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5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1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8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73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7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3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4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25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8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8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4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1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7C25B-17A9-4193-B526-31E94F039A75}" type="datetimeFigureOut">
              <a:rPr lang="ru-RU" smtClean="0"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57C59-C93A-423C-AE11-2B6242CDE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8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"/>
            <a:ext cx="10515600" cy="32754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Зотов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мл.н.с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библиотеки герцога Августа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Вольфенбюттель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Германия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46" y="2191210"/>
            <a:ext cx="4501907" cy="4453832"/>
          </a:xfrm>
        </p:spPr>
      </p:pic>
      <p:sp>
        <p:nvSpPr>
          <p:cNvPr id="10" name="Прямоугольник 9"/>
          <p:cNvSpPr/>
          <p:nvPr/>
        </p:nvSpPr>
        <p:spPr>
          <a:xfrm>
            <a:off x="0" y="99088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Распятие Иисуса как «иудейский эксперимент»: евреи и алхимическая иконография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256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1" y="0"/>
            <a:ext cx="9249200" cy="6731711"/>
          </a:xfrm>
        </p:spPr>
      </p:pic>
    </p:spTree>
    <p:extLst>
      <p:ext uri="{BB962C8B-B14F-4D97-AF65-F5344CB8AC3E}">
        <p14:creationId xmlns:p14="http://schemas.microsoft.com/office/powerpoint/2010/main" val="12335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79" y="0"/>
            <a:ext cx="4846745" cy="7540639"/>
          </a:xfrm>
        </p:spPr>
      </p:pic>
    </p:spTree>
    <p:extLst>
      <p:ext uri="{BB962C8B-B14F-4D97-AF65-F5344CB8AC3E}">
        <p14:creationId xmlns:p14="http://schemas.microsoft.com/office/powerpoint/2010/main" val="32268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57179" y="355584"/>
            <a:ext cx="15993918" cy="2016142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39743"/>
            <a:ext cx="9257602" cy="6618257"/>
          </a:xfrm>
        </p:spPr>
      </p:pic>
    </p:spTree>
    <p:extLst>
      <p:ext uri="{BB962C8B-B14F-4D97-AF65-F5344CB8AC3E}">
        <p14:creationId xmlns:p14="http://schemas.microsoft.com/office/powerpoint/2010/main" val="8718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41" y="675106"/>
            <a:ext cx="7635317" cy="5940007"/>
          </a:xfrm>
        </p:spPr>
      </p:pic>
    </p:spTree>
    <p:extLst>
      <p:ext uri="{BB962C8B-B14F-4D97-AF65-F5344CB8AC3E}">
        <p14:creationId xmlns:p14="http://schemas.microsoft.com/office/powerpoint/2010/main" val="41704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57" y="0"/>
            <a:ext cx="8447086" cy="6596063"/>
          </a:xfrm>
        </p:spPr>
      </p:pic>
    </p:spTree>
    <p:extLst>
      <p:ext uri="{BB962C8B-B14F-4D97-AF65-F5344CB8AC3E}">
        <p14:creationId xmlns:p14="http://schemas.microsoft.com/office/powerpoint/2010/main" val="303923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8600" y="626480"/>
            <a:ext cx="17768568" cy="223984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03" y="0"/>
            <a:ext cx="4951247" cy="7352604"/>
          </a:xfrm>
        </p:spPr>
      </p:pic>
    </p:spTree>
    <p:extLst>
      <p:ext uri="{BB962C8B-B14F-4D97-AF65-F5344CB8AC3E}">
        <p14:creationId xmlns:p14="http://schemas.microsoft.com/office/powerpoint/2010/main" val="14348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12" y="365125"/>
            <a:ext cx="6783975" cy="6192636"/>
          </a:xfrm>
        </p:spPr>
      </p:pic>
    </p:spTree>
    <p:extLst>
      <p:ext uri="{BB962C8B-B14F-4D97-AF65-F5344CB8AC3E}">
        <p14:creationId xmlns:p14="http://schemas.microsoft.com/office/powerpoint/2010/main" val="31317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24" y="0"/>
            <a:ext cx="6990351" cy="6885496"/>
          </a:xfrm>
        </p:spPr>
      </p:pic>
    </p:spTree>
    <p:extLst>
      <p:ext uri="{BB962C8B-B14F-4D97-AF65-F5344CB8AC3E}">
        <p14:creationId xmlns:p14="http://schemas.microsoft.com/office/powerpoint/2010/main" val="23479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86" y="365125"/>
            <a:ext cx="9647827" cy="6176963"/>
          </a:xfrm>
        </p:spPr>
      </p:pic>
    </p:spTree>
    <p:extLst>
      <p:ext uri="{BB962C8B-B14F-4D97-AF65-F5344CB8AC3E}">
        <p14:creationId xmlns:p14="http://schemas.microsoft.com/office/powerpoint/2010/main" val="31269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806337"/>
            <a:ext cx="6791325" cy="5357132"/>
          </a:xfrm>
        </p:spPr>
      </p:pic>
    </p:spTree>
    <p:extLst>
      <p:ext uri="{BB962C8B-B14F-4D97-AF65-F5344CB8AC3E}">
        <p14:creationId xmlns:p14="http://schemas.microsoft.com/office/powerpoint/2010/main" val="18393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41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0" y="6070348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Алхимический сборник. Византия, 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1200"/>
              </a:spcAft>
            </a:pPr>
            <a:r>
              <a:rPr lang="en-U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Venezia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Biblioteca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Marciana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Cod. Marc.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Grec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299,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188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107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077635" y="5580214"/>
            <a:ext cx="5114365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Гратей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Введение в алхимию. Германия, вторая половина XIV в.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Wien. Österreichische Nationalbibliothek.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2372,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57r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3202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086600" y="5580214"/>
            <a:ext cx="510540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Гратей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Введение в алхимию. Германия, вторая половина XIV в.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Wien. Österreichische Nationalbibliothek.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2372,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61r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6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722886" cy="6815856"/>
          </a:xfrm>
        </p:spPr>
      </p:pic>
      <p:sp>
        <p:nvSpPr>
          <p:cNvPr id="4" name="Прямоугольник 3"/>
          <p:cNvSpPr/>
          <p:nvPr/>
        </p:nvSpPr>
        <p:spPr>
          <a:xfrm>
            <a:off x="6896100" y="5538070"/>
            <a:ext cx="529590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Гратей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Введение в алхимию. Германия, вторая половина XIV в.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Wien. Österreichische Nationalbibliothek.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2372,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" y="0"/>
            <a:ext cx="6357872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331964" y="5580214"/>
            <a:ext cx="5860036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Гратей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Введение в алхимию. Германия, вторая половина XIV в.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Wien. Österreichische Nationalbibliothek.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2372,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9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8082" cy="5580214"/>
          </a:xfrm>
        </p:spPr>
      </p:pic>
      <p:sp>
        <p:nvSpPr>
          <p:cNvPr id="5" name="Прямоугольник 4"/>
          <p:cNvSpPr/>
          <p:nvPr/>
        </p:nvSpPr>
        <p:spPr>
          <a:xfrm>
            <a:off x="6096000" y="5580214"/>
            <a:ext cx="6096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Гратей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Введение в алхимию. Германия, вторая половина XIV в.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Wien. Österreichische Nationalbibliothek.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Vind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2372,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62109" y="306580"/>
            <a:ext cx="16382659" cy="2065146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78883"/>
            <a:ext cx="4853231" cy="6779117"/>
          </a:xfrm>
        </p:spPr>
      </p:pic>
    </p:spTree>
    <p:extLst>
      <p:ext uri="{BB962C8B-B14F-4D97-AF65-F5344CB8AC3E}">
        <p14:creationId xmlns:p14="http://schemas.microsoft.com/office/powerpoint/2010/main" val="3278356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78640" cy="6705600"/>
          </a:xfrm>
        </p:spPr>
      </p:pic>
    </p:spTree>
    <p:extLst>
      <p:ext uri="{BB962C8B-B14F-4D97-AF65-F5344CB8AC3E}">
        <p14:creationId xmlns:p14="http://schemas.microsoft.com/office/powerpoint/2010/main" val="456497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0005" cy="7297019"/>
          </a:xfrm>
        </p:spPr>
      </p:pic>
      <p:sp>
        <p:nvSpPr>
          <p:cNvPr id="6" name="Прямоугольник 5"/>
          <p:cNvSpPr/>
          <p:nvPr/>
        </p:nvSpPr>
        <p:spPr>
          <a:xfrm>
            <a:off x="7762116" y="6211669"/>
            <a:ext cx="4334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св. Троицы. Германия,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1471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Wolfenbüttel,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Guelf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188 Blank.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fol. 5r</a:t>
            </a:r>
          </a:p>
        </p:txBody>
      </p:sp>
    </p:spTree>
    <p:extLst>
      <p:ext uri="{BB962C8B-B14F-4D97-AF65-F5344CB8AC3E}">
        <p14:creationId xmlns:p14="http://schemas.microsoft.com/office/powerpoint/2010/main" val="3926461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6123" cy="3295650"/>
          </a:xfrm>
        </p:spPr>
      </p:pic>
      <p:sp>
        <p:nvSpPr>
          <p:cNvPr id="5" name="Прямоугольник 4"/>
          <p:cNvSpPr/>
          <p:nvPr/>
        </p:nvSpPr>
        <p:spPr>
          <a:xfrm>
            <a:off x="7762116" y="6211669"/>
            <a:ext cx="4334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св. Троицы. Германия,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1471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Wolfenbüttel,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Guelf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188 Blank.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fol. 5r</a:t>
            </a:r>
          </a:p>
        </p:txBody>
      </p:sp>
    </p:spTree>
    <p:extLst>
      <p:ext uri="{BB962C8B-B14F-4D97-AF65-F5344CB8AC3E}">
        <p14:creationId xmlns:p14="http://schemas.microsoft.com/office/powerpoint/2010/main" val="2973730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76214" cy="6858000"/>
          </a:xfrm>
        </p:spPr>
      </p:pic>
    </p:spTree>
    <p:extLst>
      <p:ext uri="{BB962C8B-B14F-4D97-AF65-F5344CB8AC3E}">
        <p14:creationId xmlns:p14="http://schemas.microsoft.com/office/powerpoint/2010/main" val="273951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0"/>
            <a:ext cx="5695666" cy="37947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6334" cy="64963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8284" y="6173168"/>
            <a:ext cx="5333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Изображение на в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торой гробнице Тутанхамона (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XIV 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 до н.э.)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21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46807" cy="6858000"/>
          </a:xfrm>
        </p:spPr>
      </p:pic>
    </p:spTree>
    <p:extLst>
      <p:ext uri="{BB962C8B-B14F-4D97-AF65-F5344CB8AC3E}">
        <p14:creationId xmlns:p14="http://schemas.microsoft.com/office/powerpoint/2010/main" val="3429619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6920866"/>
          </a:xfrm>
        </p:spPr>
      </p:pic>
    </p:spTree>
    <p:extLst>
      <p:ext uri="{BB962C8B-B14F-4D97-AF65-F5344CB8AC3E}">
        <p14:creationId xmlns:p14="http://schemas.microsoft.com/office/powerpoint/2010/main" val="3308275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28162" cy="6858000"/>
          </a:xfrm>
        </p:spPr>
      </p:pic>
    </p:spTree>
    <p:extLst>
      <p:ext uri="{BB962C8B-B14F-4D97-AF65-F5344CB8AC3E}">
        <p14:creationId xmlns:p14="http://schemas.microsoft.com/office/powerpoint/2010/main" val="4130448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3888" cy="6858000"/>
          </a:xfrm>
        </p:spPr>
      </p:pic>
    </p:spTree>
    <p:extLst>
      <p:ext uri="{BB962C8B-B14F-4D97-AF65-F5344CB8AC3E}">
        <p14:creationId xmlns:p14="http://schemas.microsoft.com/office/powerpoint/2010/main" val="2099445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44789" cy="6858000"/>
          </a:xfrm>
        </p:spPr>
      </p:pic>
    </p:spTree>
    <p:extLst>
      <p:ext uri="{BB962C8B-B14F-4D97-AF65-F5344CB8AC3E}">
        <p14:creationId xmlns:p14="http://schemas.microsoft.com/office/powerpoint/2010/main" val="1497196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19420" cy="6858000"/>
          </a:xfrm>
        </p:spPr>
      </p:pic>
    </p:spTree>
    <p:extLst>
      <p:ext uri="{BB962C8B-B14F-4D97-AF65-F5344CB8AC3E}">
        <p14:creationId xmlns:p14="http://schemas.microsoft.com/office/powerpoint/2010/main" val="261871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55" y="3380159"/>
            <a:ext cx="3505695" cy="3468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5909" y="1490896"/>
            <a:ext cx="81801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Распятие Иисуса как «иудейский эксперимент»: евреи и алхимическая иконография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577402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Зотов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мл.н.с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библиотеки герцога Августа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Вольфенбюттель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Германия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595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38150"/>
            <a:ext cx="12192000" cy="575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 hangingPunct="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Библиография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Bachmann M., </a:t>
            </a:r>
            <a:r>
              <a:rPr 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Hofmeier</a:t>
            </a:r>
            <a:r>
              <a:rPr 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T. Geheimnisse der Alchemie. Basel: Schwabe, 1999. S. 113-114.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Birkhan</a:t>
            </a:r>
            <a:r>
              <a:rPr 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Die alchemistische Lehrdichtung des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Gratheus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filius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philosophi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Vind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2372: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Zugleich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ein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Beitrag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zur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okkulten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Wissenschaft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Spatmittelalter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1992.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Buntz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 Das „Buch der heiligen Dreifaltigkeit“. Sein Autor und seine Überlieferung // Zeitschrift für deutsches Altertum und deutsche Literatur, 101.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H. 1 (1st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Quarter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1972). S. 150-160.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Buntz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 Deutsche alchemistische Traktate des 15. und 16.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Jahrhunderts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München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(Diss.) 1968. S. 24-38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Classen A. Religion und Gesundheit: der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heilkundliche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Diskurs im 16. Jahrhundert. Berlin: Boston 2011. S. 145-146.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Crisciani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C. The Relationship between Alchemy and Prophecy (12th-14th Centuries) // Early Science and Medicine, Vol. 13, No. 1 (2008). Pp. 4-24.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Dachs K.,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Mütherich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F. Regensburger Buchmalerei: von frühkarolingischer Zeit bis zum Ausgang des Mittelalters: Ausstellung der Bayerischen Staatsbibliothek München und der Museen der Stadt Regensburg. München 1987.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DeVun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L. Prophecy, Alchemy, and the End of Time: John of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Rupecissa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Late Middle Ages. New York, 2014.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Duveen. D. Le Livre de la Très Sainte Trinité // Ambix.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Issue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1-2, 1948.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Figala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K.,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Priesner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C. Alchemie: Lexikon einer hermetischen Wissenschaft. München, 1998. S. 172.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Ganzenmüller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W. Das Buch der heiligen Dreifaltigkeit. Eine deutsche Alchemie aus dem Anfang des 15.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Jahrhunderts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Archiv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Kulturgeschichte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29, 1939.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Ganzenmüller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W. Paracelsus und die Alchemie des Mittelalters // Beiträge zur Geschichte der Technologie und der Alchemie.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Weinheim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1956. S. 300-314.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Heinemann O. Die Handschriften der Herzoglichen Bibliothek zu Wolfenbüttel, Zweite Abtheilung // Die Augusteischen Handschriften IV.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Wolfenbüttel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1900. S. 196–199.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Junker U. Das „Buch der Heiligen Dreifaltigkeit“ in seiner zweiten, alchemistischen Fassung (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Kadolzburg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1433).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Köln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1986.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Lennep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J.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Alchimie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Contribution à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l’histoire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l’art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alchimique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Brussels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Credit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communal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1984.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nb-NO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Lennep J. Art et Alchimie. Étude de l’iconographie hermétique et de ses influences. Paris-Brussels, Éditions Meddens, 1966.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Nummedal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T. Alchemy and Religion in Christian Europe //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Ambix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Vol. 60 No. 4, 2013. Pp. 311–322.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Obrist B. Das illustrierte „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Adamas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colluctancium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aquilarum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(1418-1419) von Winand von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Steeg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als Zeitdokument // Zeitschrift für schweizerische Archäologie und Kunstgeschichte.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2. № 40, 1983.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Obrist B. Review on „Die alchemistische Lehrdichtung des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Gratheus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filius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philosophi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Vind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2372: Zugleich ein Beitrag zur okkulten Wissenschaft im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Spatmittelalter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Helmut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Birkhan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// Isis, Vol. 85,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2, 1994.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315-317.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Obrist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Visualization in Medieval Alchemy // HYLE – International Journal for Philosophy of Chemistry. Vol. 9, No.2 (2003). Pp. 131-170.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Pastoureau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histoire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symbolique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Moyen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Âge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occidental. 2004.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Peters H. Die Chemie des Markgrafen Friedrich I. von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Brandenbur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Mitteilungen aus dem germanischen Nationalmuseum.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1893.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Schneider K. Die deutschen Handschriften der Bayerischen Staatsbibliothek München: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Cgm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501-690. Wiesbaden: </a:t>
            </a:r>
            <a:r>
              <a:rPr lang="de-DE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Harrassowitz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1978.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Walsh J.J. Pope John XXII and the supposed bull forbidding chemistry // Medical Library and Historical Journal 3 (4). </a:t>
            </a:r>
            <a:r>
              <a:rPr lang="de-DE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1905. Pp. 249-251.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4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982269" cy="6929153"/>
          </a:xfrm>
        </p:spPr>
      </p:pic>
      <p:sp>
        <p:nvSpPr>
          <p:cNvPr id="5" name="Прямоугольник 4"/>
          <p:cNvSpPr/>
          <p:nvPr/>
        </p:nvSpPr>
        <p:spPr>
          <a:xfrm>
            <a:off x="5982269" y="5897910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Paris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Bibliothèque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nationale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France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Grec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2327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fol. 196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75035" cy="6806461"/>
          </a:xfrm>
        </p:spPr>
      </p:pic>
      <p:sp>
        <p:nvSpPr>
          <p:cNvPr id="5" name="Прямоугольник 4"/>
          <p:cNvSpPr/>
          <p:nvPr/>
        </p:nvSpPr>
        <p:spPr>
          <a:xfrm>
            <a:off x="7397087" y="6121402"/>
            <a:ext cx="479491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Paris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Bibliothèque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nationale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France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Grec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2327,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fol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279.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9588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837585" y="6469304"/>
            <a:ext cx="535441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Salzburg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Universitätsbibliothek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92,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fol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</a:t>
            </a:r>
            <a:r>
              <a:rPr lang="de-DE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7031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633814" y="6469304"/>
            <a:ext cx="456342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Zürich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ETH-</a:t>
            </a:r>
            <a:r>
              <a:rPr lang="uk-UA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Bibliothek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Rar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8249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146.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6340" cy="6920216"/>
          </a:xfrm>
        </p:spPr>
      </p:pic>
      <p:sp>
        <p:nvSpPr>
          <p:cNvPr id="5" name="Прямоугольник 4"/>
          <p:cNvSpPr/>
          <p:nvPr/>
        </p:nvSpPr>
        <p:spPr>
          <a:xfrm>
            <a:off x="6096000" y="5876577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Абу аль-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Касим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Ахмад ибн Мухаммад аль-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Ираки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ас-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Симави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Книга о семи климатах. 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London, British Library. Add. MS 25724, fol. 50v.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4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0741" cy="7026686"/>
          </a:xfrm>
        </p:spPr>
      </p:pic>
      <p:sp>
        <p:nvSpPr>
          <p:cNvPr id="5" name="Прямоугольник 4"/>
          <p:cNvSpPr/>
          <p:nvPr/>
        </p:nvSpPr>
        <p:spPr>
          <a:xfrm>
            <a:off x="6096000" y="6070348"/>
            <a:ext cx="6096000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Ар-Рази. Труды по медицине. Европа, 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Krak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Biblioteka</a:t>
            </a:r>
            <a:r>
              <a:rPr lang="de-D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Jagiello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ń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ska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837.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998</Words>
  <Application>Microsoft Office PowerPoint</Application>
  <PresentationFormat>Широкоэкранный</PresentationFormat>
  <Paragraphs>55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   Сергей Зотов,  мл.н.с. библиотеки герцога Августа Вольфенбюттель, Германия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Сергей Зотов,  мл.н.с. библиотеки герцога Августа Вольфенбюттель, Германия  </dc:title>
  <dc:creator>Zotov</dc:creator>
  <cp:lastModifiedBy>Zotov</cp:lastModifiedBy>
  <cp:revision>4</cp:revision>
  <dcterms:created xsi:type="dcterms:W3CDTF">2018-03-18T15:09:47Z</dcterms:created>
  <dcterms:modified xsi:type="dcterms:W3CDTF">2018-03-18T15:39:29Z</dcterms:modified>
</cp:coreProperties>
</file>