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58" r:id="rId5"/>
    <p:sldId id="260" r:id="rId6"/>
    <p:sldId id="259" r:id="rId7"/>
    <p:sldId id="261" r:id="rId8"/>
    <p:sldId id="262" r:id="rId9"/>
    <p:sldId id="263" r:id="rId10"/>
    <p:sldId id="265" r:id="rId11"/>
    <p:sldId id="264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70"/>
    <p:restoredTop sz="93692"/>
  </p:normalViewPr>
  <p:slideViewPr>
    <p:cSldViewPr snapToGrid="0" snapToObjects="1">
      <p:cViewPr varScale="1">
        <p:scale>
          <a:sx n="81" d="100"/>
          <a:sy n="81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5E48A-D974-2C41-9903-8D698D49D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18D3C1-1599-5A4F-A658-5A491A768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48A007-6A1B-F64F-AD30-32E79C1E2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D439-A7D4-4D4B-A3BB-AAD25AF945FD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7360B5-9E56-D447-9F6F-7797CE7DA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550B8B-9C17-F04D-BDEB-4D0F4740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C15E-6CBF-5C4C-A686-1841BF9AD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06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E5AB25-BEB2-7F42-BA3B-139700097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DF8ECA-71BB-324E-A6BF-562A945BA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5E522-1FD6-5A48-AECF-24799853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D439-A7D4-4D4B-A3BB-AAD25AF945FD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2A869-C009-AA42-ACD7-094E2943D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4983A7-8C9D-584C-8BCB-23F17962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C15E-6CBF-5C4C-A686-1841BF9AD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085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FDE13D-59E2-8F4A-BBF1-E1ABC77021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25E490-8202-2349-8C98-4B76D3469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8DA040-F09E-1644-8BD3-DA3CCCC36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D439-A7D4-4D4B-A3BB-AAD25AF945FD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9113BD-0947-5F47-BE7E-3AFE2F519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75148-5A24-334F-9DDE-28A1585D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C15E-6CBF-5C4C-A686-1841BF9AD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20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DB191-C3B4-C94B-BEE0-FF58592C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Место для объекта 2">
            <a:extLst>
              <a:ext uri="{FF2B5EF4-FFF2-40B4-BE49-F238E27FC236}">
                <a16:creationId xmlns:a16="http://schemas.microsoft.com/office/drawing/2014/main" id="{2521F38D-3CE0-B54C-8C22-6017E67A7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8DFF01-717C-1D41-B254-5B0275BC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D439-A7D4-4D4B-A3BB-AAD25AF945FD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365504-49FD-764B-B6D2-473F7B048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1C45DE-1207-9F4B-89BE-75E539D4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C15E-6CBF-5C4C-A686-1841BF9AD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79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28FE4-4DA3-ED49-80AE-4428963DB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6B7E6-3414-D54D-9FAB-971D88C53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A0101D-AC99-4E4C-8819-FFD66D5D4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D439-A7D4-4D4B-A3BB-AAD25AF945FD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C1E449-18FD-8844-9267-81E113C88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2E65C6-F7FB-5E4E-A37B-18750BABE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C15E-6CBF-5C4C-A686-1841BF9AD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7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C7773-F250-964B-B481-E1308633E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Место для объекта 2">
            <a:extLst>
              <a:ext uri="{FF2B5EF4-FFF2-40B4-BE49-F238E27FC236}">
                <a16:creationId xmlns:a16="http://schemas.microsoft.com/office/drawing/2014/main" id="{737D240E-FAD6-A54E-9D46-BC15DC817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Место для объекта 3">
            <a:extLst>
              <a:ext uri="{FF2B5EF4-FFF2-40B4-BE49-F238E27FC236}">
                <a16:creationId xmlns:a16="http://schemas.microsoft.com/office/drawing/2014/main" id="{1772353C-059C-A042-8337-2ACB7C953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B89C31-E205-EB4C-BD8F-FB7840077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D439-A7D4-4D4B-A3BB-AAD25AF945FD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3A2A4E-4803-144F-B8BC-473BE274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BBFB78-C181-CF4C-9AF1-2887AB13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C15E-6CBF-5C4C-A686-1841BF9AD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430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846D6-69B0-5049-B12C-9726FA06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5AEB0-4B1D-C543-9D18-CB161C935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Место для объекта 3">
            <a:extLst>
              <a:ext uri="{FF2B5EF4-FFF2-40B4-BE49-F238E27FC236}">
                <a16:creationId xmlns:a16="http://schemas.microsoft.com/office/drawing/2014/main" id="{3978AEE7-1BF3-8C48-9736-46ACED860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E48134-045B-994F-9090-116068B2E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Место для объекта 5">
            <a:extLst>
              <a:ext uri="{FF2B5EF4-FFF2-40B4-BE49-F238E27FC236}">
                <a16:creationId xmlns:a16="http://schemas.microsoft.com/office/drawing/2014/main" id="{4E26F4A8-3CB9-2147-AD8B-7A6C67D4A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07280A-DEA1-034C-9655-5A56C3FD2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D439-A7D4-4D4B-A3BB-AAD25AF945FD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F703AA9-4D9B-2045-9AD2-039962611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992E12-8572-0B4D-83B4-D138ABD17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C15E-6CBF-5C4C-A686-1841BF9AD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296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D44FF-3725-444B-8196-876847EAB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3C377B-B0E8-EC42-A0DB-56346F1D7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D439-A7D4-4D4B-A3BB-AAD25AF945FD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BF6A8-4CD8-E64A-8C0F-23C6E514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45A1C9-830C-C54A-858A-DA3373D7D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C15E-6CBF-5C4C-A686-1841BF9AD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346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3339D96-A1F9-D74E-94DB-F25C8C781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D439-A7D4-4D4B-A3BB-AAD25AF945FD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70D7B0-4AAF-1645-97AD-EE869E391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46EE8-0750-1E48-AA7A-FA68F2075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C15E-6CBF-5C4C-A686-1841BF9AD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296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7E692-3F3C-594C-8235-69EDE6E6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Место для объекта 2">
            <a:extLst>
              <a:ext uri="{FF2B5EF4-FFF2-40B4-BE49-F238E27FC236}">
                <a16:creationId xmlns:a16="http://schemas.microsoft.com/office/drawing/2014/main" id="{4BD05398-BABD-3649-B5D1-E1D04EF5A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E23F01-CE00-2646-832E-09131AC7A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260673-9CF3-6443-826F-DBA2FA3D9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D439-A7D4-4D4B-A3BB-AAD25AF945FD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34D5A0-80BA-0143-ACA2-58D6C1313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417143-E162-8242-9776-F869BE66E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C15E-6CBF-5C4C-A686-1841BF9AD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35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46E5A8-0F1F-9A48-915A-2C6C3447C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431B80-4F3D-CC47-8EF4-C08CF34FB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81FB35-91AE-3041-9AFA-EF840481B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5E0DF7-4899-5540-A96B-189B08552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D439-A7D4-4D4B-A3BB-AAD25AF945FD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96E355-70B8-1D42-BC78-2B758BE7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D2CD80-A6E9-114D-AE26-1B1A14EF3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C15E-6CBF-5C4C-A686-1841BF9AD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9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47A61-F756-D644-8EFE-BF7A77CF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EBDAED-FB76-B04D-AA59-A8DA57A04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41DE46-B1D5-2644-B7C6-412DFE1EB1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9D439-A7D4-4D4B-A3BB-AAD25AF945FD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BE50A1-2CB3-F941-B284-267BE24C3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0B57F9-5B69-9A4D-8540-699BC4FBE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9C15E-6CBF-5C4C-A686-1841BF9AD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72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9/99/Ha_Lahma_Ania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e/ec/Sarajevo_Haggadah_1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9/9d/Alba_Bible_1v.l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c/c1/Spanishhaggadah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https://i1.wp.com/www.distinctivewash.co.uk/wp-content/uploads/2012/10/Xurxo-Nunez-medieval.jpg?ssl=1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4/45/Golden_Haggadah_Jacob_Blessing_Ephraim_and_Manasseh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2/2b/Golden_Haggadah_cleaning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52CCE-7126-0541-93FE-40E48D8E58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в иудаизм испанских мусульман: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средневековые парадоксы, порядки, смыслы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73305B-7EE0-7445-BD9E-C05AC46F2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5408"/>
            <a:ext cx="9144000" cy="1242391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Варьяш Ирина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(МГУ)</a:t>
            </a:r>
          </a:p>
        </p:txBody>
      </p:sp>
    </p:spTree>
    <p:extLst>
      <p:ext uri="{BB962C8B-B14F-4D97-AF65-F5344CB8AC3E}">
        <p14:creationId xmlns:p14="http://schemas.microsoft.com/office/powerpoint/2010/main" val="873531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687E4-A6EB-2842-B9D6-0C84DAF34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2666"/>
            <a:ext cx="5816600" cy="1134534"/>
          </a:xfrm>
        </p:spPr>
        <p:txBody>
          <a:bodyPr>
            <a:normAutofit fontScale="90000"/>
          </a:bodyPr>
          <a:lstStyle/>
          <a:p>
            <a:r>
              <a:rPr lang="ru-RU" dirty="0"/>
              <a:t>Кому на испанской земле жить хорошо?..</a:t>
            </a:r>
          </a:p>
        </p:txBody>
      </p:sp>
      <p:sp>
        <p:nvSpPr>
          <p:cNvPr id="3" name="Место для объекта 2">
            <a:extLst>
              <a:ext uri="{FF2B5EF4-FFF2-40B4-BE49-F238E27FC236}">
                <a16:creationId xmlns:a16="http://schemas.microsoft.com/office/drawing/2014/main" id="{113CA2D0-4020-6648-BC7A-E3466C8C8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68" y="2048935"/>
            <a:ext cx="5841999" cy="4605865"/>
          </a:xfrm>
        </p:spPr>
        <p:txBody>
          <a:bodyPr/>
          <a:lstStyle/>
          <a:p>
            <a:r>
              <a:rPr lang="ru-RU" dirty="0"/>
              <a:t>Парадокс Средневековья</a:t>
            </a:r>
          </a:p>
          <a:p>
            <a:r>
              <a:rPr lang="ru-RU" dirty="0"/>
              <a:t>Выбор между христианством и</a:t>
            </a:r>
          </a:p>
          <a:p>
            <a:pPr marL="0" indent="0">
              <a:buNone/>
            </a:pPr>
            <a:r>
              <a:rPr lang="ru-RU" dirty="0"/>
              <a:t>   иудаизмом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7B661F8-5C52-614A-8275-D33107D24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8933" y="1473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2C19C2-3ADD-9849-AE54-987BA6566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1320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Рисунок 13" descr="Ha_Lahma_Ania.jpg (1172×1600)">
            <a:extLst>
              <a:ext uri="{FF2B5EF4-FFF2-40B4-BE49-F238E27FC236}">
                <a16:creationId xmlns:a16="http://schemas.microsoft.com/office/drawing/2014/main" id="{296555D3-EE66-F44E-AE55-A83723676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267" y="592666"/>
            <a:ext cx="39116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638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23DD3-06FF-384D-AC1E-EBFAAE79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3168"/>
          </a:xfrm>
        </p:spPr>
        <p:txBody>
          <a:bodyPr/>
          <a:lstStyle/>
          <a:p>
            <a:r>
              <a:rPr lang="ru-RU" dirty="0"/>
              <a:t>Женская история?..</a:t>
            </a:r>
          </a:p>
        </p:txBody>
      </p:sp>
      <p:sp>
        <p:nvSpPr>
          <p:cNvPr id="3" name="Место для объекта 2">
            <a:extLst>
              <a:ext uri="{FF2B5EF4-FFF2-40B4-BE49-F238E27FC236}">
                <a16:creationId xmlns:a16="http://schemas.microsoft.com/office/drawing/2014/main" id="{1ABCD86C-A538-E144-9883-427C48276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1363665"/>
            <a:ext cx="10515600" cy="4963052"/>
          </a:xfrm>
        </p:spPr>
        <p:txBody>
          <a:bodyPr/>
          <a:lstStyle/>
          <a:p>
            <a:r>
              <a:rPr lang="ru-RU" dirty="0"/>
              <a:t>Мусульманки-рабыни иудейских господ</a:t>
            </a:r>
          </a:p>
          <a:p>
            <a:r>
              <a:rPr lang="ru-RU" dirty="0"/>
              <a:t>Мусульманка, совершившая прелюбодеяние с иудеем (1356 год)</a:t>
            </a:r>
            <a:endParaRPr lang="en-US" dirty="0"/>
          </a:p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86B5DA8-DB8C-FD4B-8C17-009CE98EE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0133" y="1497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69" name="Рисунок 15" descr="Sarajevo_Haggadah_1.jpg (4000×3000)">
            <a:extLst>
              <a:ext uri="{FF2B5EF4-FFF2-40B4-BE49-F238E27FC236}">
                <a16:creationId xmlns:a16="http://schemas.microsoft.com/office/drawing/2014/main" id="{688D4BEC-95FE-3446-961F-6B629B9BE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99" y="2804583"/>
            <a:ext cx="4696177" cy="352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935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DC102-EE55-D246-885F-EC26D948A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97400" cy="1325563"/>
          </a:xfrm>
        </p:spPr>
        <p:txBody>
          <a:bodyPr/>
          <a:lstStyle/>
          <a:p>
            <a:r>
              <a:rPr lang="ru-RU" dirty="0"/>
              <a:t>Неожиданное Средневековье</a:t>
            </a:r>
          </a:p>
        </p:txBody>
      </p:sp>
      <p:sp>
        <p:nvSpPr>
          <p:cNvPr id="3" name="Место для объекта 2">
            <a:extLst>
              <a:ext uri="{FF2B5EF4-FFF2-40B4-BE49-F238E27FC236}">
                <a16:creationId xmlns:a16="http://schemas.microsoft.com/office/drawing/2014/main" id="{6F2497EA-CDF9-4541-8FB7-C334E9CF1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5625"/>
            <a:ext cx="6570133" cy="4351338"/>
          </a:xfrm>
        </p:spPr>
        <p:txBody>
          <a:bodyPr/>
          <a:lstStyle/>
          <a:p>
            <a:r>
              <a:rPr lang="ru-RU" dirty="0"/>
              <a:t>Горизонт Средиземноморской культуры</a:t>
            </a:r>
          </a:p>
          <a:p>
            <a:pPr lvl="1"/>
            <a:r>
              <a:rPr lang="ru-RU" dirty="0"/>
              <a:t>Сосуществование трех религий</a:t>
            </a:r>
          </a:p>
          <a:p>
            <a:pPr lvl="1"/>
            <a:r>
              <a:rPr lang="ru-RU" dirty="0"/>
              <a:t>Возможность выбора</a:t>
            </a:r>
          </a:p>
          <a:p>
            <a:pPr lvl="1"/>
            <a:r>
              <a:rPr lang="ru-RU" dirty="0"/>
              <a:t>Структура, а не рефлексия</a:t>
            </a:r>
          </a:p>
          <a:p>
            <a:r>
              <a:rPr lang="ru-RU" dirty="0"/>
              <a:t>Справедливость значит милосердие</a:t>
            </a:r>
          </a:p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B7B7928-CEE0-9F4D-981D-4A2F8745C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0667" y="365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3" name="Рисунок 17" descr="Alba_Bible_1v.l.jpg (350×495)">
            <a:extLst>
              <a:ext uri="{FF2B5EF4-FFF2-40B4-BE49-F238E27FC236}">
                <a16:creationId xmlns:a16="http://schemas.microsoft.com/office/drawing/2014/main" id="{3E692E63-C1B1-B44C-8A1E-41D70F8EF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33" y="365125"/>
            <a:ext cx="44450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681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05892-9149-A14B-A2CC-DC585E37E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1315 год, </a:t>
            </a:r>
            <a:r>
              <a:rPr lang="ru-RU" dirty="0" err="1"/>
              <a:t>Льейда</a:t>
            </a:r>
            <a:r>
              <a:rPr lang="ru-RU" dirty="0"/>
              <a:t> (Каталония)</a:t>
            </a:r>
            <a:br>
              <a:rPr lang="ru-RU" dirty="0"/>
            </a:br>
            <a:endParaRPr lang="ru-RU" dirty="0"/>
          </a:p>
        </p:txBody>
      </p:sp>
      <p:sp>
        <p:nvSpPr>
          <p:cNvPr id="3" name="Место для объекта 2">
            <a:extLst>
              <a:ext uri="{FF2B5EF4-FFF2-40B4-BE49-F238E27FC236}">
                <a16:creationId xmlns:a16="http://schemas.microsoft.com/office/drawing/2014/main" id="{D373A25C-ED64-014D-8B6F-B30DF6834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0400" y="1825625"/>
            <a:ext cx="5613400" cy="435133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Была задержана «некая женщина, которая была </a:t>
            </a:r>
            <a:r>
              <a:rPr lang="ru-RU" dirty="0" err="1"/>
              <a:t>сарацинкой</a:t>
            </a:r>
            <a:r>
              <a:rPr lang="ru-RU" dirty="0"/>
              <a:t> и обратилась в веру иудеев». </a:t>
            </a:r>
          </a:p>
          <a:p>
            <a:r>
              <a:rPr lang="ru-RU" dirty="0"/>
              <a:t>Королевский чиновник «</a:t>
            </a:r>
            <a:r>
              <a:rPr lang="ru-RU" dirty="0" err="1"/>
              <a:t>Жоан</a:t>
            </a:r>
            <a:r>
              <a:rPr lang="ru-RU" dirty="0"/>
              <a:t> схватил эту женщину на основании некоего статута короля </a:t>
            </a:r>
            <a:r>
              <a:rPr lang="ru-RU" dirty="0" err="1"/>
              <a:t>Жауме</a:t>
            </a:r>
            <a:r>
              <a:rPr lang="ru-RU" dirty="0"/>
              <a:t> </a:t>
            </a:r>
            <a:r>
              <a:rPr lang="en-US" dirty="0"/>
              <a:t>I</a:t>
            </a:r>
            <a:r>
              <a:rPr lang="ru-RU" dirty="0"/>
              <a:t>, где утверждается, что никакой сарацин или </a:t>
            </a:r>
            <a:r>
              <a:rPr lang="ru-RU" dirty="0" err="1"/>
              <a:t>сарацинка</a:t>
            </a:r>
            <a:r>
              <a:rPr lang="ru-RU" dirty="0"/>
              <a:t> не может обратиться в веру иудеев, а если сделает супротив, должен быть казнен»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95610CB-7910-8145-8724-DED4A9680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134" y="14562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7" name="Рисунок 16" descr="Spanishhaggadah.jpg (296×360)">
            <a:extLst>
              <a:ext uri="{FF2B5EF4-FFF2-40B4-BE49-F238E27FC236}">
                <a16:creationId xmlns:a16="http://schemas.microsoft.com/office/drawing/2014/main" id="{D4C1DC68-7B8C-4944-9537-469E8B982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34" y="1456267"/>
            <a:ext cx="3759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265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2FFA3-4798-5346-A9BC-AB8C133EE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1235 год</a:t>
            </a:r>
          </a:p>
        </p:txBody>
      </p:sp>
      <p:sp>
        <p:nvSpPr>
          <p:cNvPr id="3" name="Место для объекта 2">
            <a:extLst>
              <a:ext uri="{FF2B5EF4-FFF2-40B4-BE49-F238E27FC236}">
                <a16:creationId xmlns:a16="http://schemas.microsoft.com/office/drawing/2014/main" id="{CBE183AA-6A96-9A45-A380-C0A237BCA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46600" cy="435133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постановление Собора в </a:t>
            </a:r>
            <a:r>
              <a:rPr lang="ru-RU" dirty="0" err="1"/>
              <a:t>Таррагоне</a:t>
            </a:r>
            <a:r>
              <a:rPr lang="ru-RU" dirty="0"/>
              <a:t> </a:t>
            </a:r>
          </a:p>
          <a:p>
            <a:r>
              <a:rPr lang="ru-RU" dirty="0"/>
              <a:t>подтверждено на Каталонских кортесах королем </a:t>
            </a:r>
            <a:r>
              <a:rPr lang="ru-RU" dirty="0" err="1"/>
              <a:t>Жауме</a:t>
            </a:r>
            <a:r>
              <a:rPr lang="ru-RU" dirty="0"/>
              <a:t> </a:t>
            </a:r>
            <a:r>
              <a:rPr lang="en-US" dirty="0"/>
              <a:t>I</a:t>
            </a:r>
            <a:endParaRPr lang="ru-RU" dirty="0"/>
          </a:p>
          <a:p>
            <a:r>
              <a:rPr lang="ru-RU" dirty="0"/>
              <a:t>запрет перехода из ислама в иудаизм и наоборот</a:t>
            </a:r>
          </a:p>
          <a:p>
            <a:r>
              <a:rPr lang="ru-RU" dirty="0"/>
              <a:t>преступление данного установления должно было караться смертной казнью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6B2B27-A607-A74B-AAAB-045C4EA34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426" y="365125"/>
            <a:ext cx="3665374" cy="532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29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C25E7-ACD6-7043-8AEE-AE8F0AA95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65125"/>
            <a:ext cx="6231468" cy="1325563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1338 год</a:t>
            </a:r>
            <a:br>
              <a:rPr lang="ru-RU" sz="3600" dirty="0"/>
            </a:br>
            <a:r>
              <a:rPr lang="ru-RU" sz="3600" dirty="0"/>
              <a:t>Петиция мусульманских общин королевства Валенсия</a:t>
            </a:r>
          </a:p>
        </p:txBody>
      </p:sp>
      <p:sp>
        <p:nvSpPr>
          <p:cNvPr id="3" name="Место для объекта 2">
            <a:extLst>
              <a:ext uri="{FF2B5EF4-FFF2-40B4-BE49-F238E27FC236}">
                <a16:creationId xmlns:a16="http://schemas.microsoft.com/office/drawing/2014/main" id="{B0A1D146-25C3-2F4F-B0C2-31E69EF47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0200" cy="4351338"/>
          </a:xfrm>
        </p:spPr>
        <p:txBody>
          <a:bodyPr/>
          <a:lstStyle/>
          <a:p>
            <a:r>
              <a:rPr lang="ru-RU" dirty="0"/>
              <a:t>«Со стороны общин сарацин королевства Валенсия у нас (короля Педро Церемонного) было нижайше испрошено, чтобы, поскольку </a:t>
            </a:r>
            <a:r>
              <a:rPr lang="ru-RU" b="1" dirty="0"/>
              <a:t>по их сунне </a:t>
            </a:r>
            <a:r>
              <a:rPr lang="ru-RU" dirty="0"/>
              <a:t>им можно карать смертью всякого сарацина или </a:t>
            </a:r>
            <a:r>
              <a:rPr lang="ru-RU" dirty="0" err="1"/>
              <a:t>сарацинку</a:t>
            </a:r>
            <a:r>
              <a:rPr lang="ru-RU" dirty="0"/>
              <a:t>, обратившихся в веру иудеев…»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B1B721-AB4C-6A41-9D2E-192EBF1BE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1524051"/>
            <a:ext cx="5391541" cy="502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78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309B9-CF46-CF41-B592-0FAABE7F6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1618192"/>
            <a:ext cx="30734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Место для объекта 2">
            <a:extLst>
              <a:ext uri="{FF2B5EF4-FFF2-40B4-BE49-F238E27FC236}">
                <a16:creationId xmlns:a16="http://schemas.microsoft.com/office/drawing/2014/main" id="{920E5CDA-0C59-5746-8422-A44F26876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3066" y="647964"/>
            <a:ext cx="5198533" cy="5532119"/>
          </a:xfrm>
        </p:spPr>
        <p:txBody>
          <a:bodyPr>
            <a:normAutofit/>
          </a:bodyPr>
          <a:lstStyle/>
          <a:p>
            <a:r>
              <a:rPr lang="ru-RU" dirty="0"/>
              <a:t>«…и между тем так случилось, что некий сарацин или </a:t>
            </a:r>
            <a:r>
              <a:rPr lang="ru-RU" dirty="0" err="1"/>
              <a:t>сарацинка</a:t>
            </a:r>
            <a:r>
              <a:rPr lang="ru-RU" dirty="0"/>
              <a:t> обратился в названную веру иудеев, однако некоторые </a:t>
            </a:r>
            <a:r>
              <a:rPr lang="ru-RU" b="1" dirty="0"/>
              <a:t>христиане пытаются защитить </a:t>
            </a:r>
            <a:r>
              <a:rPr lang="ru-RU" dirty="0"/>
              <a:t>названных новообращенных </a:t>
            </a:r>
            <a:r>
              <a:rPr lang="ru-RU" b="1" dirty="0"/>
              <a:t>иудеев</a:t>
            </a:r>
            <a:r>
              <a:rPr lang="ru-RU" dirty="0"/>
              <a:t> и, кроме того, воспрепятствовать тому, чтобы, в их отношении было совершено правосудие согласно сунне, к ущербу сарацин и великому умалению их сунны…»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EE52D77-D771-BF4A-8687-3A8EB6A45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12530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0A69C-3B6F-C64F-A244-DA772042C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3333" y="7201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7" name="Рисунок 23" descr="Xurxo-Nunez-medieval.jpg (1300×1277)">
            <a:extLst>
              <a:ext uri="{FF2B5EF4-FFF2-40B4-BE49-F238E27FC236}">
                <a16:creationId xmlns:a16="http://schemas.microsoft.com/office/drawing/2014/main" id="{69F64818-C36E-3B46-91E2-414C0FD90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" y="647965"/>
            <a:ext cx="54610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583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6B017-21F9-0644-ABA2-389C1D160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Ответ короля Педро Церемонного</a:t>
            </a:r>
          </a:p>
        </p:txBody>
      </p:sp>
      <p:sp>
        <p:nvSpPr>
          <p:cNvPr id="3" name="Место для объекта 2">
            <a:extLst>
              <a:ext uri="{FF2B5EF4-FFF2-40B4-BE49-F238E27FC236}">
                <a16:creationId xmlns:a16="http://schemas.microsoft.com/office/drawing/2014/main" id="{49274008-CF23-5447-88FB-54411EDF9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10867" cy="4351338"/>
          </a:xfrm>
        </p:spPr>
        <p:txBody>
          <a:bodyPr/>
          <a:lstStyle/>
          <a:p>
            <a:r>
              <a:rPr lang="ru-RU" dirty="0"/>
              <a:t>«…повелеваем вам, чтобы вы в том случае, если сарацин или </a:t>
            </a:r>
            <a:r>
              <a:rPr lang="ru-RU" dirty="0" err="1"/>
              <a:t>сарацинка</a:t>
            </a:r>
            <a:r>
              <a:rPr lang="ru-RU" dirty="0"/>
              <a:t> обратится в веру иудеев, дозволяли, дабы их судили и наказывали кади-сарацины, по своей сунне, без помилования, денежного возмещения или какого-либо прощения, беспрепятственно и в полной мере…»</a:t>
            </a: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751E35-0EDD-254D-A1F0-0786312ED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0" y="1909763"/>
            <a:ext cx="3657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87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29525-EF74-F841-B637-713B1DE48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0165"/>
            <a:ext cx="5089634" cy="1702675"/>
          </a:xfrm>
        </p:spPr>
        <p:txBody>
          <a:bodyPr>
            <a:normAutofit fontScale="90000"/>
          </a:bodyPr>
          <a:lstStyle/>
          <a:p>
            <a:r>
              <a:rPr lang="ru-RU" dirty="0"/>
              <a:t>1356 год</a:t>
            </a:r>
            <a:br>
              <a:rPr lang="ru-RU" dirty="0"/>
            </a:br>
            <a:r>
              <a:rPr lang="ru-RU" dirty="0"/>
              <a:t>Прошение иудейской </a:t>
            </a:r>
            <a:br>
              <a:rPr lang="en-US" dirty="0"/>
            </a:br>
            <a:r>
              <a:rPr lang="ru-RU" dirty="0"/>
              <a:t>общины </a:t>
            </a:r>
            <a:r>
              <a:rPr lang="ru-RU" dirty="0" err="1"/>
              <a:t>Льейды</a:t>
            </a:r>
            <a:endParaRPr lang="ru-RU" dirty="0"/>
          </a:p>
        </p:txBody>
      </p:sp>
      <p:sp>
        <p:nvSpPr>
          <p:cNvPr id="3" name="Место для объекта 2">
            <a:extLst>
              <a:ext uri="{FF2B5EF4-FFF2-40B4-BE49-F238E27FC236}">
                <a16:creationId xmlns:a16="http://schemas.microsoft.com/office/drawing/2014/main" id="{57146914-2BD6-2D4D-99DD-4A0B2E3DC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31" y="3247697"/>
            <a:ext cx="11296869" cy="338958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Королевский чиновник задержал </a:t>
            </a:r>
            <a:r>
              <a:rPr lang="ru-RU" dirty="0" err="1"/>
              <a:t>сарацинку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 «за то, что она приняла или собиралась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</a:t>
            </a:r>
            <a:r>
              <a:rPr lang="ru-RU" dirty="0"/>
              <a:t>принять еврейский закон» </a:t>
            </a:r>
          </a:p>
          <a:p>
            <a:r>
              <a:rPr lang="ru-RU" dirty="0"/>
              <a:t>удерживал ее под стражей,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</a:t>
            </a:r>
            <a:r>
              <a:rPr lang="ru-RU" dirty="0"/>
              <a:t>ссылаясь на то, что ее следует наказать,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en-US" dirty="0"/>
              <a:t> </a:t>
            </a:r>
            <a:r>
              <a:rPr lang="ru-RU" dirty="0"/>
              <a:t>ибо она виновна в том, что отказалась от «своей секты» и приняла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en-US" dirty="0"/>
              <a:t> </a:t>
            </a:r>
            <a:r>
              <a:rPr lang="ru-RU" dirty="0"/>
              <a:t>«еврейский закон»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D214D0B-00C1-0C4D-A254-FD7EC23FB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01896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Рисунок 11" descr="Golden_Haggadah_Jacob_Blessing_Ephraim_and_Manasseh.jpg (1303×1500)">
            <a:extLst>
              <a:ext uri="{FF2B5EF4-FFF2-40B4-BE49-F238E27FC236}">
                <a16:creationId xmlns:a16="http://schemas.microsoft.com/office/drawing/2014/main" id="{844F02E5-65D8-4A4E-86A0-6A7B8EBD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933" y="124544"/>
            <a:ext cx="3793667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281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188F28-5F31-4047-B112-674B73D0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9467" y="365125"/>
            <a:ext cx="7704665" cy="1325563"/>
          </a:xfrm>
        </p:spPr>
        <p:txBody>
          <a:bodyPr/>
          <a:lstStyle/>
          <a:p>
            <a:r>
              <a:rPr lang="en-US" dirty="0"/>
              <a:t>			</a:t>
            </a:r>
            <a:r>
              <a:rPr lang="ru-RU" dirty="0"/>
              <a:t>Ответ короля Педро </a:t>
            </a:r>
            <a:r>
              <a:rPr lang="en-US" dirty="0"/>
              <a:t>			</a:t>
            </a:r>
            <a:r>
              <a:rPr lang="ru-RU" dirty="0"/>
              <a:t>Церемонного</a:t>
            </a:r>
          </a:p>
        </p:txBody>
      </p:sp>
      <p:sp>
        <p:nvSpPr>
          <p:cNvPr id="3" name="Место для объекта 2">
            <a:extLst>
              <a:ext uri="{FF2B5EF4-FFF2-40B4-BE49-F238E27FC236}">
                <a16:creationId xmlns:a16="http://schemas.microsoft.com/office/drawing/2014/main" id="{F9CFAEBD-8C84-F243-9849-8A807F855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532" y="1825625"/>
            <a:ext cx="5901267" cy="4351338"/>
          </a:xfrm>
        </p:spPr>
        <p:txBody>
          <a:bodyPr/>
          <a:lstStyle/>
          <a:p>
            <a:r>
              <a:rPr lang="ru-RU" dirty="0"/>
              <a:t>«…если вы держите названную </a:t>
            </a:r>
            <a:r>
              <a:rPr lang="ru-RU" dirty="0" err="1"/>
              <a:t>сарацинку</a:t>
            </a:r>
            <a:r>
              <a:rPr lang="ru-RU" dirty="0"/>
              <a:t> только по указанному делу и никакому другому, то освободите ее &lt;…&gt; и ни ее, ни иудеев названной общины, ни кого-либо из них отдельно, по означенному делу не привлекайте к суду»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D138AC1-43DB-3243-9B42-B7368E2BB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1" name="Рисунок 12" descr="Golden_Haggadah_cleaning.jpg (1215×1500)">
            <a:extLst>
              <a:ext uri="{FF2B5EF4-FFF2-40B4-BE49-F238E27FC236}">
                <a16:creationId xmlns:a16="http://schemas.microsoft.com/office/drawing/2014/main" id="{129D0D39-1A24-0B47-B857-AF2F88BD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648494"/>
            <a:ext cx="4191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340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31D37-B52C-1B43-9CF5-E9C6E0DC4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7999"/>
            <a:ext cx="10515600" cy="1317625"/>
          </a:xfrm>
        </p:spPr>
        <p:txBody>
          <a:bodyPr/>
          <a:lstStyle/>
          <a:p>
            <a:r>
              <a:rPr lang="ru-RU" dirty="0"/>
              <a:t>1357 год</a:t>
            </a:r>
            <a:br>
              <a:rPr lang="ru-RU" dirty="0"/>
            </a:br>
            <a:r>
              <a:rPr lang="ru-RU" dirty="0"/>
              <a:t>Прошение мусульманской общины </a:t>
            </a:r>
            <a:r>
              <a:rPr lang="ru-RU" dirty="0" err="1"/>
              <a:t>Льейды</a:t>
            </a:r>
            <a:endParaRPr lang="ru-RU" dirty="0"/>
          </a:p>
        </p:txBody>
      </p:sp>
      <p:sp>
        <p:nvSpPr>
          <p:cNvPr id="3" name="Место для объекта 2">
            <a:extLst>
              <a:ext uri="{FF2B5EF4-FFF2-40B4-BE49-F238E27FC236}">
                <a16:creationId xmlns:a16="http://schemas.microsoft.com/office/drawing/2014/main" id="{E7B20C77-7E98-124A-A96E-44074B822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«…по неким общим установлениям Каталонии, некогда в городе </a:t>
            </a:r>
            <a:r>
              <a:rPr lang="ru-RU" dirty="0" err="1"/>
              <a:t>Таррагоне</a:t>
            </a:r>
            <a:r>
              <a:rPr lang="ru-RU" dirty="0"/>
              <a:t> изданным или совершенным, никакой сарацин и никакая </a:t>
            </a:r>
            <a:r>
              <a:rPr lang="ru-RU" dirty="0" err="1"/>
              <a:t>сарацинка</a:t>
            </a:r>
            <a:r>
              <a:rPr lang="ru-RU" dirty="0"/>
              <a:t> не имеют права и не могут каким-либо образом переходить в иудейский закон, и если противное будет каким-либо сарацином или </a:t>
            </a:r>
            <a:r>
              <a:rPr lang="ru-RU" dirty="0" err="1"/>
              <a:t>сарацинкой</a:t>
            </a:r>
            <a:r>
              <a:rPr lang="ru-RU" dirty="0"/>
              <a:t> совершено, то подлежат такому телесному и имущественному наказанию […]. Однако недавно некая </a:t>
            </a:r>
            <a:r>
              <a:rPr lang="ru-RU" dirty="0" err="1"/>
              <a:t>сарацинка</a:t>
            </a:r>
            <a:r>
              <a:rPr lang="ru-RU" dirty="0"/>
              <a:t> из местечка </a:t>
            </a:r>
            <a:r>
              <a:rPr lang="ru-RU" dirty="0" err="1"/>
              <a:t>Бельшит</a:t>
            </a:r>
            <a:r>
              <a:rPr lang="ru-RU" dirty="0"/>
              <a:t> перешла в еврейский закон, за что должна была бы быть наказана по ранее упомянутому установлению, но благодаря полученному от вас прощению наказана не была, что ведет к ущербу </a:t>
            </a:r>
            <a:r>
              <a:rPr lang="ru-RU" dirty="0" err="1"/>
              <a:t>альхамы</a:t>
            </a:r>
            <a:r>
              <a:rPr lang="ru-RU" dirty="0"/>
              <a:t> и умалению названного установления…»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C90370-1BFE-7741-9C62-07A1F5C25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233" y="185473"/>
            <a:ext cx="5251113" cy="91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937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496</Words>
  <Application>Microsoft Macintosh PowerPoint</Application>
  <PresentationFormat>Широкоэкранный</PresentationFormat>
  <Paragraphs>41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Обращение в иудаизм испанских мусульман: средневековые парадоксы, порядки, смыслы</vt:lpstr>
      <vt:lpstr>1315 год, Льейда (Каталония) </vt:lpstr>
      <vt:lpstr>1235 год</vt:lpstr>
      <vt:lpstr>1338 год Петиция мусульманских общин королевства Валенсия</vt:lpstr>
      <vt:lpstr>Презентация PowerPoint</vt:lpstr>
      <vt:lpstr>Ответ короля Педро Церемонного</vt:lpstr>
      <vt:lpstr>1356 год Прошение иудейской  общины Льейды</vt:lpstr>
      <vt:lpstr>   Ответ короля Педро    Церемонного</vt:lpstr>
      <vt:lpstr>1357 год Прошение мусульманской общины Льейды</vt:lpstr>
      <vt:lpstr>Кому на испанской земле жить хорошо?..</vt:lpstr>
      <vt:lpstr>Женская история?..</vt:lpstr>
      <vt:lpstr>Неожиданное Средневековье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Обращение в иудаизм испанских мусульман: средневековые парадоксы, порядки, смыслы</dc:title>
  <dc:creator>ирина варьяш</dc:creator>
  <cp:lastModifiedBy>ирина варьяш</cp:lastModifiedBy>
  <cp:revision>17</cp:revision>
  <dcterms:created xsi:type="dcterms:W3CDTF">2020-01-21T06:51:10Z</dcterms:created>
  <dcterms:modified xsi:type="dcterms:W3CDTF">2020-01-25T07:36:07Z</dcterms:modified>
</cp:coreProperties>
</file>