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4" r:id="rId3"/>
    <p:sldId id="286" r:id="rId4"/>
    <p:sldId id="265" r:id="rId5"/>
    <p:sldId id="267" r:id="rId6"/>
    <p:sldId id="266" r:id="rId7"/>
    <p:sldId id="273" r:id="rId8"/>
    <p:sldId id="260" r:id="rId9"/>
    <p:sldId id="274" r:id="rId10"/>
    <p:sldId id="258" r:id="rId11"/>
    <p:sldId id="275" r:id="rId12"/>
    <p:sldId id="268" r:id="rId13"/>
    <p:sldId id="261" r:id="rId14"/>
    <p:sldId id="279" r:id="rId15"/>
    <p:sldId id="270" r:id="rId16"/>
    <p:sldId id="271" r:id="rId17"/>
    <p:sldId id="276" r:id="rId18"/>
    <p:sldId id="277" r:id="rId19"/>
    <p:sldId id="272" r:id="rId20"/>
    <p:sldId id="278" r:id="rId21"/>
    <p:sldId id="259" r:id="rId22"/>
    <p:sldId id="280" r:id="rId23"/>
    <p:sldId id="281" r:id="rId24"/>
    <p:sldId id="282" r:id="rId25"/>
    <p:sldId id="263" r:id="rId26"/>
    <p:sldId id="284" r:id="rId27"/>
    <p:sldId id="287" r:id="rId28"/>
    <p:sldId id="288" r:id="rId29"/>
    <p:sldId id="285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434" autoAdjust="0"/>
  </p:normalViewPr>
  <p:slideViewPr>
    <p:cSldViewPr snapToGrid="0">
      <p:cViewPr varScale="1">
        <p:scale>
          <a:sx n="74" d="100"/>
          <a:sy n="74" d="100"/>
        </p:scale>
        <p:origin x="5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9F9F5-89E7-4FE4-9C2E-FC24C25FDD6A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05790-BBD6-4A48-A448-E0C51F6AF4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145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05790-BBD6-4A48-A448-E0C51F6AF42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567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50EC-ABC0-4A05-9580-DFF7A7FEDF6C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8B99-FAAE-4BA2-A2A8-DBE27FE33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627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50EC-ABC0-4A05-9580-DFF7A7FEDF6C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8B99-FAAE-4BA2-A2A8-DBE27FE33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232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50EC-ABC0-4A05-9580-DFF7A7FEDF6C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8B99-FAAE-4BA2-A2A8-DBE27FE33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56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50EC-ABC0-4A05-9580-DFF7A7FEDF6C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8B99-FAAE-4BA2-A2A8-DBE27FE33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358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50EC-ABC0-4A05-9580-DFF7A7FEDF6C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8B99-FAAE-4BA2-A2A8-DBE27FE33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40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50EC-ABC0-4A05-9580-DFF7A7FEDF6C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8B99-FAAE-4BA2-A2A8-DBE27FE33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924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50EC-ABC0-4A05-9580-DFF7A7FEDF6C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8B99-FAAE-4BA2-A2A8-DBE27FE33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231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50EC-ABC0-4A05-9580-DFF7A7FEDF6C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8B99-FAAE-4BA2-A2A8-DBE27FE33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288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50EC-ABC0-4A05-9580-DFF7A7FEDF6C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8B99-FAAE-4BA2-A2A8-DBE27FE33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65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50EC-ABC0-4A05-9580-DFF7A7FEDF6C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8B99-FAAE-4BA2-A2A8-DBE27FE33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287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50EC-ABC0-4A05-9580-DFF7A7FEDF6C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8B99-FAAE-4BA2-A2A8-DBE27FE33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910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050EC-ABC0-4A05-9580-DFF7A7FEDF6C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C8B99-FAAE-4BA2-A2A8-DBE27FE33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42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480" y="1607"/>
            <a:ext cx="8732520" cy="6856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637" y="764275"/>
            <a:ext cx="3343701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Ничего святого? </a:t>
            </a:r>
            <a:endParaRPr lang="en-US" sz="5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7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сакральная пародия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полях средневековых рукописей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127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6" y="0"/>
            <a:ext cx="10647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5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61" y="61414"/>
            <a:ext cx="11599129" cy="674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2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01" y="0"/>
            <a:ext cx="9294278" cy="68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5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44" y="0"/>
            <a:ext cx="8984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6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05" y="38637"/>
            <a:ext cx="8604429" cy="678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4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1" y="327547"/>
            <a:ext cx="11232107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ЕСТЬ ЛИ СМЫСЛ?</a:t>
            </a:r>
          </a:p>
          <a:p>
            <a:pPr algn="ctr"/>
            <a:endParaRPr lang="ru-RU" sz="47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3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Текст </a:t>
            </a:r>
            <a:r>
              <a:rPr lang="en-US" sz="33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ru-RU" sz="33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Маргиналии</a:t>
            </a:r>
          </a:p>
          <a:p>
            <a:pPr marL="685800" indent="-685800" algn="ctr">
              <a:buFontTx/>
              <a:buChar char="-"/>
            </a:pPr>
            <a:endParaRPr lang="ru-RU" sz="33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Никакой связи </a:t>
            </a:r>
            <a:r>
              <a:rPr lang="en-US" sz="3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Визуальный комментарий</a:t>
            </a:r>
          </a:p>
          <a:p>
            <a:pPr marL="685800" indent="-685800" algn="ctr">
              <a:buFontTx/>
              <a:buChar char="-"/>
            </a:pPr>
            <a:endParaRPr lang="ru-RU" sz="33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Миниатюра (средник) </a:t>
            </a:r>
            <a:r>
              <a:rPr lang="en-US" sz="3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ru-RU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Маргиналии (поля)</a:t>
            </a:r>
          </a:p>
          <a:p>
            <a:pPr marL="685800" indent="-685800" algn="ctr">
              <a:buFontTx/>
              <a:buChar char="-"/>
            </a:pPr>
            <a:endParaRPr lang="ru-RU" sz="3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Эмиль </a:t>
            </a:r>
            <a:r>
              <a:rPr lang="ru-RU" sz="33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Маль</a:t>
            </a:r>
            <a:r>
              <a:rPr lang="ru-RU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критика «символистской мании»</a:t>
            </a:r>
            <a:endParaRPr lang="ru-RU" sz="3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733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032" y="169975"/>
            <a:ext cx="812656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Ничего не значащее украшение листа, никак не связанное ни с текстом, ни с «основным» изображением;</a:t>
            </a:r>
          </a:p>
          <a:p>
            <a:pPr marL="285750" indent="-285750" algn="ctr">
              <a:buFontTx/>
              <a:buChar char="-"/>
            </a:pPr>
            <a:endParaRPr lang="ru-RU" sz="2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ctr">
              <a:buFontTx/>
              <a:buChar char="-"/>
            </a:pP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Дидактические или аллегорические образы, представляющие фигуры зла, от которого читателям 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зрителям следовало беречься.</a:t>
            </a:r>
          </a:p>
          <a:p>
            <a:pPr marL="285750" indent="-285750" algn="ctr">
              <a:buFontTx/>
              <a:buChar char="-"/>
            </a:pPr>
            <a:endParaRPr lang="ru-RU" sz="2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ctr">
              <a:buFontTx/>
              <a:buChar char="-"/>
            </a:pP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Пространство свободы средневекового мастера, в котором прорываются подавленные эмоции и запретные сюжеты.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 algn="ctr">
              <a:buFontTx/>
              <a:buChar char="-"/>
            </a:pP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Вторжение в пространство книги «низовой», «народной» культуры с ее «перевернутым миром», гротеском и пародией на «серьезную» культуру верхов. 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77" y="-1"/>
            <a:ext cx="3704823" cy="68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1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" y="62747"/>
            <a:ext cx="8178085" cy="440484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00767" y="4599784"/>
            <a:ext cx="61689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WORD-IMAGES</a:t>
            </a:r>
          </a:p>
          <a:p>
            <a:pPr algn="ctr"/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86: 4</a:t>
            </a:r>
            <a:r>
              <a:rPr lang="ru-RU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«Упомяну знающим меня о </a:t>
            </a:r>
            <a:r>
              <a:rPr lang="ru-RU" sz="2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Рааве</a:t>
            </a:r>
            <a:r>
              <a:rPr lang="ru-RU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Вавилоне; вот Филистимляне и Тир с </a:t>
            </a:r>
            <a:r>
              <a:rPr lang="ru-RU" sz="2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Ефиопиею</a:t>
            </a:r>
            <a:r>
              <a:rPr lang="ru-RU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045" y="62748"/>
            <a:ext cx="3745160" cy="674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7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5913" cy="54348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44980" y="5488425"/>
            <a:ext cx="828594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1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</a:t>
            </a:r>
            <a: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 20</a:t>
            </a:r>
            <a:r>
              <a:rPr lang="ru-RU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«Душа наша уповает на Господа: Он – помощь наша и защита наша».</a:t>
            </a:r>
          </a:p>
        </p:txBody>
      </p:sp>
    </p:spTree>
    <p:extLst>
      <p:ext uri="{BB962C8B-B14F-4D97-AF65-F5344CB8AC3E}">
        <p14:creationId xmlns:p14="http://schemas.microsoft.com/office/powerpoint/2010/main" val="85980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941" y="1082831"/>
            <a:ext cx="8420669" cy="468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АНТИКЛЕРИКАЛЬНЫЕ МОТИВЫ?</a:t>
            </a: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ctr">
              <a:buFontTx/>
              <a:buChar char="-"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Пародия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осмеяние духовенства и даже церковных таинств.</a:t>
            </a:r>
          </a:p>
          <a:p>
            <a:pPr marL="571500" indent="-571500" algn="ctr">
              <a:buFontTx/>
              <a:buChar char="-"/>
            </a:pP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ctr">
              <a:buFontTx/>
              <a:buChar char="-"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(Наряду с демоническими и </a:t>
            </a:r>
            <a:r>
              <a:rPr lang="ru-RU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обсценными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образами) – </a:t>
            </a:r>
            <a:r>
              <a:rPr lang="ru-RU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апотропеическая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функция.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227" y="0"/>
            <a:ext cx="3072773" cy="684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8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81" y="0"/>
            <a:ext cx="523494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43" y="0"/>
            <a:ext cx="5275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0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881" y="22216"/>
            <a:ext cx="2983874" cy="68357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0" y="1688964"/>
            <a:ext cx="8994216" cy="40627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3819" y="476518"/>
            <a:ext cx="8255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Luttrell Psalter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(1320-1345)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587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20" y="0"/>
            <a:ext cx="58361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11803" y="257578"/>
            <a:ext cx="2846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 de la rose,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1350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141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83" y="0"/>
            <a:ext cx="7930100" cy="686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4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4" y="90152"/>
            <a:ext cx="11984890" cy="670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2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23" y="0"/>
            <a:ext cx="11181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24777"/>
            <a:ext cx="11533777" cy="661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85" y="77274"/>
            <a:ext cx="11494157" cy="668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5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8658" y="433088"/>
            <a:ext cx="11454063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Антиклерикальные темы в церковном пространстве</a:t>
            </a:r>
          </a:p>
          <a:p>
            <a:pPr algn="ctr"/>
            <a:endParaRPr lang="ru-RU" sz="3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1486 – </a:t>
            </a:r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Ханс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Хаммер – скульптурная кафедра для проповедника </a:t>
            </a:r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Йоханнеса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Гейлера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монах, лежащий под ногами </a:t>
            </a:r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бегинки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которой он задирает юбку.</a:t>
            </a:r>
          </a:p>
          <a:p>
            <a:pPr algn="ctr"/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028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809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765" y="511314"/>
            <a:ext cx="6485999" cy="580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3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741" y="0"/>
            <a:ext cx="618243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9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XIV </a:t>
            </a:r>
            <a:r>
              <a:rPr lang="ru-RU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век </a:t>
            </a:r>
          </a:p>
          <a:p>
            <a:pPr algn="ctr"/>
            <a:endParaRPr lang="ru-RU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Антиклерикальная </a:t>
            </a:r>
            <a:r>
              <a:rPr lang="ru-RU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критика «простецов» и еретиков поворачивается в сторону аристократии – революционные движения в Англии и Богемии </a:t>
            </a:r>
            <a:r>
              <a:rPr 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ru-RU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аристократия утрачивает вкус к антиклерикальным мотивам, которые постепенно  исчезают из Псалтирей и Часословов, которые заказывали знатные миряне. </a:t>
            </a:r>
          </a:p>
          <a:p>
            <a:pPr algn="ctr"/>
            <a:endParaRPr lang="ru-RU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326" y="0"/>
            <a:ext cx="4809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7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43" y="521737"/>
            <a:ext cx="7945057" cy="52993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0799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6248" y="5821106"/>
            <a:ext cx="63621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fr-FR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Livre de Lancelot </a:t>
            </a:r>
            <a:r>
              <a:rPr lang="fr-FR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Lac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1300 г. (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Manchester.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</a:t>
            </a:r>
            <a:r>
              <a:rPr lang="en-US" sz="2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Rylands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Library. Ms. French 1).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345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624" y="22322"/>
            <a:ext cx="9353266" cy="68356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637" y="360609"/>
            <a:ext cx="256289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Век маргиналий </a:t>
            </a:r>
          </a:p>
          <a:p>
            <a:pPr algn="ctr"/>
            <a:endParaRPr lang="ru-RU" sz="3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1250-1350</a:t>
            </a:r>
            <a:endParaRPr lang="ru-RU"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222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13" y="0"/>
            <a:ext cx="510692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45" y="0"/>
            <a:ext cx="6278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1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419" y="0"/>
            <a:ext cx="427391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01" y="2285999"/>
            <a:ext cx="7556622" cy="277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5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05" y="0"/>
            <a:ext cx="9527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7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362"/>
            <a:ext cx="12192000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4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7" y="54590"/>
            <a:ext cx="11168975" cy="676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281</Words>
  <Application>Microsoft Office PowerPoint</Application>
  <PresentationFormat>Широкоэкранный</PresentationFormat>
  <Paragraphs>43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35</cp:revision>
  <dcterms:created xsi:type="dcterms:W3CDTF">2015-02-26T20:07:58Z</dcterms:created>
  <dcterms:modified xsi:type="dcterms:W3CDTF">2015-03-04T14:13:06Z</dcterms:modified>
</cp:coreProperties>
</file>