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2" r:id="rId3"/>
    <p:sldId id="264" r:id="rId4"/>
    <p:sldId id="258" r:id="rId5"/>
    <p:sldId id="259" r:id="rId6"/>
    <p:sldId id="260" r:id="rId7"/>
    <p:sldId id="283" r:id="rId8"/>
    <p:sldId id="284" r:id="rId9"/>
    <p:sldId id="285" r:id="rId10"/>
    <p:sldId id="271" r:id="rId11"/>
    <p:sldId id="270" r:id="rId12"/>
    <p:sldId id="274" r:id="rId13"/>
    <p:sldId id="275" r:id="rId14"/>
    <p:sldId id="276" r:id="rId15"/>
    <p:sldId id="268" r:id="rId16"/>
    <p:sldId id="277" r:id="rId17"/>
    <p:sldId id="278" r:id="rId18"/>
    <p:sldId id="279" r:id="rId19"/>
    <p:sldId id="262" r:id="rId20"/>
    <p:sldId id="280" r:id="rId21"/>
    <p:sldId id="266" r:id="rId22"/>
    <p:sldId id="272" r:id="rId23"/>
    <p:sldId id="281" r:id="rId24"/>
    <p:sldId id="263" r:id="rId25"/>
  </p:sldIdLst>
  <p:sldSz cx="9144000" cy="6858000" type="screen4x3"/>
  <p:notesSz cx="9144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8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9" d="100"/>
          <a:sy n="109" d="100"/>
        </p:scale>
        <p:origin x="-1758" y="-90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1D0EB-17D0-4A1D-AF76-DA92B05BFF3B}" type="datetimeFigureOut">
              <a:rPr lang="de-DE" smtClean="0"/>
              <a:pPr/>
              <a:t>10.03.2019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C0162-BD6F-49A6-B52C-574AE0537D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8761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41477-60F5-45BD-B34A-D2141EC7BC96}" type="datetimeFigureOut">
              <a:rPr lang="de-DE" smtClean="0"/>
              <a:pPr/>
              <a:t>10.03.2019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6BCC2-6509-4D2B-8F09-575057E9901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753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6BCC2-6509-4D2B-8F09-575057E9901F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Otsjuda</a:t>
            </a:r>
            <a:r>
              <a:rPr lang="de-AT" dirty="0"/>
              <a:t> </a:t>
            </a:r>
            <a:r>
              <a:rPr lang="de-AT" dirty="0" err="1"/>
              <a:t>russkoe</a:t>
            </a:r>
            <a:r>
              <a:rPr lang="de-AT" baseline="0" dirty="0"/>
              <a:t> „</a:t>
            </a:r>
            <a:r>
              <a:rPr lang="de-AT" baseline="0" dirty="0" err="1"/>
              <a:t>kukla</a:t>
            </a:r>
            <a:r>
              <a:rPr lang="de-AT" baseline="0" dirty="0"/>
              <a:t>“; </a:t>
            </a:r>
            <a:r>
              <a:rPr lang="de-AT" baseline="0" dirty="0" err="1"/>
              <a:t>Gerb</a:t>
            </a:r>
            <a:r>
              <a:rPr lang="de-AT" baseline="0" dirty="0"/>
              <a:t> </a:t>
            </a:r>
            <a:r>
              <a:rPr lang="de-AT" baseline="0" dirty="0" err="1"/>
              <a:t>godroda</a:t>
            </a:r>
            <a:r>
              <a:rPr lang="de-AT" baseline="0" dirty="0"/>
              <a:t> </a:t>
            </a:r>
            <a:r>
              <a:rPr lang="de-AT" baseline="0" dirty="0" err="1"/>
              <a:t>Güglingen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6BCC2-6509-4D2B-8F09-575057E9901F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94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8028384" y="242646"/>
            <a:ext cx="7315200" cy="3086100"/>
          </a:xfrm>
        </p:spPr>
        <p:txBody>
          <a:bodyPr>
            <a:normAutofit/>
          </a:bodyPr>
          <a:lstStyle/>
          <a:p>
            <a:r>
              <a:rPr lang="de-DE" dirty="0"/>
              <a:t>Germany</a:t>
            </a:r>
            <a:r>
              <a:rPr lang="de-DE" baseline="0" dirty="0"/>
              <a:t>, 15th </a:t>
            </a:r>
            <a:r>
              <a:rPr lang="de-DE" baseline="0" dirty="0" err="1"/>
              <a:t>century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6BCC2-6509-4D2B-8F09-575057E9901F}" type="slidenum">
              <a:rPr lang="de-DE" smtClean="0"/>
              <a:pPr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Kirchner,</a:t>
            </a:r>
            <a:r>
              <a:rPr lang="de-DE" baseline="0" dirty="0"/>
              <a:t> Jüdisches Zeremoniell 1734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6BCC2-6509-4D2B-8F09-575057E9901F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6BCC2-6509-4D2B-8F09-575057E9901F}" type="slidenum">
              <a:rPr lang="de-DE" smtClean="0"/>
              <a:pPr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2d Nürnberg </a:t>
            </a:r>
            <a:r>
              <a:rPr lang="de-DE" dirty="0" err="1"/>
              <a:t>Haggada</a:t>
            </a:r>
            <a:r>
              <a:rPr lang="de-DE" dirty="0"/>
              <a:t>, South</a:t>
            </a:r>
            <a:r>
              <a:rPr lang="de-DE" baseline="0" dirty="0"/>
              <a:t> Germany, 15th </a:t>
            </a:r>
            <a:r>
              <a:rPr lang="de-DE" baseline="0" dirty="0" err="1"/>
              <a:t>century</a:t>
            </a:r>
            <a:r>
              <a:rPr lang="de-DE" baseline="0" dirty="0"/>
              <a:t>; Golden </a:t>
            </a:r>
            <a:r>
              <a:rPr lang="de-DE" baseline="0" dirty="0" err="1"/>
              <a:t>Haggadah</a:t>
            </a:r>
            <a:r>
              <a:rPr lang="de-DE" baseline="0" dirty="0"/>
              <a:t>, 14th </a:t>
            </a:r>
            <a:r>
              <a:rPr lang="de-DE" baseline="0" dirty="0" err="1"/>
              <a:t>century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6BCC2-6509-4D2B-8F09-575057E9901F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69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59BE-71EE-4E11-9FDF-E69C5ED48D0A}" type="datetimeFigureOut">
              <a:rPr lang="de-DE" smtClean="0"/>
              <a:pPr/>
              <a:t>10.03.2019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6BF8-2758-4E94-A67E-9621D79CB91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59BE-71EE-4E11-9FDF-E69C5ED48D0A}" type="datetimeFigureOut">
              <a:rPr lang="de-DE" smtClean="0"/>
              <a:pPr/>
              <a:t>10.03.2019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6BF8-2758-4E94-A67E-9621D79CB91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59BE-71EE-4E11-9FDF-E69C5ED48D0A}" type="datetimeFigureOut">
              <a:rPr lang="de-DE" smtClean="0"/>
              <a:pPr/>
              <a:t>10.03.2019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6BF8-2758-4E94-A67E-9621D79CB91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59BE-71EE-4E11-9FDF-E69C5ED48D0A}" type="datetimeFigureOut">
              <a:rPr lang="de-DE" smtClean="0"/>
              <a:pPr/>
              <a:t>10.03.2019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6BF8-2758-4E94-A67E-9621D79CB91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59BE-71EE-4E11-9FDF-E69C5ED48D0A}" type="datetimeFigureOut">
              <a:rPr lang="de-DE" smtClean="0"/>
              <a:pPr/>
              <a:t>10.03.2019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6BF8-2758-4E94-A67E-9621D79CB91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59BE-71EE-4E11-9FDF-E69C5ED48D0A}" type="datetimeFigureOut">
              <a:rPr lang="de-DE" smtClean="0"/>
              <a:pPr/>
              <a:t>10.03.2019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6BF8-2758-4E94-A67E-9621D79CB91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59BE-71EE-4E11-9FDF-E69C5ED48D0A}" type="datetimeFigureOut">
              <a:rPr lang="de-DE" smtClean="0"/>
              <a:pPr/>
              <a:t>10.03.2019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6BF8-2758-4E94-A67E-9621D79CB91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59BE-71EE-4E11-9FDF-E69C5ED48D0A}" type="datetimeFigureOut">
              <a:rPr lang="de-DE" smtClean="0"/>
              <a:pPr/>
              <a:t>10.03.2019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6BF8-2758-4E94-A67E-9621D79CB91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59BE-71EE-4E11-9FDF-E69C5ED48D0A}" type="datetimeFigureOut">
              <a:rPr lang="de-DE" smtClean="0"/>
              <a:pPr/>
              <a:t>10.03.2019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6BF8-2758-4E94-A67E-9621D79CB91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59BE-71EE-4E11-9FDF-E69C5ED48D0A}" type="datetimeFigureOut">
              <a:rPr lang="de-DE" smtClean="0"/>
              <a:pPr/>
              <a:t>10.03.2019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6BF8-2758-4E94-A67E-9621D79CB91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59BE-71EE-4E11-9FDF-E69C5ED48D0A}" type="datetimeFigureOut">
              <a:rPr lang="de-DE" smtClean="0"/>
              <a:pPr/>
              <a:t>10.03.2019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6BF8-2758-4E94-A67E-9621D79CB91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859BE-71EE-4E11-9FDF-E69C5ED48D0A}" type="datetimeFigureOut">
              <a:rPr lang="de-DE" smtClean="0"/>
              <a:pPr/>
              <a:t>10.03.2019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16BF8-2758-4E94-A67E-9621D79CB91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de/url?sa=i&amp;rct=j&amp;q=&amp;esrc=s&amp;source=images&amp;cd=&amp;cad=rja&amp;uact=8&amp;ved=2ahUKEwjjuuev_tTgAhVEr6QKHVYdBCMQjRx6BAgBEAU&amp;url=https://www.uni-salzburg.at/index.php?id=29850&amp;psig=AOvVaw3b2igx1dUD5q8VzFybqcUN&amp;ust=155111889916868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Gugel.PN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de.wikipedia.org/wiki/Datei:Wappen_Gueglingen.svg" TargetMode="Externa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hyperlink" Target="https://www.google.de/url?sa=i&amp;rct=j&amp;q=&amp;esrc=s&amp;source=images&amp;cd=&amp;ved=2ahUKEwjo_5nlle7gAhUJmrQKHZsxDR0QjRx6BAgBEAQ&amp;url=https://www.rkk.ar.tum.de/fileadmin/w00ble/www/media_rkk/downloads/Diplom-_und_BA-Arbeiten/Huber_Diplomarbeit_Schloss_Schwarzenberg_TUM_2013_online.pdf&amp;psig=AOvVaw0PRmuHmneeIJlq62v_21F_&amp;ust=155198418508483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efmarken-zeeb.de/images/product_images/popup_images/I620_335_0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google.de/url?sa=i&amp;rct=j&amp;q=&amp;esrc=s&amp;source=images&amp;cd=&amp;ved=2ahUKEwjz4P69oO7gAhXLwKQKHS9sAf0QjRx6BAgBEAQ&amp;url=https://www.jstor.org/stable/23506158&amp;psig=AOvVaw2Dq-N9css08NOJNWRj6uVj&amp;ust=1551986737823173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de/url?sa=i&amp;rct=j&amp;q=&amp;esrc=s&amp;source=images&amp;cd=&amp;cad=rja&amp;uact=8&amp;ved=2ahUKEwjPmpfcgdXgAhUNNOwKHfLzCugQjRx6BAgBEAU&amp;url=https://brewminate.com/the-emergence-of-permanent-jewish-family-names-in-early-modern-and-modern-europe/&amp;psig=AOvVaw2RwL_RvEcof1EmEP19viyo&amp;ust=155111974433813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de/url?sa=i&amp;rct=j&amp;q=&amp;esrc=s&amp;source=images&amp;cd=&amp;cad=rja&amp;uact=8&amp;ved=2ahUKEwi71KG6rO7gAhUwMuwKHYGZA9wQjRx6BAgBEAU&amp;url=http://www.alemannia-judaica.de/rothenburg_synagoge.htm&amp;psig=AOvVaw0R_JQBrAanFFInb0ffoI1c&amp;ust=1551990211629869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b/b4/Divorce,_1724,_from_Juedisches_Ceremoniel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upload.wikimedia.org/wikipedia/commons/2/2b/Golden_Haggadah_cleaning.jpg" TargetMode="External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google.de/url?sa=i&amp;rct=j&amp;q=&amp;esrc=s&amp;source=images&amp;cd=&amp;ved=2ahUKEwjQp5SZr5_gAhVLiqQKHactC7sQjRx6BAgBEAU&amp;url=https://www.fotocommunity.de/photo/friedberg-mikwe-das-judenbad-markus-novak/33382394&amp;psig=AOvVaw0Pg0MySe4wo90ro21SxVS6&amp;ust=1549276566601065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ogle.de/url?sa=i&amp;rct=j&amp;q=&amp;esrc=s&amp;source=images&amp;cd=&amp;cad=rja&amp;uact=8&amp;ved=2ahUKEwi_iMu-h9XgAhUrsaQKHUFxCugQjRx6BAgBEAU&amp;url=https://www.wormser-zeitung.de/lokales/worms/nachrichten-worms/mikwe-in-worms-ist-sanierungsbedurftig_17442679&amp;psig=AOvVaw2bfHWOLLf7AxrynYZC15hv&amp;ust=1551121207842370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979712" y="1052736"/>
            <a:ext cx="51845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dobe Kaiti Std R" pitchFamily="18" charset="-128"/>
                <a:ea typeface="Adobe Kaiti Std R" pitchFamily="18" charset="-128"/>
              </a:rPr>
              <a:t>Семейная жизнь ашкеназских евреев </a:t>
            </a:r>
            <a:endParaRPr lang="de-DE" sz="2800" dirty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ru-RU" sz="2800" dirty="0">
                <a:latin typeface="Adobe Kaiti Std R" pitchFamily="18" charset="-128"/>
                <a:ea typeface="Adobe Kaiti Std R" pitchFamily="18" charset="-128"/>
              </a:rPr>
              <a:t>в средние века</a:t>
            </a:r>
            <a:endParaRPr lang="de-DE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383868" y="335699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mbria" pitchFamily="18" charset="0"/>
                <a:ea typeface="Adobe Myungjo Std M" pitchFamily="18" charset="-128"/>
                <a:cs typeface="Andalus" pitchFamily="18" charset="-78"/>
              </a:rPr>
              <a:t>Владислав Слепой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915816" y="4293096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dobe Myungjo Std M" pitchFamily="18" charset="-128"/>
                <a:ea typeface="Adobe Myungjo Std M" pitchFamily="18" charset="-128"/>
              </a:rPr>
              <a:t>Зальцбург/Галле</a:t>
            </a:r>
          </a:p>
        </p:txBody>
      </p:sp>
      <p:pic>
        <p:nvPicPr>
          <p:cNvPr id="11266" name="Picture 2" descr="Bildergebnis für Logo der uni salzbur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093296"/>
            <a:ext cx="1835696" cy="575102"/>
          </a:xfrm>
          <a:prstGeom prst="rect">
            <a:avLst/>
          </a:prstGeom>
          <a:noFill/>
        </p:spPr>
      </p:pic>
      <p:pic>
        <p:nvPicPr>
          <p:cNvPr id="11280" name="Picture 16" descr="https://www.pr.uni-halle.de/im/1437999302_2196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6093296"/>
            <a:ext cx="1728192" cy="6172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ttp://d5iam0kjo36nw.cloudfront.net/V06p171001.jpg"/>
          <p:cNvPicPr>
            <a:picLocks noChangeAspect="1"/>
          </p:cNvPicPr>
          <p:nvPr/>
        </p:nvPicPr>
        <p:blipFill>
          <a:blip r:embed="rId2" cstate="print"/>
          <a:srcRect l="1524" t="1126" r="1524" b="5180"/>
          <a:stretch>
            <a:fillRect/>
          </a:stretch>
        </p:blipFill>
        <p:spPr bwMode="auto">
          <a:xfrm>
            <a:off x="1685931" y="1070248"/>
            <a:ext cx="5772138" cy="4717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richardmcbee.com/images/writings/jewish_art_before_1800/Golden_Haggadah/golden_14v_detail_miriam_and_kindness.jpg"/>
          <p:cNvPicPr>
            <a:picLocks noChangeAspect="1" noChangeArrowheads="1"/>
          </p:cNvPicPr>
          <p:nvPr/>
        </p:nvPicPr>
        <p:blipFill>
          <a:blip r:embed="rId2" cstate="print"/>
          <a:srcRect l="49769" t="4954" r="1091"/>
          <a:stretch>
            <a:fillRect/>
          </a:stretch>
        </p:blipFill>
        <p:spPr bwMode="auto">
          <a:xfrm>
            <a:off x="2267744" y="188640"/>
            <a:ext cx="5184576" cy="6376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7885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5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88640"/>
            <a:ext cx="4464496" cy="4104456"/>
          </a:xfrm>
          <a:prstGeom prst="rect">
            <a:avLst/>
          </a:prstGeom>
        </p:spPr>
      </p:pic>
      <p:pic>
        <p:nvPicPr>
          <p:cNvPr id="5" name="Grafik 4" descr="https://www.jewishvirtuallibrary.org/jsource/images/Germany/wedd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429000"/>
            <a:ext cx="5112568" cy="331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6236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24/b3/a3/24b3a38398f3c3d250e6bc47456a091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7597"/>
            <a:ext cx="3312368" cy="658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512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a/ab/Gugel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091343"/>
            <a:ext cx="2376264" cy="443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9/9e/Wappen_Gueglingen.svg/140px-Wappen_Gueglingen.svg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3168352" cy="37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525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1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42795" y="1166019"/>
            <a:ext cx="4458411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https://www.jewishvirtuallibrary.org/jsource/images/Germany/wedd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00808"/>
            <a:ext cx="5112568" cy="331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Glas mit blauer Faden Aufl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48680"/>
            <a:ext cx="4076829" cy="543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Bildergebnis für becher ton mittelalter bild handschrif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5860760" cy="37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81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rächtiger Ring in Form eines Hau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1343025"/>
            <a:ext cx="32194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RD MiNr. 2784 ** Hochzeitsring aus dem jüdischen Schatz von Erfurt, postfrisch">
            <a:hlinkClick r:id="rId3" tooltip="BRD MiNr. 2784 ** Hochzeitsring aus dem jüdischen Schatz von Erfurt, postfrisch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1376772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33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ldergebnis für ketubah mittelalter middle ages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01600" y="-11811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6" name="AutoShape 4" descr="Bildergebnis für ketubah mittelalter middle ages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54000" y="-10287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556" y="259529"/>
            <a:ext cx="4300889" cy="633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564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ildergebnis für jewish family middle age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692696"/>
            <a:ext cx="8048625" cy="5438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2F9F127-B982-46F0-B54B-4E9873F3BE9E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628800"/>
            <a:ext cx="448627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5168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ildergebnis für jüdisches tanzha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657225"/>
            <a:ext cx="3381375" cy="554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068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Divorce, 1724, from Juedisches Ceremonie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47479"/>
            <a:ext cx="7056784" cy="57630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79712" y="2060848"/>
            <a:ext cx="5378237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1D51090-20D6-4FB2-9F91-428F87702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306998"/>
            <a:ext cx="4896544" cy="62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07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lamone Rossi Hebreo_ Psalm 128">
            <a:hlinkClick r:id="" action="ppaction://media"/>
            <a:extLst>
              <a:ext uri="{FF2B5EF4-FFF2-40B4-BE49-F238E27FC236}">
                <a16:creationId xmlns:a16="http://schemas.microsoft.com/office/drawing/2014/main" id="{87F5FE41-0DFE-4CBB-AD8C-B5577D8D5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501008"/>
            <a:ext cx="406400" cy="131192"/>
          </a:xfrm>
          <a:prstGeom prst="rect">
            <a:avLst/>
          </a:prstGeom>
        </p:spPr>
      </p:pic>
      <p:pic>
        <p:nvPicPr>
          <p:cNvPr id="18434" name="Picture 2" descr="Datei:Golden Haggadah cleanin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57425" y="571500"/>
            <a:ext cx="4629150" cy="5715000"/>
          </a:xfrm>
          <a:prstGeom prst="rect">
            <a:avLst/>
          </a:prstGeom>
          <a:noFill/>
        </p:spPr>
      </p:pic>
      <p:pic>
        <p:nvPicPr>
          <p:cNvPr id="3" name="Salamone Rossi Hebreo_ Psalm 128">
            <a:hlinkClick r:id="" action="ppaction://media"/>
            <a:extLst>
              <a:ext uri="{FF2B5EF4-FFF2-40B4-BE49-F238E27FC236}">
                <a16:creationId xmlns:a16="http://schemas.microsoft.com/office/drawing/2014/main" id="{5F8AA52C-2233-4D71-AAFC-98D4522EE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29126" b="53156"/>
          <a:stretch/>
        </p:blipFill>
        <p:spPr>
          <a:xfrm>
            <a:off x="7668344" y="3022600"/>
            <a:ext cx="288032" cy="190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640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76672"/>
            <a:ext cx="3883790" cy="596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68" y="476672"/>
            <a:ext cx="3884400" cy="596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620688"/>
            <a:ext cx="2448272" cy="2972182"/>
          </a:xfrm>
          <a:prstGeom prst="rect">
            <a:avLst/>
          </a:prstGeom>
          <a:noFill/>
          <a:ln w="9525">
            <a:solidFill>
              <a:schemeClr val="tx1">
                <a:alpha val="91000"/>
              </a:schemeClr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84984"/>
            <a:ext cx="3296448" cy="3024336"/>
          </a:xfrm>
          <a:prstGeom prst="rect">
            <a:avLst/>
          </a:prstGeom>
          <a:noFill/>
          <a:ln w="9525">
            <a:solidFill>
              <a:schemeClr val="tx1">
                <a:alpha val="93000"/>
              </a:schemeClr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196752"/>
            <a:ext cx="2880320" cy="2948628"/>
          </a:xfrm>
          <a:prstGeom prst="rect">
            <a:avLst/>
          </a:prstGeom>
          <a:noFill/>
          <a:ln w="9525">
            <a:solidFill>
              <a:schemeClr val="tx1">
                <a:alpha val="93000"/>
              </a:schemeClr>
            </a:solidFill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3212976"/>
            <a:ext cx="2857500" cy="2886075"/>
          </a:xfrm>
          <a:prstGeom prst="rect">
            <a:avLst/>
          </a:prstGeom>
          <a:noFill/>
          <a:ln w="9525">
            <a:solidFill>
              <a:schemeClr val="tx1">
                <a:alpha val="93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 descr="Bildergebnis für mikwe friedberg">
            <a:hlinkClick r:id="rId2" tgtFrame="&quot;_blank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20880" cy="5688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ildergebnis für worms mikw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" y="692696"/>
            <a:ext cx="8172450" cy="5438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2656"/>
            <a:ext cx="5040560" cy="6109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4095E3-B007-40E7-8737-C49E38AA7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i="1" dirty="0"/>
              <a:t>Источники еврейского семейного  права</a:t>
            </a:r>
            <a:endParaRPr lang="de-DE" sz="3000" i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F7D501-F5F2-41A0-B262-3D6155ADD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2836912"/>
          </a:xfrm>
        </p:spPr>
        <p:txBody>
          <a:bodyPr/>
          <a:lstStyle/>
          <a:p>
            <a:r>
              <a:rPr lang="ru-RU" dirty="0" err="1"/>
              <a:t>Респонсы</a:t>
            </a:r>
            <a:r>
              <a:rPr lang="ru-RU" dirty="0"/>
              <a:t> («</a:t>
            </a:r>
            <a:r>
              <a:rPr lang="ru-RU" dirty="0" err="1"/>
              <a:t>Шэлот</a:t>
            </a:r>
            <a:r>
              <a:rPr lang="ru-RU" dirty="0"/>
              <a:t> у-</a:t>
            </a:r>
            <a:r>
              <a:rPr lang="ru-RU" dirty="0" err="1"/>
              <a:t>тешувот</a:t>
            </a:r>
            <a:r>
              <a:rPr lang="ru-RU" dirty="0"/>
              <a:t>», «Вопросы  и ответы»)</a:t>
            </a:r>
          </a:p>
          <a:p>
            <a:r>
              <a:rPr lang="ru-RU" dirty="0"/>
              <a:t>Книги обычаев («</a:t>
            </a:r>
            <a:r>
              <a:rPr lang="ru-RU" dirty="0" err="1"/>
              <a:t>Сифре</a:t>
            </a:r>
            <a:r>
              <a:rPr lang="ru-RU" dirty="0"/>
              <a:t> Мин</a:t>
            </a:r>
            <a:r>
              <a:rPr lang="de-DE" dirty="0"/>
              <a:t>h</a:t>
            </a:r>
            <a:r>
              <a:rPr lang="ru-RU" dirty="0" err="1"/>
              <a:t>агим</a:t>
            </a:r>
            <a:r>
              <a:rPr lang="ru-RU" dirty="0"/>
              <a:t>»)</a:t>
            </a:r>
          </a:p>
          <a:p>
            <a:r>
              <a:rPr lang="ru-RU" dirty="0"/>
              <a:t>«Книга праведных» («Сефер </a:t>
            </a:r>
            <a:r>
              <a:rPr lang="ru-RU" dirty="0" err="1"/>
              <a:t>Хасидим</a:t>
            </a:r>
            <a:r>
              <a:rPr lang="ru-RU" dirty="0"/>
              <a:t>»)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320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B57F7F-CC59-4CEA-9E91-C2D58903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Четыре «столпа» семейного права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E1B50B-80C3-4AD4-8EB4-7CB06B848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2836912"/>
          </a:xfrm>
        </p:spPr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Орэх</a:t>
            </a:r>
            <a:r>
              <a:rPr lang="ru-RU" dirty="0"/>
              <a:t> </a:t>
            </a:r>
            <a:r>
              <a:rPr lang="ru-RU" dirty="0" err="1"/>
              <a:t>хаим</a:t>
            </a:r>
            <a:r>
              <a:rPr lang="ru-RU" dirty="0"/>
              <a:t>» («Жизненный путь»)</a:t>
            </a:r>
          </a:p>
          <a:p>
            <a:r>
              <a:rPr lang="ru-RU" dirty="0"/>
              <a:t>«</a:t>
            </a:r>
            <a:r>
              <a:rPr lang="ru-RU" dirty="0" err="1"/>
              <a:t>Йорэ</a:t>
            </a:r>
            <a:r>
              <a:rPr lang="ru-RU" dirty="0"/>
              <a:t> </a:t>
            </a:r>
            <a:r>
              <a:rPr lang="ru-RU" dirty="0" err="1"/>
              <a:t>дэа</a:t>
            </a:r>
            <a:r>
              <a:rPr lang="ru-RU" dirty="0"/>
              <a:t>» («Учитель познания»)</a:t>
            </a:r>
          </a:p>
          <a:p>
            <a:r>
              <a:rPr lang="ru-RU" dirty="0">
                <a:highlight>
                  <a:srgbClr val="FFFF00"/>
                </a:highlight>
              </a:rPr>
              <a:t>«Эвен</a:t>
            </a:r>
            <a:r>
              <a:rPr lang="de-DE" dirty="0">
                <a:highlight>
                  <a:srgbClr val="FFFF00"/>
                </a:highlight>
              </a:rPr>
              <a:t> ha</a:t>
            </a:r>
            <a:r>
              <a:rPr lang="he-IL" dirty="0">
                <a:highlight>
                  <a:srgbClr val="FFFF00"/>
                </a:highlight>
              </a:rPr>
              <a:t>-</a:t>
            </a:r>
            <a:r>
              <a:rPr lang="ru-RU" dirty="0" err="1">
                <a:highlight>
                  <a:srgbClr val="FFFF00"/>
                </a:highlight>
              </a:rPr>
              <a:t>эзер</a:t>
            </a:r>
            <a:r>
              <a:rPr lang="ru-RU" dirty="0">
                <a:highlight>
                  <a:srgbClr val="FFFF00"/>
                </a:highlight>
              </a:rPr>
              <a:t>» («Камень помощи»)</a:t>
            </a:r>
          </a:p>
          <a:p>
            <a:r>
              <a:rPr lang="ru-RU" dirty="0"/>
              <a:t>«</a:t>
            </a:r>
            <a:r>
              <a:rPr lang="ru-RU" dirty="0" err="1"/>
              <a:t>Хошен</a:t>
            </a:r>
            <a:r>
              <a:rPr lang="ru-RU" dirty="0"/>
              <a:t> </a:t>
            </a:r>
            <a:r>
              <a:rPr lang="ru-RU" dirty="0" err="1"/>
              <a:t>мишпат</a:t>
            </a:r>
            <a:r>
              <a:rPr lang="ru-RU" dirty="0"/>
              <a:t>» («Щит права»</a:t>
            </a:r>
          </a:p>
        </p:txBody>
      </p:sp>
    </p:spTree>
    <p:extLst>
      <p:ext uri="{BB962C8B-B14F-4D97-AF65-F5344CB8AC3E}">
        <p14:creationId xmlns:p14="http://schemas.microsoft.com/office/powerpoint/2010/main" val="75259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F2E3B0-0B16-4AEA-B02F-CCB064D90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576064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dirty="0"/>
              <a:t>Втор. 25,5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sz="5700" dirty="0"/>
              <a:t>Если братья жить будут вместе, и умрет один из них, а сына нет у него, то да не выходит жена умершего за человека чужого, вне семьи: деверь ее должен войти к ней и взять ее себе в жены, и исполнить заповедь, возложенную на деверя. А первенец, которого она родит, будет считаться сыном брата его умершего, чтобы не исчезло имя его в Израиле. </a:t>
            </a:r>
          </a:p>
          <a:p>
            <a:pPr marL="0" indent="0" algn="just">
              <a:buNone/>
            </a:pPr>
            <a:r>
              <a:rPr lang="ru-RU" sz="5700" dirty="0"/>
              <a:t>Но если не захочет муж этот взять невестку свою, то пусть взойдет невестка его к городским воротам, к старейшинам, и скажет: «Отказывается деверь мой восстановить брату своему имя в Израиле, не хочет он жениться на мне.» </a:t>
            </a:r>
          </a:p>
          <a:p>
            <a:pPr marL="0" indent="0" algn="just">
              <a:buNone/>
            </a:pPr>
            <a:r>
              <a:rPr lang="ru-RU" sz="5700" dirty="0"/>
              <a:t>И призовут его старейшины города его, и переговорят с ним, а если он настойчиво скажет: «Не хочу взять ее», то пусть подойдет к нему невестка его пред глазами старейшин и снимет башмак его с ноги его, и плюнет перед ним, и возгласит, и скажет: «Так поступают с человеком, который не хочет восстановить дом брата своего!» И да назовут его в Израиле «дом разутого».</a:t>
            </a:r>
            <a:endParaRPr lang="de-DE" sz="5700" dirty="0"/>
          </a:p>
        </p:txBody>
      </p:sp>
    </p:spTree>
    <p:extLst>
      <p:ext uri="{BB962C8B-B14F-4D97-AF65-F5344CB8AC3E}">
        <p14:creationId xmlns:p14="http://schemas.microsoft.com/office/powerpoint/2010/main" val="1057009479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</Words>
  <Application>Microsoft Office PowerPoint</Application>
  <PresentationFormat>Bildschirmpräsentation (4:3)</PresentationFormat>
  <Paragraphs>29</Paragraphs>
  <Slides>24</Slides>
  <Notes>6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0" baseType="lpstr">
      <vt:lpstr>Adobe Kaiti Std R</vt:lpstr>
      <vt:lpstr>Adobe Myungjo Std M</vt:lpstr>
      <vt:lpstr>Arial</vt:lpstr>
      <vt:lpstr>Calibri</vt:lpstr>
      <vt:lpstr>Cambria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Источники еврейского семейного  права</vt:lpstr>
      <vt:lpstr>Четыре «столпа» семейного права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Jüdische Gemeinde Frankfurt am Main, K.d.ö.R.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v.slepoy</dc:creator>
  <cp:lastModifiedBy>Vladislav Zeev Slepoy</cp:lastModifiedBy>
  <cp:revision>49</cp:revision>
  <dcterms:created xsi:type="dcterms:W3CDTF">2019-02-24T18:07:34Z</dcterms:created>
  <dcterms:modified xsi:type="dcterms:W3CDTF">2019-03-10T10:26:00Z</dcterms:modified>
</cp:coreProperties>
</file>