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5" r:id="rId8"/>
    <p:sldId id="267" r:id="rId9"/>
    <p:sldId id="260" r:id="rId10"/>
    <p:sldId id="261" r:id="rId11"/>
    <p:sldId id="262" r:id="rId12"/>
    <p:sldId id="266"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3B279A5-B815-42D2-80EF-1E824E67E17E}"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308383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B279A5-B815-42D2-80EF-1E824E67E17E}"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3447647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B279A5-B815-42D2-80EF-1E824E67E17E}"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255332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3B279A5-B815-42D2-80EF-1E824E67E17E}"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271030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3B279A5-B815-42D2-80EF-1E824E67E17E}" type="datetimeFigureOut">
              <a:rPr lang="ru-RU" smtClean="0"/>
              <a:t>23.12.2018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15801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3B279A5-B815-42D2-80EF-1E824E67E17E}" type="datetimeFigureOut">
              <a:rPr lang="ru-RU" smtClean="0"/>
              <a:t>23.12.2018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113582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3B279A5-B815-42D2-80EF-1E824E67E17E}" type="datetimeFigureOut">
              <a:rPr lang="ru-RU" smtClean="0"/>
              <a:t>23.12.2018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396801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3B279A5-B815-42D2-80EF-1E824E67E17E}" type="datetimeFigureOut">
              <a:rPr lang="ru-RU" smtClean="0"/>
              <a:t>23.12.2018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37826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3B279A5-B815-42D2-80EF-1E824E67E17E}" type="datetimeFigureOut">
              <a:rPr lang="ru-RU" smtClean="0"/>
              <a:t>23.12.2018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290672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B279A5-B815-42D2-80EF-1E824E67E17E}" type="datetimeFigureOut">
              <a:rPr lang="ru-RU" smtClean="0"/>
              <a:t>23.12.2018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198824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3B279A5-B815-42D2-80EF-1E824E67E17E}" type="datetimeFigureOut">
              <a:rPr lang="ru-RU" smtClean="0"/>
              <a:t>23.12.2018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D943246-3BF2-477D-86B1-AE2E29E7E04C}" type="slidenum">
              <a:rPr lang="ru-RU" smtClean="0"/>
              <a:t>‹#›</a:t>
            </a:fld>
            <a:endParaRPr lang="ru-RU"/>
          </a:p>
        </p:txBody>
      </p:sp>
    </p:spTree>
    <p:extLst>
      <p:ext uri="{BB962C8B-B14F-4D97-AF65-F5344CB8AC3E}">
        <p14:creationId xmlns:p14="http://schemas.microsoft.com/office/powerpoint/2010/main" val="190353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279A5-B815-42D2-80EF-1E824E67E17E}" type="datetimeFigureOut">
              <a:rPr lang="ru-RU" smtClean="0"/>
              <a:t>23.12.2018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43246-3BF2-477D-86B1-AE2E29E7E04C}" type="slidenum">
              <a:rPr lang="ru-RU" smtClean="0"/>
              <a:t>‹#›</a:t>
            </a:fld>
            <a:endParaRPr lang="ru-RU"/>
          </a:p>
        </p:txBody>
      </p:sp>
    </p:spTree>
    <p:extLst>
      <p:ext uri="{BB962C8B-B14F-4D97-AF65-F5344CB8AC3E}">
        <p14:creationId xmlns:p14="http://schemas.microsoft.com/office/powerpoint/2010/main" val="2163429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600" dirty="0" smtClean="0">
                <a:solidFill>
                  <a:schemeClr val="accent6">
                    <a:lumMod val="50000"/>
                  </a:schemeClr>
                </a:solidFill>
                <a:latin typeface="Bahnschrift" pitchFamily="34" charset="0"/>
                <a:ea typeface="SimSun-ExtB" pitchFamily="49" charset="-122"/>
              </a:rPr>
              <a:t>НОВИГОД</a:t>
            </a:r>
            <a:endParaRPr lang="ru-RU" sz="6600" dirty="0">
              <a:solidFill>
                <a:schemeClr val="accent6">
                  <a:lumMod val="50000"/>
                </a:schemeClr>
              </a:solidFill>
              <a:latin typeface="Bahnschrift" pitchFamily="34" charset="0"/>
              <a:ea typeface="SimSun-ExtB" pitchFamily="49" charset="-122"/>
            </a:endParaRPr>
          </a:p>
        </p:txBody>
      </p:sp>
      <p:sp>
        <p:nvSpPr>
          <p:cNvPr id="3" name="Подзаголовок 2"/>
          <p:cNvSpPr>
            <a:spLocks noGrp="1"/>
          </p:cNvSpPr>
          <p:nvPr>
            <p:ph type="subTitle" idx="1"/>
          </p:nvPr>
        </p:nvSpPr>
        <p:spPr/>
        <p:txBody>
          <a:bodyPr/>
          <a:lstStyle/>
          <a:p>
            <a:r>
              <a:rPr lang="ru-RU" dirty="0" smtClean="0">
                <a:solidFill>
                  <a:srgbClr val="00B050"/>
                </a:solidFill>
              </a:rPr>
              <a:t>Празднование советского праздника в Израиле</a:t>
            </a:r>
          </a:p>
          <a:p>
            <a:r>
              <a:rPr lang="ru-RU" dirty="0" smtClean="0"/>
              <a:t>Александра Полян, 23.12.2018</a:t>
            </a:r>
            <a:endParaRPr lang="ru-RU" dirty="0"/>
          </a:p>
        </p:txBody>
      </p:sp>
    </p:spTree>
    <p:extLst>
      <p:ext uri="{BB962C8B-B14F-4D97-AF65-F5344CB8AC3E}">
        <p14:creationId xmlns:p14="http://schemas.microsoft.com/office/powerpoint/2010/main" val="902105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6760" y="1196752"/>
            <a:ext cx="7155639" cy="5366729"/>
          </a:xfrm>
        </p:spPr>
      </p:pic>
    </p:spTree>
    <p:extLst>
      <p:ext uri="{BB962C8B-B14F-4D97-AF65-F5344CB8AC3E}">
        <p14:creationId xmlns:p14="http://schemas.microsoft.com/office/powerpoint/2010/main" val="2096277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922" y="1340768"/>
            <a:ext cx="8046156" cy="4536503"/>
          </a:xfrm>
        </p:spPr>
      </p:pic>
    </p:spTree>
    <p:extLst>
      <p:ext uri="{BB962C8B-B14F-4D97-AF65-F5344CB8AC3E}">
        <p14:creationId xmlns:p14="http://schemas.microsoft.com/office/powerpoint/2010/main" val="3031846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 чем проблема с точки зрения Галахи?</a:t>
            </a:r>
            <a:endParaRPr lang="ru-RU" dirty="0"/>
          </a:p>
        </p:txBody>
      </p:sp>
      <p:sp>
        <p:nvSpPr>
          <p:cNvPr id="3" name="Объект 2"/>
          <p:cNvSpPr>
            <a:spLocks noGrp="1"/>
          </p:cNvSpPr>
          <p:nvPr>
            <p:ph idx="1"/>
          </p:nvPr>
        </p:nvSpPr>
        <p:spPr/>
        <p:txBody>
          <a:bodyPr/>
          <a:lstStyle/>
          <a:p>
            <a:r>
              <a:rPr lang="ru-RU" sz="3600" dirty="0" smtClean="0"/>
              <a:t>Празднование «чужого» праздника</a:t>
            </a:r>
          </a:p>
          <a:p>
            <a:r>
              <a:rPr lang="ru-RU" sz="3600" dirty="0" smtClean="0"/>
              <a:t>Дерево</a:t>
            </a:r>
            <a:endParaRPr lang="ru-RU" sz="3600" dirty="0"/>
          </a:p>
          <a:p>
            <a:r>
              <a:rPr lang="ru-RU" sz="3600" dirty="0" smtClean="0"/>
              <a:t>Возможное совпадение с субботой</a:t>
            </a:r>
          </a:p>
          <a:p>
            <a:endParaRPr lang="ru-RU" dirty="0"/>
          </a:p>
        </p:txBody>
      </p:sp>
    </p:spTree>
    <p:extLst>
      <p:ext uri="{BB962C8B-B14F-4D97-AF65-F5344CB8AC3E}">
        <p14:creationId xmlns:p14="http://schemas.microsoft.com/office/powerpoint/2010/main" val="353402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Е. Левин. </a:t>
            </a:r>
            <a:r>
              <a:rPr lang="ru-RU" dirty="0" err="1" smtClean="0"/>
              <a:t>Галахот</a:t>
            </a:r>
            <a:r>
              <a:rPr lang="ru-RU" dirty="0" smtClean="0"/>
              <a:t> Нового года, который выпадает на субботу</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sz="3400" dirty="0" smtClean="0"/>
              <a:t>Специально </a:t>
            </a:r>
            <a:r>
              <a:rPr lang="ru-RU" sz="3400" dirty="0"/>
              <a:t>для тех, кто согласен с </a:t>
            </a:r>
            <a:r>
              <a:rPr lang="ru-RU" sz="3400" dirty="0" err="1"/>
              <a:t>равом</a:t>
            </a:r>
            <a:r>
              <a:rPr lang="ru-RU" sz="3400" dirty="0"/>
              <a:t> </a:t>
            </a:r>
            <a:r>
              <a:rPr lang="ru-RU" sz="3400" dirty="0" err="1"/>
              <a:t>М.Файнштейном</a:t>
            </a:r>
            <a:r>
              <a:rPr lang="ru-RU" sz="3400" dirty="0"/>
              <a:t> (</a:t>
            </a:r>
            <a:r>
              <a:rPr lang="he-IL" sz="3400" dirty="0"/>
              <a:t>זצ"ל</a:t>
            </a:r>
            <a:r>
              <a:rPr lang="ru-RU" sz="3400" dirty="0"/>
              <a:t>), который не запрещает праздновать новый год</a:t>
            </a:r>
            <a:br>
              <a:rPr lang="ru-RU" sz="3400" dirty="0"/>
            </a:br>
            <a:r>
              <a:rPr lang="ru-RU" sz="3400" dirty="0"/>
              <a:t/>
            </a:r>
            <a:br>
              <a:rPr lang="ru-RU" sz="3400" dirty="0"/>
            </a:br>
            <a:r>
              <a:rPr lang="ru-RU" sz="3400" dirty="0"/>
              <a:t>1. Из-за двойной святости этого дня, начинают готовится к нему заранее. Некоторые - за один день, другие - за два, а наиболее праведные - за неделю.</a:t>
            </a:r>
            <a:br>
              <a:rPr lang="ru-RU" sz="3400" dirty="0"/>
            </a:br>
            <a:r>
              <a:rPr lang="ru-RU" sz="3400" dirty="0"/>
              <a:t>2. Есть обычай совершать накануне праздника ритуальное омовение, как сказано: "Каждый год 31 числа мы с друзьями ходим в баню</a:t>
            </a:r>
            <a:r>
              <a:rPr lang="ru-RU" sz="3400" dirty="0" smtClean="0"/>
              <a:t>".</a:t>
            </a:r>
            <a:r>
              <a:rPr lang="ru-RU" dirty="0"/>
              <a:t/>
            </a:r>
            <a:br>
              <a:rPr lang="ru-RU" dirty="0"/>
            </a:br>
            <a:endParaRPr lang="ru-RU" dirty="0"/>
          </a:p>
        </p:txBody>
      </p:sp>
    </p:spTree>
    <p:extLst>
      <p:ext uri="{BB962C8B-B14F-4D97-AF65-F5344CB8AC3E}">
        <p14:creationId xmlns:p14="http://schemas.microsoft.com/office/powerpoint/2010/main" val="3512893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Е. Левин. </a:t>
            </a:r>
            <a:r>
              <a:rPr lang="ru-RU" dirty="0" err="1" smtClean="0"/>
              <a:t>Галахот</a:t>
            </a:r>
            <a:r>
              <a:rPr lang="ru-RU" dirty="0" smtClean="0"/>
              <a:t> Нового года, который выпадает на субботу</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sz="3400" dirty="0" smtClean="0"/>
              <a:t>3. Принято специально украшать к этому празднику синагогу. Ставят на ковчег завета елку, в соответствии со стихом: "древо жизни она для держащихся ее". Изначально надлежит ставить настоящую елку. Поставил синтетическую - выполнил обязанность, но настоящие ревнители так не поступают. </a:t>
            </a:r>
          </a:p>
          <a:p>
            <a:pPr marL="0" indent="0">
              <a:buNone/>
            </a:pPr>
            <a:r>
              <a:rPr lang="ru-RU" dirty="0"/>
              <a:t>4. Украшают верхушку елки звездой, в память о стихе: "Восходит звезда от Иакова". И вешают по всей синагоге гирлянды из горящих лампочек. Принято делать эти лампочки в виде свечей, как сказано: "Свеча - заповедь и Тора - свет</a:t>
            </a:r>
            <a:r>
              <a:rPr lang="ru-RU" dirty="0" smtClean="0"/>
              <a:t>".</a:t>
            </a:r>
            <a:endParaRPr lang="ru-RU" dirty="0"/>
          </a:p>
        </p:txBody>
      </p:sp>
    </p:spTree>
    <p:extLst>
      <p:ext uri="{BB962C8B-B14F-4D97-AF65-F5344CB8AC3E}">
        <p14:creationId xmlns:p14="http://schemas.microsoft.com/office/powerpoint/2010/main" val="35141359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Е. Левин. </a:t>
            </a:r>
            <a:r>
              <a:rPr lang="ru-RU" dirty="0" err="1" smtClean="0"/>
              <a:t>Галахот</a:t>
            </a:r>
            <a:r>
              <a:rPr lang="ru-RU" dirty="0" smtClean="0"/>
              <a:t> Нового года, который выпадает на субботу</a:t>
            </a:r>
            <a:endParaRPr lang="ru-RU" dirty="0"/>
          </a:p>
        </p:txBody>
      </p:sp>
      <p:sp>
        <p:nvSpPr>
          <p:cNvPr id="3" name="Объект 2"/>
          <p:cNvSpPr>
            <a:spLocks noGrp="1"/>
          </p:cNvSpPr>
          <p:nvPr>
            <p:ph idx="1"/>
          </p:nvPr>
        </p:nvSpPr>
        <p:spPr/>
        <p:txBody>
          <a:bodyPr>
            <a:normAutofit fontScale="77500" lnSpcReduction="20000"/>
          </a:bodyPr>
          <a:lstStyle/>
          <a:p>
            <a:r>
              <a:rPr lang="ru-RU" dirty="0"/>
              <a:t>5. Из-за святости дня дают в этот день вести молитву старцу седобородому. И если нет такого в общине - приклеивают ведущему молитву бороду из белой ваты.</a:t>
            </a:r>
            <a:br>
              <a:rPr lang="ru-RU" dirty="0"/>
            </a:br>
            <a:r>
              <a:rPr lang="ru-RU" dirty="0"/>
              <a:t>6. И дают ему в руки посох, а за плечи - мешок, дабы напомнить тем самым о стихе: "Арамейцем-скитальцем был отец мой".</a:t>
            </a:r>
            <a:br>
              <a:rPr lang="ru-RU" dirty="0"/>
            </a:br>
            <a:r>
              <a:rPr lang="ru-RU" dirty="0"/>
              <a:t>7. Придя домой, садятся за субботнюю трапезу. И стараются закончить ее поскорее, дабы отделить от трапезы Нового Года, дабы не смешивать одну радость с другой радостью, как сказано: "Господу Богу помолимся, древнюю песнь вознесем". И разъясняли мудрецы: "Господу Богу помолимся" - это субботняя трапеза; "древнюю песнь вознесем" - трапеза Нового Года.</a:t>
            </a:r>
            <a:br>
              <a:rPr lang="ru-RU" dirty="0"/>
            </a:br>
            <a:endParaRPr lang="ru-RU" dirty="0"/>
          </a:p>
        </p:txBody>
      </p:sp>
    </p:spTree>
    <p:extLst>
      <p:ext uri="{BB962C8B-B14F-4D97-AF65-F5344CB8AC3E}">
        <p14:creationId xmlns:p14="http://schemas.microsoft.com/office/powerpoint/2010/main" val="36804762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Е. Левин. </a:t>
            </a:r>
            <a:r>
              <a:rPr lang="ru-RU" dirty="0" err="1" smtClean="0"/>
              <a:t>Галахот</a:t>
            </a:r>
            <a:r>
              <a:rPr lang="ru-RU" dirty="0" smtClean="0"/>
              <a:t> Нового года, который выпадает на субботу</a:t>
            </a:r>
            <a:endParaRPr lang="ru-RU" dirty="0"/>
          </a:p>
        </p:txBody>
      </p:sp>
      <p:sp>
        <p:nvSpPr>
          <p:cNvPr id="3" name="Объект 2"/>
          <p:cNvSpPr>
            <a:spLocks noGrp="1"/>
          </p:cNvSpPr>
          <p:nvPr>
            <p:ph idx="1"/>
          </p:nvPr>
        </p:nvSpPr>
        <p:spPr/>
        <p:txBody>
          <a:bodyPr>
            <a:normAutofit fontScale="77500" lnSpcReduction="20000"/>
          </a:bodyPr>
          <a:lstStyle/>
          <a:p>
            <a:r>
              <a:rPr lang="ru-RU" dirty="0" smtClean="0"/>
              <a:t>8. </a:t>
            </a:r>
            <a:r>
              <a:rPr lang="ru-RU" dirty="0"/>
              <a:t>На новогоднюю трапезу собираются перед полуночью, дабу сделать ее </a:t>
            </a:r>
            <a:r>
              <a:rPr lang="ru-RU" dirty="0" err="1"/>
              <a:t>тикун</a:t>
            </a:r>
            <a:r>
              <a:rPr lang="ru-RU" dirty="0"/>
              <a:t> на весь год, как сказано: "Как Новый год встретишь, так его и проведешь".</a:t>
            </a:r>
            <a:br>
              <a:rPr lang="ru-RU" dirty="0"/>
            </a:br>
            <a:r>
              <a:rPr lang="ru-RU" dirty="0"/>
              <a:t>9</a:t>
            </a:r>
            <a:r>
              <a:rPr lang="ru-RU" dirty="0" smtClean="0"/>
              <a:t>. </a:t>
            </a:r>
            <a:r>
              <a:rPr lang="ru-RU" dirty="0"/>
              <a:t>И ровно в полночь освящают новый год над вином. Что значит на вином? Рабби Меир считал - над шампанским. А мудрецы говорили - над любым спиртным напитком.</a:t>
            </a:r>
            <a:br>
              <a:rPr lang="ru-RU" dirty="0"/>
            </a:br>
            <a:r>
              <a:rPr lang="ru-RU" dirty="0" smtClean="0"/>
              <a:t>10. </a:t>
            </a:r>
            <a:r>
              <a:rPr lang="ru-RU" dirty="0"/>
              <a:t>И принято веселиться и праздновать всю ночь напролет, как сказано: "И </a:t>
            </a:r>
            <a:r>
              <a:rPr lang="ru-RU" dirty="0" err="1"/>
              <a:t>старастные</a:t>
            </a:r>
            <a:r>
              <a:rPr lang="ru-RU" dirty="0"/>
              <a:t>, дикие звуки всю ночь </a:t>
            </a:r>
            <a:r>
              <a:rPr lang="ru-RU" dirty="0" err="1"/>
              <a:t>раздавалися</a:t>
            </a:r>
            <a:r>
              <a:rPr lang="ru-RU" dirty="0"/>
              <a:t> там". И есть обычай у благочестивых людей ходить в эту ночь к друзьям и соседям, и дарить подарки, дабы и они поучаствовали в святости дня.</a:t>
            </a:r>
          </a:p>
        </p:txBody>
      </p:sp>
    </p:spTree>
    <p:extLst>
      <p:ext uri="{BB962C8B-B14F-4D97-AF65-F5344CB8AC3E}">
        <p14:creationId xmlns:p14="http://schemas.microsoft.com/office/powerpoint/2010/main" val="3535047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Е. Левин. </a:t>
            </a:r>
            <a:r>
              <a:rPr lang="ru-RU" dirty="0" err="1" smtClean="0"/>
              <a:t>Галахот</a:t>
            </a:r>
            <a:r>
              <a:rPr lang="ru-RU" dirty="0" smtClean="0"/>
              <a:t> Нового года, который выпадает на субботу</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11.Упал </a:t>
            </a:r>
            <a:r>
              <a:rPr lang="ru-RU" dirty="0"/>
              <a:t>лицом в салат: школа </a:t>
            </a:r>
            <a:r>
              <a:rPr lang="ru-RU" dirty="0" err="1"/>
              <a:t>Шамая</a:t>
            </a:r>
            <a:r>
              <a:rPr lang="ru-RU" dirty="0"/>
              <a:t> учит: поднять и вымыть. а школа </a:t>
            </a:r>
            <a:r>
              <a:rPr lang="ru-RU" dirty="0" err="1"/>
              <a:t>Гиллеля</a:t>
            </a:r>
            <a:r>
              <a:rPr lang="ru-RU" dirty="0"/>
              <a:t> учит: оставить лежать, в соответствии с правилом: присутствовал на новогодней трапезе, хоть в </a:t>
            </a:r>
            <a:r>
              <a:rPr lang="ru-RU" dirty="0" smtClean="0"/>
              <a:t>салате</a:t>
            </a:r>
            <a:r>
              <a:rPr lang="ru-RU" dirty="0"/>
              <a:t>, хоть под столом - выполнил заповедь. </a:t>
            </a:r>
            <a:br>
              <a:rPr lang="ru-RU" dirty="0"/>
            </a:br>
            <a:r>
              <a:rPr lang="ru-RU" dirty="0" smtClean="0"/>
              <a:t>12. </a:t>
            </a:r>
            <a:r>
              <a:rPr lang="ru-RU" dirty="0"/>
              <a:t>Утром в субботу принято начинать молитву позже обычного, дабы молящиеся могли молиться сосредоточено. </a:t>
            </a:r>
            <a:br>
              <a:rPr lang="ru-RU" dirty="0"/>
            </a:br>
            <a:r>
              <a:rPr lang="ru-RU" dirty="0"/>
              <a:t>И вместо приветствия говорят в </a:t>
            </a:r>
            <a:r>
              <a:rPr lang="ru-RU" dirty="0" smtClean="0"/>
              <a:t>этот </a:t>
            </a:r>
            <a:r>
              <a:rPr lang="ru-RU" dirty="0"/>
              <a:t>день: "С Новым Годом". И принято отвечать: "С Новым счастьем"</a:t>
            </a:r>
          </a:p>
        </p:txBody>
      </p:sp>
    </p:spTree>
    <p:extLst>
      <p:ext uri="{BB962C8B-B14F-4D97-AF65-F5344CB8AC3E}">
        <p14:creationId xmlns:p14="http://schemas.microsoft.com/office/powerpoint/2010/main" val="66750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«Масяня и особенности израильского </a:t>
            </a:r>
            <a:r>
              <a:rPr lang="ru-RU" dirty="0" err="1" smtClean="0"/>
              <a:t>Новигода</a:t>
            </a:r>
            <a:r>
              <a:rPr lang="ru-RU" dirty="0" smtClean="0"/>
              <a:t>»</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922" y="1600200"/>
            <a:ext cx="8046156" cy="4525963"/>
          </a:xfrm>
        </p:spPr>
      </p:pic>
    </p:spTree>
    <p:extLst>
      <p:ext uri="{BB962C8B-B14F-4D97-AF65-F5344CB8AC3E}">
        <p14:creationId xmlns:p14="http://schemas.microsoft.com/office/powerpoint/2010/main" val="3795049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Статус Нового года</a:t>
            </a:r>
            <a:endParaRPr lang="ru-RU" dirty="0"/>
          </a:p>
        </p:txBody>
      </p:sp>
      <p:sp>
        <p:nvSpPr>
          <p:cNvPr id="3" name="Объект 2"/>
          <p:cNvSpPr>
            <a:spLocks noGrp="1"/>
          </p:cNvSpPr>
          <p:nvPr>
            <p:ph idx="1"/>
          </p:nvPr>
        </p:nvSpPr>
        <p:spPr/>
        <p:txBody>
          <a:bodyPr/>
          <a:lstStyle/>
          <a:p>
            <a:r>
              <a:rPr lang="ru-RU" sz="2800" dirty="0" smtClean="0"/>
              <a:t>«Ещё </a:t>
            </a:r>
            <a:r>
              <a:rPr lang="ru-RU" sz="2800" dirty="0"/>
              <a:t>в 1934 году мэр Тель-Авива </a:t>
            </a:r>
            <a:r>
              <a:rPr lang="ru-RU" sz="2800" dirty="0" err="1"/>
              <a:t>Шимон</a:t>
            </a:r>
            <a:r>
              <a:rPr lang="ru-RU" sz="2800" dirty="0"/>
              <a:t> Роках запретил праздновать импортированный немецкими репатриантами праздник Сильвестр, который грозил стать </a:t>
            </a:r>
            <a:r>
              <a:rPr lang="ru-RU" sz="2800" dirty="0" smtClean="0"/>
              <a:t>популярным».</a:t>
            </a:r>
          </a:p>
          <a:p>
            <a:r>
              <a:rPr lang="ru-RU" sz="2800" dirty="0"/>
              <a:t>Ровно пять лет назад 1 января признали официально днём, когда работник имеет право взять отпуск в счёт положенных ему отпускных, и большинство израильтян продолжает работать.</a:t>
            </a:r>
            <a:r>
              <a:rPr lang="ru-RU" sz="2800" dirty="0" smtClean="0"/>
              <a:t/>
            </a:r>
            <a:br>
              <a:rPr lang="ru-RU" sz="2800" dirty="0" smtClean="0"/>
            </a:br>
            <a:r>
              <a:rPr lang="ru-RU" sz="2800" dirty="0" smtClean="0"/>
              <a:t>Р. Крупник, «Почему </a:t>
            </a:r>
            <a:r>
              <a:rPr lang="ru-RU" sz="2800" dirty="0"/>
              <a:t>израильтяне не отмечают Новый Год</a:t>
            </a:r>
            <a:r>
              <a:rPr lang="ru-RU" sz="2800" dirty="0" smtClean="0"/>
              <a:t>?» </a:t>
            </a:r>
            <a:r>
              <a:rPr lang="en-US" sz="2800" dirty="0" smtClean="0"/>
              <a:t>snob.ru, </a:t>
            </a:r>
            <a:r>
              <a:rPr lang="ru-RU" sz="2800" dirty="0" smtClean="0"/>
              <a:t>1 января 2017 </a:t>
            </a:r>
            <a:endParaRPr lang="ru-RU" sz="2800" dirty="0"/>
          </a:p>
          <a:p>
            <a:endParaRPr lang="ru-RU" dirty="0"/>
          </a:p>
          <a:p>
            <a:endParaRPr lang="ru-RU" dirty="0"/>
          </a:p>
        </p:txBody>
      </p:sp>
    </p:spTree>
    <p:extLst>
      <p:ext uri="{BB962C8B-B14F-4D97-AF65-F5344CB8AC3E}">
        <p14:creationId xmlns:p14="http://schemas.microsoft.com/office/powerpoint/2010/main" val="246407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Кампания 2015/2016</a:t>
            </a:r>
            <a:endParaRPr lang="ru-RU" dirty="0"/>
          </a:p>
        </p:txBody>
      </p:sp>
      <p:sp>
        <p:nvSpPr>
          <p:cNvPr id="3" name="Объект 2"/>
          <p:cNvSpPr>
            <a:spLocks noGrp="1"/>
          </p:cNvSpPr>
          <p:nvPr>
            <p:ph idx="1"/>
          </p:nvPr>
        </p:nvSpPr>
        <p:spPr/>
        <p:txBody>
          <a:bodyPr/>
          <a:lstStyle/>
          <a:p>
            <a:r>
              <a:rPr lang="ru-RU" dirty="0" smtClean="0"/>
              <a:t>Группа «Поколение 1.5»</a:t>
            </a:r>
            <a:endParaRPr lang="en-US" dirty="0" smtClean="0"/>
          </a:p>
          <a:p>
            <a:r>
              <a:rPr lang="ru-RU" dirty="0" smtClean="0"/>
              <a:t>Сайт </a:t>
            </a:r>
            <a:r>
              <a:rPr lang="en-US" dirty="0" smtClean="0"/>
              <a:t>novyigodisraeli.com</a:t>
            </a:r>
            <a:endParaRPr lang="ru-RU" dirty="0" smtClean="0"/>
          </a:p>
          <a:p>
            <a:r>
              <a:rPr lang="ru-RU" dirty="0" smtClean="0"/>
              <a:t>Парламентское лобби</a:t>
            </a:r>
            <a:endParaRPr lang="en-US" dirty="0" smtClean="0"/>
          </a:p>
          <a:p>
            <a:r>
              <a:rPr lang="ru-RU" dirty="0" smtClean="0"/>
              <a:t>«Новый год – общинный праздник, как </a:t>
            </a:r>
            <a:r>
              <a:rPr lang="ru-RU" dirty="0" err="1" smtClean="0"/>
              <a:t>Мимуна</a:t>
            </a:r>
            <a:r>
              <a:rPr lang="ru-RU" dirty="0" smtClean="0"/>
              <a:t> у марокканских евреев»</a:t>
            </a:r>
          </a:p>
          <a:p>
            <a:r>
              <a:rPr lang="ru-RU" dirty="0" smtClean="0"/>
              <a:t>«Новый год – это не Сильвестр»</a:t>
            </a:r>
            <a:endParaRPr lang="en-US" dirty="0" smtClean="0"/>
          </a:p>
          <a:p>
            <a:endParaRPr lang="ru-RU" dirty="0"/>
          </a:p>
        </p:txBody>
      </p:sp>
    </p:spTree>
    <p:extLst>
      <p:ext uri="{BB962C8B-B14F-4D97-AF65-F5344CB8AC3E}">
        <p14:creationId xmlns:p14="http://schemas.microsoft.com/office/powerpoint/2010/main" val="317616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550814"/>
            <a:ext cx="5904656" cy="5904656"/>
          </a:xfrm>
        </p:spPr>
      </p:pic>
    </p:spTree>
    <p:extLst>
      <p:ext uri="{BB962C8B-B14F-4D97-AF65-F5344CB8AC3E}">
        <p14:creationId xmlns:p14="http://schemas.microsoft.com/office/powerpoint/2010/main" val="679869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897673"/>
            <a:ext cx="5544616" cy="5569369"/>
          </a:xfrm>
        </p:spPr>
      </p:pic>
    </p:spTree>
    <p:extLst>
      <p:ext uri="{BB962C8B-B14F-4D97-AF65-F5344CB8AC3E}">
        <p14:creationId xmlns:p14="http://schemas.microsoft.com/office/powerpoint/2010/main" val="1070959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Видеоролик</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5781"/>
            <a:ext cx="8229600" cy="4114800"/>
          </a:xfrm>
        </p:spPr>
      </p:pic>
    </p:spTree>
    <p:extLst>
      <p:ext uri="{BB962C8B-B14F-4D97-AF65-F5344CB8AC3E}">
        <p14:creationId xmlns:p14="http://schemas.microsoft.com/office/powerpoint/2010/main" val="3951654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r>
              <a:rPr lang="ru-RU" dirty="0" err="1" smtClean="0"/>
              <a:t>Йолка</a:t>
            </a:r>
            <a:r>
              <a:rPr lang="ru-RU" dirty="0" smtClean="0"/>
              <a:t>»</a:t>
            </a:r>
            <a:endParaRPr lang="ru-RU" dirty="0"/>
          </a:p>
        </p:txBody>
      </p:sp>
      <p:sp>
        <p:nvSpPr>
          <p:cNvPr id="3" name="Объект 2"/>
          <p:cNvSpPr>
            <a:spLocks noGrp="1"/>
          </p:cNvSpPr>
          <p:nvPr>
            <p:ph idx="1"/>
          </p:nvPr>
        </p:nvSpPr>
        <p:spPr/>
        <p:txBody>
          <a:bodyPr>
            <a:normAutofit fontScale="92500" lnSpcReduction="20000"/>
          </a:bodyPr>
          <a:lstStyle/>
          <a:p>
            <a:pPr algn="r" rtl="1" fontAlgn="base"/>
            <a:r>
              <a:rPr lang="he-IL" b="1" dirty="0"/>
              <a:t>"שלומית בונה יוֹלְקַה"</a:t>
            </a:r>
            <a:endParaRPr lang="ru-RU" b="1" dirty="0"/>
          </a:p>
          <a:p>
            <a:pPr algn="r" rtl="1"/>
            <a:r>
              <a:rPr lang="he-IL" b="1" dirty="0"/>
              <a:t>בנֵיכֶר, ההורים נהגו לקשט את היוֹלְקַה ביחד עם הילדים כבר מספר שבועות לפני הנוֹבִי גוֹד, הופכים את הפעילות לאירוע משפחתי עליז ומשאירים את העץ המקושט להאיר את הסלון גם אחרי ערב החג. בארץ, חלק מדוברי הרוסית מעדיפים לקשט את היוֹלְקַה קרוב יותר לערב החג. כל יוֹלְקַה נראית אחרת וכל בית מקשט אותה לפי דרכו. למרות זאת, קיבצנו כמה הסברים בדבר קישוטי היוֹלְקַה הנהוגים, שעברו מדור לדור ומובאים כאן בפניכם.</a:t>
            </a:r>
            <a:r>
              <a:rPr lang="ru-RU" dirty="0"/>
              <a:t> </a:t>
            </a:r>
          </a:p>
        </p:txBody>
      </p:sp>
    </p:spTree>
    <p:extLst>
      <p:ext uri="{BB962C8B-B14F-4D97-AF65-F5344CB8AC3E}">
        <p14:creationId xmlns:p14="http://schemas.microsoft.com/office/powerpoint/2010/main" val="165730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977470"/>
            <a:ext cx="7200799" cy="5182584"/>
          </a:xfrm>
        </p:spPr>
      </p:pic>
    </p:spTree>
    <p:extLst>
      <p:ext uri="{BB962C8B-B14F-4D97-AF65-F5344CB8AC3E}">
        <p14:creationId xmlns:p14="http://schemas.microsoft.com/office/powerpoint/2010/main" val="21731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364</Words>
  <Application>Microsoft Office PowerPoint</Application>
  <PresentationFormat>Экран (4:3)</PresentationFormat>
  <Paragraphs>32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НОВИГОД</vt:lpstr>
      <vt:lpstr>«Масяня и особенности израильского Новигода»</vt:lpstr>
      <vt:lpstr>Статус Нового года</vt:lpstr>
      <vt:lpstr>Кампания 2015/2016</vt:lpstr>
      <vt:lpstr>Презентация PowerPoint</vt:lpstr>
      <vt:lpstr>Презентация PowerPoint</vt:lpstr>
      <vt:lpstr>Видеоролик</vt:lpstr>
      <vt:lpstr>«Йолка»</vt:lpstr>
      <vt:lpstr>Презентация PowerPoint</vt:lpstr>
      <vt:lpstr>Презентация PowerPoint</vt:lpstr>
      <vt:lpstr>Презентация PowerPoint</vt:lpstr>
      <vt:lpstr>В чем проблема с точки зрения Галахи?</vt:lpstr>
      <vt:lpstr>Е. Левин. Галахот Нового года, который выпадает на субботу</vt:lpstr>
      <vt:lpstr>Е. Левин. Галахот Нового года, который выпадает на субботу</vt:lpstr>
      <vt:lpstr>Е. Левин. Галахот Нового года, который выпадает на субботу</vt:lpstr>
      <vt:lpstr>Е. Левин. Галахот Нового года, который выпадает на субботу</vt:lpstr>
      <vt:lpstr>Е. Левин. Галахот Нового года, который выпадает на субботу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НОВИГОД</dc:title>
  <dc:creator>Admin</dc:creator>
  <cp:lastModifiedBy>Admin</cp:lastModifiedBy>
  <cp:revision>4</cp:revision>
  <dcterms:created xsi:type="dcterms:W3CDTF">2018-12-23T02:49:03Z</dcterms:created>
  <dcterms:modified xsi:type="dcterms:W3CDTF">2018-12-23T03:24:16Z</dcterms:modified>
</cp:coreProperties>
</file>