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80" r:id="rId2"/>
    <p:sldId id="323" r:id="rId3"/>
    <p:sldId id="282" r:id="rId4"/>
    <p:sldId id="281" r:id="rId5"/>
    <p:sldId id="402" r:id="rId6"/>
    <p:sldId id="403" r:id="rId7"/>
    <p:sldId id="404" r:id="rId8"/>
    <p:sldId id="324" r:id="rId9"/>
    <p:sldId id="341" r:id="rId10"/>
    <p:sldId id="371" r:id="rId11"/>
    <p:sldId id="381" r:id="rId12"/>
    <p:sldId id="342" r:id="rId13"/>
    <p:sldId id="344" r:id="rId14"/>
    <p:sldId id="346" r:id="rId15"/>
    <p:sldId id="383" r:id="rId16"/>
    <p:sldId id="347" r:id="rId17"/>
    <p:sldId id="386" r:id="rId18"/>
    <p:sldId id="387" r:id="rId19"/>
    <p:sldId id="388" r:id="rId20"/>
    <p:sldId id="389" r:id="rId21"/>
    <p:sldId id="390" r:id="rId22"/>
    <p:sldId id="391" r:id="rId23"/>
    <p:sldId id="392" r:id="rId24"/>
    <p:sldId id="393" r:id="rId25"/>
    <p:sldId id="394" r:id="rId26"/>
    <p:sldId id="395" r:id="rId27"/>
    <p:sldId id="396" r:id="rId28"/>
    <p:sldId id="397" r:id="rId29"/>
    <p:sldId id="398" r:id="rId30"/>
    <p:sldId id="399" r:id="rId31"/>
    <p:sldId id="400" r:id="rId32"/>
    <p:sldId id="401" r:id="rId33"/>
    <p:sldId id="360" r:id="rId34"/>
    <p:sldId id="361" r:id="rId35"/>
    <p:sldId id="362" r:id="rId36"/>
    <p:sldId id="363" r:id="rId37"/>
    <p:sldId id="364" r:id="rId38"/>
    <p:sldId id="365" r:id="rId39"/>
    <p:sldId id="369" r:id="rId40"/>
    <p:sldId id="366" r:id="rId41"/>
    <p:sldId id="367" r:id="rId42"/>
    <p:sldId id="368" r:id="rId43"/>
    <p:sldId id="378" r:id="rId44"/>
    <p:sldId id="379" r:id="rId45"/>
    <p:sldId id="405" r:id="rId46"/>
    <p:sldId id="406" r:id="rId47"/>
    <p:sldId id="407" r:id="rId48"/>
    <p:sldId id="408" r:id="rId49"/>
    <p:sldId id="409" r:id="rId50"/>
    <p:sldId id="410" r:id="rId51"/>
    <p:sldId id="411" r:id="rId52"/>
    <p:sldId id="370" r:id="rId53"/>
    <p:sldId id="326" r:id="rId5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599" autoAdjust="0"/>
  </p:normalViewPr>
  <p:slideViewPr>
    <p:cSldViewPr>
      <p:cViewPr varScale="1">
        <p:scale>
          <a:sx n="74" d="100"/>
          <a:sy n="74" d="100"/>
        </p:scale>
        <p:origin x="-104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16B7E22-4897-4644-BCCE-7464EB072A4D}" type="datetimeFigureOut">
              <a:rPr lang="en-US"/>
              <a:pPr>
                <a:defRPr/>
              </a:pPr>
              <a:t>6/12/2014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3CE54EC-CCB8-49E9-9BE2-292DFEAB24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53431B2-9CCA-400E-A6D6-1C41533B93EF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C502C-DDD1-4064-AC11-A53710780673}" type="datetimeFigureOut">
              <a:rPr lang="ru-RU"/>
              <a:pPr>
                <a:defRPr/>
              </a:pPr>
              <a:t>12.06.2014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FBBB8-2FF3-40E2-8A63-5CC85DADEF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1B779-EFB7-45A2-BD3F-57A2A252ED35}" type="datetimeFigureOut">
              <a:rPr lang="ru-RU"/>
              <a:pPr>
                <a:defRPr/>
              </a:pPr>
              <a:t>12.06.2014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15D50-39A2-432B-8B8B-37884EF50A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DD18B-6E85-49E3-9770-8B0AB560DFFA}" type="datetimeFigureOut">
              <a:rPr lang="ru-RU"/>
              <a:pPr>
                <a:defRPr/>
              </a:pPr>
              <a:t>12.06.2014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C61F7-B3A7-46DC-AEE8-2526390298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8993C-4239-41A5-93F5-64F20B932E78}" type="datetimeFigureOut">
              <a:rPr lang="ru-RU"/>
              <a:pPr>
                <a:defRPr/>
              </a:pPr>
              <a:t>12.06.2014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98B2D-DEBD-4745-A1B6-565E093EC5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F4E38-747A-4584-8E3E-87EF03C64FE9}" type="datetimeFigureOut">
              <a:rPr lang="ru-RU"/>
              <a:pPr>
                <a:defRPr/>
              </a:pPr>
              <a:t>12.06.2014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1B58C-CE9A-4482-BD24-F74F7F7AF6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FC0BB-A7A6-493E-9339-7A34E07AE178}" type="datetimeFigureOut">
              <a:rPr lang="ru-RU"/>
              <a:pPr>
                <a:defRPr/>
              </a:pPr>
              <a:t>12.06.2014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F0B99-14CC-40EF-930E-B772DFAD3D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7FB2C-6C31-4538-89E1-C7887698B476}" type="datetimeFigureOut">
              <a:rPr lang="ru-RU"/>
              <a:pPr>
                <a:defRPr/>
              </a:pPr>
              <a:t>12.06.2014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DCE53-DEB0-4B79-9384-76D2A079AA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596B4-1320-48D5-A759-E49E13B659BF}" type="datetimeFigureOut">
              <a:rPr lang="ru-RU"/>
              <a:pPr>
                <a:defRPr/>
              </a:pPr>
              <a:t>12.06.2014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B20EC-7F0D-4C4D-92CC-23794F8170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82A7A-6C92-4DA7-97DF-8085F0A8EC58}" type="datetimeFigureOut">
              <a:rPr lang="ru-RU"/>
              <a:pPr>
                <a:defRPr/>
              </a:pPr>
              <a:t>12.06.2014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3EDA3-22CE-49AA-BAF8-5E51C8154E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83DB8-DC94-4632-B533-E308DB87490B}" type="datetimeFigureOut">
              <a:rPr lang="ru-RU"/>
              <a:pPr>
                <a:defRPr/>
              </a:pPr>
              <a:t>12.06.2014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5DEC0-2F16-4128-A631-95D2A02AA9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F4228-E05C-4AC0-98DA-A6FAEF303951}" type="datetimeFigureOut">
              <a:rPr lang="ru-RU"/>
              <a:pPr>
                <a:defRPr/>
              </a:pPr>
              <a:t>12.06.2014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D7517-19BD-44C8-BBE4-346AB9F031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6C814C8-B66D-49C5-A004-AADE633E9E3D}" type="datetimeFigureOut">
              <a:rPr lang="ru-RU"/>
              <a:pPr>
                <a:defRPr/>
              </a:pPr>
              <a:t>12.06.2014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153358F-F5FB-4255-B108-5884069E92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051" name="Picture 2" descr="C:\Documents and Settings\Alexei Lidov\My Documents\My Pictures\Новый Иерусалим,  монастырь\DSCN67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2052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495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bg1">
                    <a:lumMod val="95000"/>
                  </a:schemeClr>
                </a:solidFill>
                <a:latin typeface="Book Antiqua" pitchFamily="18" charset="0"/>
              </a:rPr>
              <a:t>А. М.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  <a:latin typeface="Book Antiqua" pitchFamily="18" charset="0"/>
              </a:rPr>
              <a:t>Лидов</a:t>
            </a:r>
            <a:endParaRPr lang="en-US" sz="2800" dirty="0">
              <a:solidFill>
                <a:schemeClr val="bg1">
                  <a:lumMod val="95000"/>
                </a:schemeClr>
              </a:solidFill>
              <a:latin typeface="Book Antiqua" pitchFamily="18" charset="0"/>
            </a:endParaRPr>
          </a:p>
          <a:p>
            <a:pPr>
              <a:defRPr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Book Antiqua" pitchFamily="18" charset="0"/>
              </a:rPr>
              <a:t>(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  <a:latin typeface="Book Antiqua" pitchFamily="18" charset="0"/>
              </a:rPr>
              <a:t>МГУ им. М.В. Ломоносова)</a:t>
            </a:r>
          </a:p>
          <a:p>
            <a:pPr>
              <a:defRPr/>
            </a:pPr>
            <a:r>
              <a:rPr lang="ru-RU" sz="3200" dirty="0">
                <a:solidFill>
                  <a:schemeClr val="bg1">
                    <a:lumMod val="95000"/>
                  </a:schemeClr>
                </a:solidFill>
                <a:latin typeface="Book Antiqua" pitchFamily="18" charset="0"/>
              </a:rPr>
              <a:t>«Новый Иерусалим» патриарха Никона и традиция пересоздания Святой Земли</a:t>
            </a:r>
          </a:p>
          <a:p>
            <a:pPr>
              <a:defRPr/>
            </a:pPr>
            <a:endParaRPr lang="en-US" sz="2800" dirty="0">
              <a:solidFill>
                <a:schemeClr val="bg1">
                  <a:lumMod val="95000"/>
                </a:schemeClr>
              </a:solidFill>
              <a:latin typeface="Book Antiqua" pitchFamily="18" charset="0"/>
            </a:endParaRPr>
          </a:p>
          <a:p>
            <a:pPr>
              <a:defRPr/>
            </a:pPr>
            <a:endParaRPr lang="en-US" sz="2800" dirty="0">
              <a:solidFill>
                <a:schemeClr val="bg1">
                  <a:lumMod val="95000"/>
                </a:schemeClr>
              </a:solidFill>
              <a:latin typeface="Book Antiqua" pitchFamily="18" charset="0"/>
            </a:endParaRPr>
          </a:p>
          <a:p>
            <a:pPr>
              <a:defRPr/>
            </a:pPr>
            <a:endParaRPr lang="en-US" sz="2800" dirty="0">
              <a:solidFill>
                <a:schemeClr val="bg1">
                  <a:lumMod val="95000"/>
                </a:schemeClr>
              </a:solidFill>
              <a:latin typeface="Book Antiqua" pitchFamily="18" charset="0"/>
            </a:endParaRPr>
          </a:p>
          <a:p>
            <a:pPr>
              <a:defRPr/>
            </a:pPr>
            <a:endParaRPr lang="en-US" sz="2800" dirty="0">
              <a:solidFill>
                <a:schemeClr val="bg1">
                  <a:lumMod val="95000"/>
                </a:schemeClr>
              </a:solidFill>
              <a:latin typeface="Book Antiqua" pitchFamily="18" charset="0"/>
            </a:endParaRPr>
          </a:p>
          <a:p>
            <a:pPr>
              <a:defRPr/>
            </a:pPr>
            <a:endParaRPr lang="en-US" sz="2800" dirty="0">
              <a:solidFill>
                <a:schemeClr val="bg1">
                  <a:lumMod val="95000"/>
                </a:schemeClr>
              </a:solidFill>
              <a:latin typeface="Book Antiqua" pitchFamily="18" charset="0"/>
            </a:endParaRPr>
          </a:p>
          <a:p>
            <a:pPr>
              <a:defRPr/>
            </a:pPr>
            <a:endParaRPr lang="en-US" sz="2800" dirty="0">
              <a:solidFill>
                <a:schemeClr val="bg1">
                  <a:lumMod val="95000"/>
                </a:schemeClr>
              </a:solidFill>
              <a:latin typeface="Book Antiqua" pitchFamily="18" charset="0"/>
            </a:endParaRPr>
          </a:p>
          <a:p>
            <a:pPr>
              <a:defRPr/>
            </a:pPr>
            <a:endParaRPr lang="en-US" sz="2800" dirty="0">
              <a:solidFill>
                <a:schemeClr val="bg1">
                  <a:lumMod val="95000"/>
                </a:schemeClr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 idx="4294967295"/>
          </p:nvPr>
        </p:nvSpPr>
        <p:spPr>
          <a:xfrm>
            <a:off x="4648200" y="304800"/>
            <a:ext cx="4495800" cy="4800600"/>
          </a:xfrm>
        </p:spPr>
        <p:txBody>
          <a:bodyPr/>
          <a:lstStyle/>
          <a:p>
            <a:r>
              <a:rPr lang="ru-RU" sz="2800" smtClean="0">
                <a:solidFill>
                  <a:schemeClr val="bg2"/>
                </a:solidFill>
                <a:latin typeface="Book Antiqua" pitchFamily="18" charset="0"/>
              </a:rPr>
              <a:t>Богоявленская пустынь – скит патриарха Никона. </a:t>
            </a:r>
            <a:br>
              <a:rPr lang="ru-RU" sz="2800" smtClean="0">
                <a:solidFill>
                  <a:schemeClr val="bg2"/>
                </a:solidFill>
                <a:latin typeface="Book Antiqua" pitchFamily="18" charset="0"/>
              </a:rPr>
            </a:br>
            <a:r>
              <a:rPr lang="en-GB" sz="2800" smtClean="0">
                <a:solidFill>
                  <a:schemeClr val="bg2"/>
                </a:solidFill>
                <a:latin typeface="Book Antiqua" pitchFamily="18" charset="0"/>
              </a:rPr>
              <a:t>XVII </a:t>
            </a:r>
            <a:r>
              <a:rPr lang="ru-RU" sz="2800" smtClean="0">
                <a:solidFill>
                  <a:schemeClr val="bg2"/>
                </a:solidFill>
                <a:latin typeface="Book Antiqua" pitchFamily="18" charset="0"/>
              </a:rPr>
              <a:t>в.</a:t>
            </a:r>
            <a:endParaRPr lang="en-US" sz="2800" smtClean="0"/>
          </a:p>
        </p:txBody>
      </p:sp>
      <p:pic>
        <p:nvPicPr>
          <p:cNvPr id="8195" name="Picture 2" descr="C:\Users\Alexei Lidov\Desktop\Byzantine PICTURES\Новый Иерусалим,  монастырь\Скит и Иордан\IMGP106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11113"/>
            <a:ext cx="4597400" cy="6869113"/>
          </a:xfr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921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9220" name="Picture 5" descr="DSCN32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577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6" descr="DSCN32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3938" y="0"/>
            <a:ext cx="4310062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 idx="4294967295"/>
          </p:nvPr>
        </p:nvSpPr>
        <p:spPr>
          <a:xfrm>
            <a:off x="4648200" y="0"/>
            <a:ext cx="4495800" cy="4953000"/>
          </a:xfrm>
        </p:spPr>
        <p:txBody>
          <a:bodyPr/>
          <a:lstStyle/>
          <a:p>
            <a:pPr algn="l"/>
            <a:r>
              <a:rPr lang="ru-RU" sz="2800" smtClean="0">
                <a:solidFill>
                  <a:schemeClr val="bg2"/>
                </a:solidFill>
                <a:latin typeface="Book Antiqua" pitchFamily="18" charset="0"/>
              </a:rPr>
              <a:t>Богоявленская пустынь – скит патриарха Никона. Вид с Запада на лестничную башню с кельей наверху</a:t>
            </a:r>
            <a:endParaRPr lang="en-US" sz="2800" smtClean="0"/>
          </a:p>
        </p:txBody>
      </p:sp>
      <p:pic>
        <p:nvPicPr>
          <p:cNvPr id="10243" name="Picture 2" descr="C:\Users\Alexei Lidov\Desktop\Byzantine PICTURES\Новый Иерусалим,  монастырь\Скит и Иордан\IMGP116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4589463" cy="6858000"/>
          </a:xfr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 idx="4294967295"/>
          </p:nvPr>
        </p:nvSpPr>
        <p:spPr>
          <a:xfrm>
            <a:off x="4572000" y="0"/>
            <a:ext cx="4572000" cy="3505200"/>
          </a:xfrm>
        </p:spPr>
        <p:txBody>
          <a:bodyPr/>
          <a:lstStyle/>
          <a:p>
            <a:r>
              <a:rPr lang="ru-RU" sz="2800" smtClean="0">
                <a:solidFill>
                  <a:schemeClr val="bg2"/>
                </a:solidFill>
                <a:latin typeface="Book Antiqua" pitchFamily="18" charset="0"/>
              </a:rPr>
              <a:t>Богоявленская пустынь – скит патриарха Никона. Храм-октогон на крыше</a:t>
            </a:r>
            <a:endParaRPr lang="en-US" sz="2800" smtClean="0">
              <a:solidFill>
                <a:schemeClr val="bg2"/>
              </a:solidFill>
              <a:latin typeface="Book Antiqua" pitchFamily="18" charset="0"/>
            </a:endParaRPr>
          </a:p>
        </p:txBody>
      </p:sp>
      <p:pic>
        <p:nvPicPr>
          <p:cNvPr id="11267" name="Picture 2" descr="C:\Users\Alexei Lidov\Desktop\Byzantine PICTURES\Новый Иерусалим,  монастырь\Скит и Иордан\IMGP107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34925"/>
            <a:ext cx="4567238" cy="6823075"/>
          </a:xfrm>
          <a:noFill/>
        </p:spPr>
      </p:pic>
      <p:pic>
        <p:nvPicPr>
          <p:cNvPr id="11268" name="Picture 2" descr="C:\Users\Alexei Lidov\Desktop\Byzantine PICTURES\Новый Иерусалим,  монастырь\100_PANA\P10003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0400" y="3352800"/>
            <a:ext cx="4673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 idx="4294967295"/>
          </p:nvPr>
        </p:nvSpPr>
        <p:spPr>
          <a:xfrm>
            <a:off x="5105400" y="274638"/>
            <a:ext cx="4038600" cy="4602162"/>
          </a:xfrm>
        </p:spPr>
        <p:txBody>
          <a:bodyPr/>
          <a:lstStyle/>
          <a:p>
            <a:r>
              <a:rPr lang="ru-RU" sz="2800" smtClean="0">
                <a:solidFill>
                  <a:schemeClr val="bg2"/>
                </a:solidFill>
                <a:latin typeface="Book Antiqua" pitchFamily="18" charset="0"/>
              </a:rPr>
              <a:t>«Базилика» Богоявления внутри Скита патриарха Никона</a:t>
            </a:r>
            <a:endParaRPr lang="en-US" sz="2800" smtClean="0">
              <a:solidFill>
                <a:schemeClr val="bg2"/>
              </a:solidFill>
              <a:latin typeface="Book Antiqua" pitchFamily="18" charset="0"/>
            </a:endParaRPr>
          </a:p>
        </p:txBody>
      </p:sp>
      <p:pic>
        <p:nvPicPr>
          <p:cNvPr id="12291" name="Picture 2" descr="C:\Users\Alexei Lidov\Desktop\Byzantine PICTURES\Новый Иерусалим,  монастырь\100_PANA\P100033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5143500" cy="6858000"/>
          </a:xfr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581400"/>
            <a:ext cx="4800600" cy="3276600"/>
          </a:xfrm>
        </p:spPr>
        <p:txBody>
          <a:bodyPr/>
          <a:lstStyle/>
          <a:p>
            <a:pPr algn="l"/>
            <a:r>
              <a:rPr lang="ru-RU" sz="2800" smtClean="0">
                <a:solidFill>
                  <a:srgbClr val="C6D9F1"/>
                </a:solidFill>
                <a:latin typeface="Book Antiqua" pitchFamily="18" charset="0"/>
              </a:rPr>
              <a:t>Базилики Рождества Христова в Вифлееме и Гроба Господня в Иерусалиме</a:t>
            </a:r>
            <a:endParaRPr lang="en-US" sz="2800" smtClean="0">
              <a:solidFill>
                <a:srgbClr val="C6D9F1"/>
              </a:solidFill>
              <a:latin typeface="Book Antiqua" pitchFamily="18" charset="0"/>
            </a:endParaRPr>
          </a:p>
        </p:txBody>
      </p:sp>
      <p:pic>
        <p:nvPicPr>
          <p:cNvPr id="13315" name="Picture 2" descr="C:\Users\Alexei Lidov\Desktop\Byzantine PICTURES\Byzantine Architecture\Архитектура. Планы\Вифлеемская базили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0540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3" descr="C:\Users\Alexei Lidov\Desktop\Byzantine PICTURES\Byzantine Architecture\Архитектура. Планы\Храм Гроба Господня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22863" y="1052513"/>
            <a:ext cx="4021137" cy="5805487"/>
          </a:xfr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 idx="4294967295"/>
          </p:nvPr>
        </p:nvSpPr>
        <p:spPr>
          <a:xfrm>
            <a:off x="533400" y="5029200"/>
            <a:ext cx="8153400" cy="1828800"/>
          </a:xfrm>
        </p:spPr>
        <p:txBody>
          <a:bodyPr/>
          <a:lstStyle/>
          <a:p>
            <a:r>
              <a:rPr lang="ru-RU" sz="2800" smtClean="0">
                <a:solidFill>
                  <a:schemeClr val="bg2"/>
                </a:solidFill>
                <a:latin typeface="Book Antiqua" pitchFamily="18" charset="0"/>
              </a:rPr>
              <a:t>Фрагменты надгробий </a:t>
            </a:r>
            <a:r>
              <a:rPr lang="en-GB" sz="2800" smtClean="0">
                <a:solidFill>
                  <a:schemeClr val="bg2"/>
                </a:solidFill>
                <a:latin typeface="Book Antiqua" pitchFamily="18" charset="0"/>
              </a:rPr>
              <a:t>XV-XVI </a:t>
            </a:r>
            <a:r>
              <a:rPr lang="ru-RU" sz="2800" smtClean="0">
                <a:solidFill>
                  <a:schemeClr val="bg2"/>
                </a:solidFill>
                <a:latin typeface="Book Antiqua" pitchFamily="18" charset="0"/>
              </a:rPr>
              <a:t>вв. в ступенях сопрестолия в алтаре базилики</a:t>
            </a:r>
            <a:endParaRPr lang="en-US" sz="2800" smtClean="0">
              <a:solidFill>
                <a:schemeClr val="bg2"/>
              </a:solidFill>
              <a:latin typeface="Book Antiqua" pitchFamily="18" charset="0"/>
            </a:endParaRPr>
          </a:p>
        </p:txBody>
      </p:sp>
      <p:pic>
        <p:nvPicPr>
          <p:cNvPr id="14339" name="Picture 2" descr="C:\Users\Alexei Lidov\Desktop\Byzantine PICTURES\Новый Иерусалим,  монастырь\Новая папка\С.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62000" y="0"/>
            <a:ext cx="7502525" cy="5002213"/>
          </a:xfr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20072" y="1"/>
            <a:ext cx="3923928" cy="2996951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Book Antiqua" pitchFamily="18" charset="0"/>
              </a:rPr>
              <a:t>Святая Земля в капелле Св. Елены. </a:t>
            </a:r>
            <a:r>
              <a:rPr lang="ru-RU" sz="2800" dirty="0" err="1" smtClean="0">
                <a:latin typeface="Book Antiqua" pitchFamily="18" charset="0"/>
              </a:rPr>
              <a:t>Санто</a:t>
            </a:r>
            <a:r>
              <a:rPr lang="ru-RU" sz="2800" dirty="0" smtClean="0">
                <a:latin typeface="Book Antiqua" pitchFamily="18" charset="0"/>
              </a:rPr>
              <a:t> </a:t>
            </a:r>
            <a:r>
              <a:rPr lang="ru-RU" sz="2800" dirty="0" err="1" smtClean="0">
                <a:latin typeface="Book Antiqua" pitchFamily="18" charset="0"/>
              </a:rPr>
              <a:t>Кроче</a:t>
            </a:r>
            <a:r>
              <a:rPr lang="ru-RU" sz="2800" dirty="0" smtClean="0">
                <a:latin typeface="Book Antiqua" pitchFamily="18" charset="0"/>
              </a:rPr>
              <a:t> ин</a:t>
            </a:r>
            <a:r>
              <a:rPr lang="en-GB" sz="2800" dirty="0" smtClean="0">
                <a:latin typeface="Book Antiqua" pitchFamily="18" charset="0"/>
              </a:rPr>
              <a:t> </a:t>
            </a:r>
            <a:r>
              <a:rPr lang="ru-RU" sz="2800" dirty="0" err="1" smtClean="0">
                <a:latin typeface="Book Antiqua" pitchFamily="18" charset="0"/>
              </a:rPr>
              <a:t>Джерузалеме</a:t>
            </a:r>
            <a:r>
              <a:rPr lang="ru-RU" sz="2800" dirty="0" smtClean="0">
                <a:latin typeface="Book Antiqua" pitchFamily="18" charset="0"/>
              </a:rPr>
              <a:t>, Рим</a:t>
            </a:r>
            <a:endParaRPr lang="en-US" sz="2800" dirty="0">
              <a:latin typeface="Book Antiqua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Alexei Lidov\Desktop\PICTURES OLD\ROME-РИМ 2005- 2012\Santo Croce 2005-12 pictures\DSC02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pic>
        <p:nvPicPr>
          <p:cNvPr id="1027" name="Picture 3" descr="C:\Users\Alexei Lidov\Desktop\PICTURES OLD\ROME-РИМ 2005- 2012\Santo Croce 2005-12 pictures\DSC020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3440" y="3077580"/>
            <a:ext cx="5040560" cy="3780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5301208"/>
            <a:ext cx="8640960" cy="1556792"/>
          </a:xfrm>
        </p:spPr>
        <p:txBody>
          <a:bodyPr/>
          <a:lstStyle/>
          <a:p>
            <a:r>
              <a:rPr lang="en-GB" sz="2800" dirty="0" smtClean="0">
                <a:latin typeface="Book Antiqua" pitchFamily="18" charset="0"/>
              </a:rPr>
              <a:t>Campo Santo</a:t>
            </a:r>
            <a:r>
              <a:rPr lang="ru-RU" sz="2800" dirty="0" smtClean="0">
                <a:latin typeface="Book Antiqua" pitchFamily="18" charset="0"/>
              </a:rPr>
              <a:t>. </a:t>
            </a:r>
            <a:r>
              <a:rPr lang="en-GB" sz="2800" dirty="0" smtClean="0">
                <a:latin typeface="Book Antiqua" pitchFamily="18" charset="0"/>
              </a:rPr>
              <a:t>XIII-XIV </a:t>
            </a:r>
            <a:r>
              <a:rPr lang="ru-RU" sz="2800" dirty="0" smtClean="0">
                <a:latin typeface="Book Antiqua" pitchFamily="18" charset="0"/>
              </a:rPr>
              <a:t>вв. Пиза</a:t>
            </a:r>
            <a:endParaRPr lang="en-US" sz="2800" dirty="0">
              <a:latin typeface="Book Antiqua" pitchFamily="18" charset="0"/>
            </a:endParaRPr>
          </a:p>
        </p:txBody>
      </p:sp>
      <p:pic>
        <p:nvPicPr>
          <p:cNvPr id="2050" name="Picture 2" descr="C:\Users\Alexei Lidov\Desktop\HIEROTOPY\Hierotopy, pictures\Campo Santo, Pis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0"/>
            <a:ext cx="7068277" cy="53012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85184"/>
            <a:ext cx="9252520" cy="1772816"/>
          </a:xfrm>
        </p:spPr>
        <p:txBody>
          <a:bodyPr/>
          <a:lstStyle/>
          <a:p>
            <a:r>
              <a:rPr lang="ru-RU" sz="2800" dirty="0" err="1" smtClean="0">
                <a:latin typeface="Book Antiqua" pitchFamily="18" charset="0"/>
              </a:rPr>
              <a:t>Санто</a:t>
            </a:r>
            <a:r>
              <a:rPr lang="ru-RU" sz="2800" dirty="0" smtClean="0">
                <a:latin typeface="Book Antiqua" pitchFamily="18" charset="0"/>
              </a:rPr>
              <a:t> </a:t>
            </a:r>
            <a:r>
              <a:rPr lang="ru-RU" sz="2800" dirty="0" err="1" smtClean="0">
                <a:latin typeface="Book Antiqua" pitchFamily="18" charset="0"/>
              </a:rPr>
              <a:t>Стефано</a:t>
            </a:r>
            <a:r>
              <a:rPr lang="ru-RU" sz="2800" dirty="0" smtClean="0">
                <a:latin typeface="Book Antiqua" pitchFamily="18" charset="0"/>
              </a:rPr>
              <a:t> </a:t>
            </a:r>
            <a:r>
              <a:rPr lang="ru-RU" sz="2800" dirty="0" err="1" smtClean="0">
                <a:latin typeface="Book Antiqua" pitchFamily="18" charset="0"/>
              </a:rPr>
              <a:t>Ротондо</a:t>
            </a:r>
            <a:r>
              <a:rPr lang="ru-RU" sz="2800" dirty="0" smtClean="0">
                <a:latin typeface="Book Antiqua" pitchFamily="18" charset="0"/>
              </a:rPr>
              <a:t>. </a:t>
            </a:r>
            <a:r>
              <a:rPr lang="en-GB" sz="2800" dirty="0" smtClean="0">
                <a:latin typeface="Book Antiqua" pitchFamily="18" charset="0"/>
              </a:rPr>
              <a:t>XII</a:t>
            </a:r>
            <a:r>
              <a:rPr lang="ru-RU" sz="2800" dirty="0" smtClean="0">
                <a:latin typeface="Book Antiqua" pitchFamily="18" charset="0"/>
              </a:rPr>
              <a:t> в. Болонья</a:t>
            </a:r>
            <a:endParaRPr lang="en-US" sz="2800" dirty="0">
              <a:latin typeface="Book Antiqua" pitchFamily="18" charset="0"/>
            </a:endParaRPr>
          </a:p>
        </p:txBody>
      </p:sp>
      <p:pic>
        <p:nvPicPr>
          <p:cNvPr id="3074" name="Picture 2" descr="C:\Users\Alexei Lidov\Desktop\Byzantine PICTURES\New Jerusalems, Italian pictures\Jerusalem Santo Stefano in Bologna\DSC009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0"/>
            <a:ext cx="6780245" cy="50851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075" name="Picture 2" descr="C:\Documents and Settings\Alexei Lidov\My Documents\My Pictures\Новый Иерусалим,  монастырь\DSCN6758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226550" cy="6858000"/>
          </a:xfrm>
          <a:noFill/>
        </p:spPr>
      </p:pic>
      <p:pic>
        <p:nvPicPr>
          <p:cNvPr id="3076" name="Picture 2" descr="C:\Users\Alexei Lidov\Desktop\Byzantine PICTURES\Новый Иерусалим,  монастырь\DSCN67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3325" y="3505200"/>
            <a:ext cx="413067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2" descr="C:\Users\Alexei Lidov\Desktop\Byzantine PICTURES\Новый Иерусалим,  монастырь\DSCN54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5563" y="0"/>
            <a:ext cx="400843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8064" y="0"/>
            <a:ext cx="3995936" cy="6858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Book Antiqua" pitchFamily="18" charset="0"/>
              </a:rPr>
              <a:t>Гроб Господень. </a:t>
            </a:r>
            <a:r>
              <a:rPr lang="ru-RU" sz="2800" dirty="0" err="1" smtClean="0">
                <a:latin typeface="Book Antiqua" pitchFamily="18" charset="0"/>
              </a:rPr>
              <a:t>Санто</a:t>
            </a:r>
            <a:r>
              <a:rPr lang="ru-RU" sz="2800" dirty="0" smtClean="0">
                <a:latin typeface="Book Antiqua" pitchFamily="18" charset="0"/>
              </a:rPr>
              <a:t> </a:t>
            </a:r>
            <a:r>
              <a:rPr lang="ru-RU" sz="2800" dirty="0" err="1" smtClean="0">
                <a:latin typeface="Book Antiqua" pitchFamily="18" charset="0"/>
              </a:rPr>
              <a:t>Стефано</a:t>
            </a:r>
            <a:r>
              <a:rPr lang="ru-RU" sz="2800" dirty="0" smtClean="0">
                <a:latin typeface="Book Antiqua" pitchFamily="18" charset="0"/>
              </a:rPr>
              <a:t> </a:t>
            </a:r>
            <a:r>
              <a:rPr lang="ru-RU" sz="2800" dirty="0" err="1" smtClean="0">
                <a:latin typeface="Book Antiqua" pitchFamily="18" charset="0"/>
              </a:rPr>
              <a:t>Ротондо</a:t>
            </a:r>
            <a:r>
              <a:rPr lang="ru-RU" sz="2800" dirty="0" smtClean="0">
                <a:latin typeface="Book Antiqua" pitchFamily="18" charset="0"/>
              </a:rPr>
              <a:t>. </a:t>
            </a:r>
            <a:r>
              <a:rPr lang="en-GB" sz="2800" dirty="0" smtClean="0">
                <a:latin typeface="Book Antiqua" pitchFamily="18" charset="0"/>
              </a:rPr>
              <a:t>XII</a:t>
            </a:r>
            <a:r>
              <a:rPr lang="ru-RU" sz="2800" dirty="0" smtClean="0">
                <a:latin typeface="Book Antiqua" pitchFamily="18" charset="0"/>
              </a:rPr>
              <a:t> в. Болонья</a:t>
            </a:r>
            <a:endParaRPr lang="en-US" sz="2800" dirty="0"/>
          </a:p>
        </p:txBody>
      </p:sp>
      <p:pic>
        <p:nvPicPr>
          <p:cNvPr id="4" name="Picture 4" descr="C:\Users\Alexei Lidov\Desktop\Byzantine PICTURES\New Jerusalems, Italian pictures\Jerusalem Santo Stefano in Bologna\DSC010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392"/>
            <a:ext cx="5220072" cy="69600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2531" name="Picture 2" descr="C:\Users\Alexei Lidov\Desktop\PICTURES OLD\ROME-РИМ 2005- 2010\Santo Croce 2006 pictures\DSCN470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5546725"/>
          </a:xfrm>
          <a:noFill/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0" y="5562600"/>
            <a:ext cx="9144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chemeClr val="bg2"/>
                </a:solidFill>
                <a:latin typeface="Book Antiqua" pitchFamily="18" charset="0"/>
              </a:rPr>
              <a:t>Священная топография Иерусалима. </a:t>
            </a:r>
          </a:p>
          <a:p>
            <a:r>
              <a:rPr lang="ru-RU" sz="2400">
                <a:solidFill>
                  <a:schemeClr val="bg2"/>
                </a:solidFill>
                <a:latin typeface="Book Antiqua" pitchFamily="18" charset="0"/>
              </a:rPr>
              <a:t>Одна из первых картин-карт на тему. Рубеж 15-16 вв. </a:t>
            </a:r>
          </a:p>
          <a:p>
            <a:r>
              <a:rPr lang="ru-RU" sz="2400">
                <a:solidFill>
                  <a:schemeClr val="bg2"/>
                </a:solidFill>
                <a:latin typeface="Book Antiqua" pitchFamily="18" charset="0"/>
              </a:rPr>
              <a:t>Санто Кроче ин Джерусалеме, Рим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3555" name="Picture 2" descr="C:\Users\Alexei Lidov\Desktop\PICTURES OLD\New Jerusalems, Italian pictures\S. Vivaldo 2005\DSCN099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-228600"/>
            <a:ext cx="7924800" cy="5943600"/>
          </a:xfrm>
          <a:noFill/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685800" y="5791200"/>
            <a:ext cx="7620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chemeClr val="bg2"/>
                </a:solidFill>
                <a:latin typeface="Book Antiqua" pitchFamily="18" charset="0"/>
              </a:rPr>
              <a:t>Новый  Иерусалим Сан Вивальдо. Начало 16 века. Недалеко от Флоренции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 idx="4294967295"/>
          </p:nvPr>
        </p:nvSpPr>
        <p:spPr>
          <a:xfrm>
            <a:off x="5105400" y="304800"/>
            <a:ext cx="4038600" cy="4953000"/>
          </a:xfrm>
        </p:spPr>
        <p:txBody>
          <a:bodyPr/>
          <a:lstStyle/>
          <a:p>
            <a:r>
              <a:rPr lang="ru-RU" sz="2400" smtClean="0">
                <a:solidFill>
                  <a:schemeClr val="bg2"/>
                </a:solidFill>
                <a:latin typeface="Book Antiqua" pitchFamily="18" charset="0"/>
              </a:rPr>
              <a:t>Тайная вечеря. </a:t>
            </a:r>
            <a:br>
              <a:rPr lang="ru-RU" sz="2400" smtClean="0">
                <a:solidFill>
                  <a:schemeClr val="bg2"/>
                </a:solidFill>
                <a:latin typeface="Book Antiqua" pitchFamily="18" charset="0"/>
              </a:rPr>
            </a:br>
            <a:r>
              <a:rPr lang="ru-RU" sz="2400" smtClean="0">
                <a:solidFill>
                  <a:schemeClr val="bg2"/>
                </a:solidFill>
                <a:latin typeface="Book Antiqua" pitchFamily="18" charset="0"/>
              </a:rPr>
              <a:t>Капелла Сионской горницы. Сан Вивальдо. Начало </a:t>
            </a:r>
            <a:r>
              <a:rPr lang="en-US" sz="2400" smtClean="0">
                <a:solidFill>
                  <a:schemeClr val="bg2"/>
                </a:solidFill>
                <a:latin typeface="Book Antiqua" pitchFamily="18" charset="0"/>
              </a:rPr>
              <a:t>XVI </a:t>
            </a:r>
            <a:r>
              <a:rPr lang="ru-RU" sz="2400" smtClean="0">
                <a:solidFill>
                  <a:schemeClr val="bg2"/>
                </a:solidFill>
                <a:latin typeface="Book Antiqua" pitchFamily="18" charset="0"/>
              </a:rPr>
              <a:t>в.</a:t>
            </a:r>
            <a:endParaRPr lang="en-US" sz="2400" smtClean="0">
              <a:solidFill>
                <a:schemeClr val="bg2"/>
              </a:solidFill>
              <a:latin typeface="Book Antiqua" pitchFamily="18" charset="0"/>
            </a:endParaRPr>
          </a:p>
        </p:txBody>
      </p:sp>
      <p:pic>
        <p:nvPicPr>
          <p:cNvPr id="24579" name="Picture 2" descr="C:\Users\Alexei Lidov\Desktop\PICTURES OLD\New Jerusalems, Italian pictures\S. Vivaldo 2005\DSCN098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4968875" cy="6858000"/>
          </a:xfr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5603" name="Picture 2" descr="C:\Users\Alexei Lidov\Desktop\PICTURES OLD\ITALY pictures\VARALLO 2010\DSC0304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6627" name="Picture 2" descr="C:\Users\Alexei Lidov\Desktop\PICTURES OLD\ITALY pictures\VARALLO 2010\DSC0303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71438" y="0"/>
            <a:ext cx="9215438" cy="6911975"/>
          </a:xfr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 idx="4294967295"/>
          </p:nvPr>
        </p:nvSpPr>
        <p:spPr>
          <a:xfrm>
            <a:off x="5486400" y="381000"/>
            <a:ext cx="3657600" cy="4038600"/>
          </a:xfrm>
        </p:spPr>
        <p:txBody>
          <a:bodyPr/>
          <a:lstStyle/>
          <a:p>
            <a:r>
              <a:rPr lang="ru-RU" sz="2400" smtClean="0">
                <a:solidFill>
                  <a:schemeClr val="bg2"/>
                </a:solidFill>
                <a:latin typeface="Book Antiqua" pitchFamily="18" charset="0"/>
              </a:rPr>
              <a:t>План</a:t>
            </a:r>
            <a:br>
              <a:rPr lang="ru-RU" sz="2400" smtClean="0">
                <a:solidFill>
                  <a:schemeClr val="bg2"/>
                </a:solidFill>
                <a:latin typeface="Book Antiqua" pitchFamily="18" charset="0"/>
              </a:rPr>
            </a:br>
            <a:r>
              <a:rPr lang="ru-RU" sz="2400" smtClean="0">
                <a:solidFill>
                  <a:schemeClr val="bg2"/>
                </a:solidFill>
                <a:latin typeface="Book Antiqua" pitchFamily="18" charset="0"/>
              </a:rPr>
              <a:t> Нового Иерусалима </a:t>
            </a:r>
            <a:br>
              <a:rPr lang="ru-RU" sz="2400" smtClean="0">
                <a:solidFill>
                  <a:schemeClr val="bg2"/>
                </a:solidFill>
                <a:latin typeface="Book Antiqua" pitchFamily="18" charset="0"/>
              </a:rPr>
            </a:br>
            <a:r>
              <a:rPr lang="ru-RU" sz="2400" smtClean="0">
                <a:solidFill>
                  <a:schemeClr val="bg2"/>
                </a:solidFill>
                <a:latin typeface="Book Antiqua" pitchFamily="18" charset="0"/>
              </a:rPr>
              <a:t>в Варалло. </a:t>
            </a:r>
            <a:br>
              <a:rPr lang="ru-RU" sz="2400" smtClean="0">
                <a:solidFill>
                  <a:schemeClr val="bg2"/>
                </a:solidFill>
                <a:latin typeface="Book Antiqua" pitchFamily="18" charset="0"/>
              </a:rPr>
            </a:br>
            <a:r>
              <a:rPr lang="ru-RU" sz="2400" smtClean="0">
                <a:solidFill>
                  <a:schemeClr val="bg2"/>
                </a:solidFill>
                <a:latin typeface="Book Antiqua" pitchFamily="18" charset="0"/>
              </a:rPr>
              <a:t>Северная Италия. </a:t>
            </a:r>
            <a:br>
              <a:rPr lang="ru-RU" sz="2400" smtClean="0">
                <a:solidFill>
                  <a:schemeClr val="bg2"/>
                </a:solidFill>
                <a:latin typeface="Book Antiqua" pitchFamily="18" charset="0"/>
              </a:rPr>
            </a:br>
            <a:r>
              <a:rPr lang="ru-RU" sz="2400" smtClean="0">
                <a:solidFill>
                  <a:schemeClr val="bg2"/>
                </a:solidFill>
                <a:latin typeface="Book Antiqua" pitchFamily="18" charset="0"/>
              </a:rPr>
              <a:t>16-17 вв</a:t>
            </a:r>
            <a:r>
              <a:rPr lang="ru-RU" sz="2800" smtClean="0">
                <a:latin typeface="Book Antiqua" pitchFamily="18" charset="0"/>
              </a:rPr>
              <a:t>.</a:t>
            </a:r>
            <a:endParaRPr lang="en-US" sz="2800" smtClean="0">
              <a:latin typeface="Book Antiqua" pitchFamily="18" charset="0"/>
            </a:endParaRPr>
          </a:p>
        </p:txBody>
      </p:sp>
      <p:pic>
        <p:nvPicPr>
          <p:cNvPr id="27651" name="Picture 2" descr="C:\Users\Alexei Lidov\Desktop\PICTURES OLD\ITALY pictures\VARALLO 2010\DSC0294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5429250" cy="7239000"/>
          </a:xfr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/>
          </p:cNvSpPr>
          <p:nvPr>
            <p:ph type="title"/>
          </p:nvPr>
        </p:nvSpPr>
        <p:spPr>
          <a:xfrm>
            <a:off x="5181600" y="0"/>
            <a:ext cx="3962400" cy="3505200"/>
          </a:xfrm>
        </p:spPr>
        <p:txBody>
          <a:bodyPr/>
          <a:lstStyle/>
          <a:p>
            <a:pPr>
              <a:defRPr/>
            </a:pPr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  <a:latin typeface="Book Antiqua" pitchFamily="18" charset="0"/>
              </a:rPr>
              <a:t>Новый Иерусалим в </a:t>
            </a:r>
            <a:r>
              <a:rPr lang="ru-RU" sz="2800" dirty="0" err="1" smtClean="0">
                <a:solidFill>
                  <a:schemeClr val="bg1">
                    <a:lumMod val="95000"/>
                  </a:schemeClr>
                </a:solidFill>
                <a:latin typeface="Book Antiqua" pitchFamily="18" charset="0"/>
              </a:rPr>
              <a:t>Варалло</a:t>
            </a:r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  <a:latin typeface="Book Antiqua" pitchFamily="18" charset="0"/>
              </a:rPr>
              <a:t>. Центральная часть комплекса</a:t>
            </a:r>
            <a:endParaRPr lang="en-US" sz="2800" dirty="0" smtClean="0">
              <a:solidFill>
                <a:schemeClr val="bg1">
                  <a:lumMod val="95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28675" name="Picture 2" descr="C:\Users\Alexei Lidov\Desktop\PICTURES OLD\ITALY pictures\VARALLO 2010\DSC02974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5143500" cy="6858000"/>
          </a:xfr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/>
          <p:cNvSpPr>
            <a:spLocks noGrp="1"/>
          </p:cNvSpPr>
          <p:nvPr>
            <p:ph type="title" idx="4294967295"/>
          </p:nvPr>
        </p:nvSpPr>
        <p:spPr>
          <a:xfrm>
            <a:off x="0" y="5562600"/>
            <a:ext cx="8686800" cy="1295400"/>
          </a:xfrm>
        </p:spPr>
        <p:txBody>
          <a:bodyPr/>
          <a:lstStyle/>
          <a:p>
            <a:pPr>
              <a:defRPr/>
            </a:pPr>
            <a:r>
              <a:rPr lang="ru-RU" sz="2800" dirty="0" err="1" smtClean="0">
                <a:solidFill>
                  <a:schemeClr val="bg1">
                    <a:lumMod val="95000"/>
                  </a:schemeClr>
                </a:solidFill>
                <a:latin typeface="Book Antiqua" pitchFamily="18" charset="0"/>
              </a:rPr>
              <a:t>Варалло</a:t>
            </a:r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  <a:latin typeface="Book Antiqua" pitchFamily="18" charset="0"/>
              </a:rPr>
              <a:t>. Храмы Гроба Господня и Голгофы . </a:t>
            </a:r>
            <a:br>
              <a:rPr lang="ru-RU" sz="2800" dirty="0" smtClean="0">
                <a:solidFill>
                  <a:schemeClr val="bg1">
                    <a:lumMod val="95000"/>
                  </a:schemeClr>
                </a:solidFill>
                <a:latin typeface="Book Antiqua" pitchFamily="18" charset="0"/>
              </a:rPr>
            </a:br>
            <a:r>
              <a:rPr lang="en-GB" sz="2800" dirty="0" smtClean="0">
                <a:solidFill>
                  <a:schemeClr val="bg1">
                    <a:lumMod val="95000"/>
                  </a:schemeClr>
                </a:solidFill>
                <a:latin typeface="Book Antiqua" pitchFamily="18" charset="0"/>
              </a:rPr>
              <a:t>XVI-XVII </a:t>
            </a:r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  <a:latin typeface="Book Antiqua" pitchFamily="18" charset="0"/>
              </a:rPr>
              <a:t>вв.</a:t>
            </a:r>
            <a:endParaRPr lang="en-US" sz="2800" dirty="0" smtClean="0">
              <a:solidFill>
                <a:schemeClr val="bg1">
                  <a:lumMod val="95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29699" name="Picture 2" descr="C:\Users\Alexei Lidov\Desktop\PICTURES OLD\ITALY pictures\VARALLO 2010\DSC0296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685800"/>
            <a:ext cx="8305800" cy="6229350"/>
          </a:xfr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 idx="4294967295"/>
          </p:nvPr>
        </p:nvSpPr>
        <p:spPr>
          <a:xfrm>
            <a:off x="381000" y="5867400"/>
            <a:ext cx="7924800" cy="838200"/>
          </a:xfrm>
        </p:spPr>
        <p:txBody>
          <a:bodyPr/>
          <a:lstStyle/>
          <a:p>
            <a:r>
              <a:rPr lang="ru-RU" sz="2400" smtClean="0">
                <a:solidFill>
                  <a:schemeClr val="bg2"/>
                </a:solidFill>
                <a:latin typeface="Book Antiqua" pitchFamily="18" charset="0"/>
              </a:rPr>
              <a:t>Вход в Гроб Господень. </a:t>
            </a:r>
            <a:br>
              <a:rPr lang="ru-RU" sz="2400" smtClean="0">
                <a:solidFill>
                  <a:schemeClr val="bg2"/>
                </a:solidFill>
                <a:latin typeface="Book Antiqua" pitchFamily="18" charset="0"/>
              </a:rPr>
            </a:br>
            <a:r>
              <a:rPr lang="ru-RU" sz="2400" smtClean="0">
                <a:solidFill>
                  <a:schemeClr val="bg2"/>
                </a:solidFill>
                <a:latin typeface="Book Antiqua" pitchFamily="18" charset="0"/>
              </a:rPr>
              <a:t>Новый Иерусалим в Варалло. </a:t>
            </a:r>
            <a:r>
              <a:rPr lang="en-US" sz="2400" smtClean="0">
                <a:solidFill>
                  <a:schemeClr val="bg2"/>
                </a:solidFill>
                <a:latin typeface="Book Antiqua" pitchFamily="18" charset="0"/>
              </a:rPr>
              <a:t>XVI </a:t>
            </a:r>
            <a:r>
              <a:rPr lang="ru-RU" sz="2400" smtClean="0">
                <a:solidFill>
                  <a:schemeClr val="bg2"/>
                </a:solidFill>
                <a:latin typeface="Book Antiqua" pitchFamily="18" charset="0"/>
              </a:rPr>
              <a:t>в.</a:t>
            </a:r>
            <a:r>
              <a:rPr lang="ru-RU" sz="4000" smtClean="0"/>
              <a:t> </a:t>
            </a:r>
            <a:endParaRPr lang="en-US" sz="4000" smtClean="0"/>
          </a:p>
        </p:txBody>
      </p:sp>
      <p:pic>
        <p:nvPicPr>
          <p:cNvPr id="30723" name="Picture 2" descr="C:\Users\Alexei Lidov\Desktop\PICTURES OLD\ITALY pictures\VARALLO 2010\DSC0297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38200" y="0"/>
            <a:ext cx="7696200" cy="5770563"/>
          </a:xfr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099" name="Picture 2" descr="C:\Documents and Settings\Alexei Lidov\My Documents\My Pictures\Новый Иерусалим,  монастырь\Нов Иерусалим с вертолета 24.10.09\IMG_65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7938"/>
            <a:ext cx="9144000" cy="6858001"/>
          </a:xfr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 idx="4294967295"/>
          </p:nvPr>
        </p:nvSpPr>
        <p:spPr>
          <a:xfrm>
            <a:off x="5257800" y="228600"/>
            <a:ext cx="3886200" cy="4572000"/>
          </a:xfrm>
        </p:spPr>
        <p:txBody>
          <a:bodyPr/>
          <a:lstStyle/>
          <a:p>
            <a:r>
              <a:rPr lang="ru-RU" sz="2400" smtClean="0">
                <a:solidFill>
                  <a:schemeClr val="bg2"/>
                </a:solidFill>
                <a:latin typeface="Book Antiqua" pitchFamily="18" charset="0"/>
              </a:rPr>
              <a:t>Христос во Гробе. Капелла Гроба Господня. Новый Иерусалим в Варалло. Начало </a:t>
            </a:r>
            <a:r>
              <a:rPr lang="en-US" sz="2400" smtClean="0">
                <a:solidFill>
                  <a:schemeClr val="bg2"/>
                </a:solidFill>
                <a:latin typeface="Book Antiqua" pitchFamily="18" charset="0"/>
              </a:rPr>
              <a:t>XVI </a:t>
            </a:r>
            <a:r>
              <a:rPr lang="ru-RU" sz="2400" smtClean="0">
                <a:solidFill>
                  <a:schemeClr val="bg2"/>
                </a:solidFill>
                <a:latin typeface="Book Antiqua" pitchFamily="18" charset="0"/>
              </a:rPr>
              <a:t>в.</a:t>
            </a:r>
            <a:endParaRPr lang="en-US" sz="2400" smtClean="0">
              <a:solidFill>
                <a:schemeClr val="bg2"/>
              </a:solidFill>
              <a:latin typeface="Book Antiqua" pitchFamily="18" charset="0"/>
            </a:endParaRPr>
          </a:p>
        </p:txBody>
      </p:sp>
      <p:pic>
        <p:nvPicPr>
          <p:cNvPr id="31747" name="Picture 2" descr="C:\Users\Alexei Lidov\Desktop\PICTURES OLD\ITALY pictures\VARALLO 2010\DSC0299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5143500" cy="6858000"/>
          </a:xfr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2771" name="Picture 2" descr="C:\Users\Alexei Lidov\Desktop\PICTURES OLD\ITALY pictures\VARALLO 2010\DSC030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477838" y="-92075"/>
            <a:ext cx="9621838" cy="7102475"/>
          </a:xfr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3795" name="Picture 2" descr="C:\Users\Alexei Lidov\Desktop\PICTURES OLD\ITALY pictures\VARALLO 2010\DSC03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2225"/>
            <a:ext cx="9113838" cy="6835775"/>
          </a:xfr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2531" name="Picture 2" descr="C:\Users\Alexei Lidov\Desktop\PICTURES OLD\ROME-РИМ 2005- 2010\Santo Croce 2006 pictures\DSCN470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5546725"/>
          </a:xfrm>
          <a:noFill/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0" y="5562600"/>
            <a:ext cx="9144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chemeClr val="bg2"/>
                </a:solidFill>
                <a:latin typeface="Book Antiqua" pitchFamily="18" charset="0"/>
              </a:rPr>
              <a:t>Священная топография Иерусалима. </a:t>
            </a:r>
          </a:p>
          <a:p>
            <a:r>
              <a:rPr lang="ru-RU" sz="2400">
                <a:solidFill>
                  <a:schemeClr val="bg2"/>
                </a:solidFill>
                <a:latin typeface="Book Antiqua" pitchFamily="18" charset="0"/>
              </a:rPr>
              <a:t>Одна из первых картин-карт на тему. Рубеж 15-16 вв. </a:t>
            </a:r>
          </a:p>
          <a:p>
            <a:r>
              <a:rPr lang="ru-RU" sz="2400">
                <a:solidFill>
                  <a:schemeClr val="bg2"/>
                </a:solidFill>
                <a:latin typeface="Book Antiqua" pitchFamily="18" charset="0"/>
              </a:rPr>
              <a:t>Санто Кроче ин Джерусалеме, Рим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3555" name="Picture 2" descr="C:\Users\Alexei Lidov\Desktop\PICTURES OLD\New Jerusalems, Italian pictures\S. Vivaldo 2005\DSCN099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-228600"/>
            <a:ext cx="7924800" cy="5943600"/>
          </a:xfrm>
          <a:noFill/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685800" y="5791200"/>
            <a:ext cx="7620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chemeClr val="bg2"/>
                </a:solidFill>
                <a:latin typeface="Book Antiqua" pitchFamily="18" charset="0"/>
              </a:rPr>
              <a:t>Новый  Иерусалим Сан Вивальдо. Начало 16 века. Недалеко от Флоренции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 idx="4294967295"/>
          </p:nvPr>
        </p:nvSpPr>
        <p:spPr>
          <a:xfrm>
            <a:off x="5105400" y="304800"/>
            <a:ext cx="4038600" cy="4953000"/>
          </a:xfrm>
        </p:spPr>
        <p:txBody>
          <a:bodyPr/>
          <a:lstStyle/>
          <a:p>
            <a:r>
              <a:rPr lang="ru-RU" sz="2400" smtClean="0">
                <a:solidFill>
                  <a:schemeClr val="bg2"/>
                </a:solidFill>
                <a:latin typeface="Book Antiqua" pitchFamily="18" charset="0"/>
              </a:rPr>
              <a:t>Тайная вечеря. </a:t>
            </a:r>
            <a:br>
              <a:rPr lang="ru-RU" sz="2400" smtClean="0">
                <a:solidFill>
                  <a:schemeClr val="bg2"/>
                </a:solidFill>
                <a:latin typeface="Book Antiqua" pitchFamily="18" charset="0"/>
              </a:rPr>
            </a:br>
            <a:r>
              <a:rPr lang="ru-RU" sz="2400" smtClean="0">
                <a:solidFill>
                  <a:schemeClr val="bg2"/>
                </a:solidFill>
                <a:latin typeface="Book Antiqua" pitchFamily="18" charset="0"/>
              </a:rPr>
              <a:t>Капелла Сионской горницы. Сан Вивальдо. Начало </a:t>
            </a:r>
            <a:r>
              <a:rPr lang="en-US" sz="2400" smtClean="0">
                <a:solidFill>
                  <a:schemeClr val="bg2"/>
                </a:solidFill>
                <a:latin typeface="Book Antiqua" pitchFamily="18" charset="0"/>
              </a:rPr>
              <a:t>XVI </a:t>
            </a:r>
            <a:r>
              <a:rPr lang="ru-RU" sz="2400" smtClean="0">
                <a:solidFill>
                  <a:schemeClr val="bg2"/>
                </a:solidFill>
                <a:latin typeface="Book Antiqua" pitchFamily="18" charset="0"/>
              </a:rPr>
              <a:t>в.</a:t>
            </a:r>
            <a:endParaRPr lang="en-US" sz="2400" smtClean="0">
              <a:solidFill>
                <a:schemeClr val="bg2"/>
              </a:solidFill>
              <a:latin typeface="Book Antiqua" pitchFamily="18" charset="0"/>
            </a:endParaRPr>
          </a:p>
        </p:txBody>
      </p:sp>
      <p:pic>
        <p:nvPicPr>
          <p:cNvPr id="24579" name="Picture 2" descr="C:\Users\Alexei Lidov\Desktop\PICTURES OLD\New Jerusalems, Italian pictures\S. Vivaldo 2005\DSCN098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4968875" cy="6858000"/>
          </a:xfr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5603" name="Picture 2" descr="C:\Users\Alexei Lidov\Desktop\PICTURES OLD\ITALY pictures\VARALLO 2010\DSC0304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6627" name="Picture 2" descr="C:\Users\Alexei Lidov\Desktop\PICTURES OLD\ITALY pictures\VARALLO 2010\DSC0303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71438" y="0"/>
            <a:ext cx="9215438" cy="6911975"/>
          </a:xfr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 idx="4294967295"/>
          </p:nvPr>
        </p:nvSpPr>
        <p:spPr>
          <a:xfrm>
            <a:off x="5486400" y="381000"/>
            <a:ext cx="3657600" cy="4038600"/>
          </a:xfrm>
        </p:spPr>
        <p:txBody>
          <a:bodyPr/>
          <a:lstStyle/>
          <a:p>
            <a:r>
              <a:rPr lang="ru-RU" sz="2400" smtClean="0">
                <a:solidFill>
                  <a:schemeClr val="bg2"/>
                </a:solidFill>
                <a:latin typeface="Book Antiqua" pitchFamily="18" charset="0"/>
              </a:rPr>
              <a:t>План</a:t>
            </a:r>
            <a:br>
              <a:rPr lang="ru-RU" sz="2400" smtClean="0">
                <a:solidFill>
                  <a:schemeClr val="bg2"/>
                </a:solidFill>
                <a:latin typeface="Book Antiqua" pitchFamily="18" charset="0"/>
              </a:rPr>
            </a:br>
            <a:r>
              <a:rPr lang="ru-RU" sz="2400" smtClean="0">
                <a:solidFill>
                  <a:schemeClr val="bg2"/>
                </a:solidFill>
                <a:latin typeface="Book Antiqua" pitchFamily="18" charset="0"/>
              </a:rPr>
              <a:t> Нового Иерусалима </a:t>
            </a:r>
            <a:br>
              <a:rPr lang="ru-RU" sz="2400" smtClean="0">
                <a:solidFill>
                  <a:schemeClr val="bg2"/>
                </a:solidFill>
                <a:latin typeface="Book Antiqua" pitchFamily="18" charset="0"/>
              </a:rPr>
            </a:br>
            <a:r>
              <a:rPr lang="ru-RU" sz="2400" smtClean="0">
                <a:solidFill>
                  <a:schemeClr val="bg2"/>
                </a:solidFill>
                <a:latin typeface="Book Antiqua" pitchFamily="18" charset="0"/>
              </a:rPr>
              <a:t>в Варалло. </a:t>
            </a:r>
            <a:br>
              <a:rPr lang="ru-RU" sz="2400" smtClean="0">
                <a:solidFill>
                  <a:schemeClr val="bg2"/>
                </a:solidFill>
                <a:latin typeface="Book Antiqua" pitchFamily="18" charset="0"/>
              </a:rPr>
            </a:br>
            <a:r>
              <a:rPr lang="ru-RU" sz="2400" smtClean="0">
                <a:solidFill>
                  <a:schemeClr val="bg2"/>
                </a:solidFill>
                <a:latin typeface="Book Antiqua" pitchFamily="18" charset="0"/>
              </a:rPr>
              <a:t>Северная Италия. </a:t>
            </a:r>
            <a:br>
              <a:rPr lang="ru-RU" sz="2400" smtClean="0">
                <a:solidFill>
                  <a:schemeClr val="bg2"/>
                </a:solidFill>
                <a:latin typeface="Book Antiqua" pitchFamily="18" charset="0"/>
              </a:rPr>
            </a:br>
            <a:r>
              <a:rPr lang="ru-RU" sz="2400" smtClean="0">
                <a:solidFill>
                  <a:schemeClr val="bg2"/>
                </a:solidFill>
                <a:latin typeface="Book Antiqua" pitchFamily="18" charset="0"/>
              </a:rPr>
              <a:t>16-17 вв</a:t>
            </a:r>
            <a:r>
              <a:rPr lang="ru-RU" sz="2800" smtClean="0">
                <a:latin typeface="Book Antiqua" pitchFamily="18" charset="0"/>
              </a:rPr>
              <a:t>.</a:t>
            </a:r>
            <a:endParaRPr lang="en-US" sz="2800" smtClean="0">
              <a:latin typeface="Book Antiqua" pitchFamily="18" charset="0"/>
            </a:endParaRPr>
          </a:p>
        </p:txBody>
      </p:sp>
      <p:pic>
        <p:nvPicPr>
          <p:cNvPr id="27651" name="Picture 2" descr="C:\Users\Alexei Lidov\Desktop\PICTURES OLD\ITALY pictures\VARALLO 2010\DSC0294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5429250" cy="7239000"/>
          </a:xfr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/>
          </p:cNvSpPr>
          <p:nvPr>
            <p:ph type="title"/>
          </p:nvPr>
        </p:nvSpPr>
        <p:spPr>
          <a:xfrm>
            <a:off x="5181600" y="0"/>
            <a:ext cx="3962400" cy="3505200"/>
          </a:xfrm>
        </p:spPr>
        <p:txBody>
          <a:bodyPr/>
          <a:lstStyle/>
          <a:p>
            <a:pPr>
              <a:defRPr/>
            </a:pPr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  <a:latin typeface="Book Antiqua" pitchFamily="18" charset="0"/>
              </a:rPr>
              <a:t>Новый Иерусалим в </a:t>
            </a:r>
            <a:r>
              <a:rPr lang="ru-RU" sz="2800" dirty="0" err="1" smtClean="0">
                <a:solidFill>
                  <a:schemeClr val="bg1">
                    <a:lumMod val="95000"/>
                  </a:schemeClr>
                </a:solidFill>
                <a:latin typeface="Book Antiqua" pitchFamily="18" charset="0"/>
              </a:rPr>
              <a:t>Варалло</a:t>
            </a:r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  <a:latin typeface="Book Antiqua" pitchFamily="18" charset="0"/>
              </a:rPr>
              <a:t>. Центральная часть комплекса</a:t>
            </a:r>
            <a:endParaRPr lang="en-US" sz="2800" dirty="0" smtClean="0">
              <a:solidFill>
                <a:schemeClr val="bg1">
                  <a:lumMod val="95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28675" name="Picture 2" descr="C:\Users\Alexei Lidov\Desktop\PICTURES OLD\ITALY pictures\VARALLO 2010\DSC02974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5143500" cy="6858000"/>
          </a:xfr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114300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5123" name="Picture 2" descr="C:\Documents and Settings\Alexei Lidov\My Documents\My Pictures\Новый Иерусалим,  монастырь\DSCN66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681038" y="-212725"/>
            <a:ext cx="9836151" cy="7375525"/>
          </a:xfr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/>
          <p:cNvSpPr>
            <a:spLocks noGrp="1"/>
          </p:cNvSpPr>
          <p:nvPr>
            <p:ph type="title" idx="4294967295"/>
          </p:nvPr>
        </p:nvSpPr>
        <p:spPr>
          <a:xfrm>
            <a:off x="0" y="5562600"/>
            <a:ext cx="8686800" cy="1295400"/>
          </a:xfrm>
        </p:spPr>
        <p:txBody>
          <a:bodyPr/>
          <a:lstStyle/>
          <a:p>
            <a:pPr>
              <a:defRPr/>
            </a:pPr>
            <a:r>
              <a:rPr lang="ru-RU" sz="2800" dirty="0" err="1" smtClean="0">
                <a:solidFill>
                  <a:schemeClr val="bg1">
                    <a:lumMod val="95000"/>
                  </a:schemeClr>
                </a:solidFill>
                <a:latin typeface="Book Antiqua" pitchFamily="18" charset="0"/>
              </a:rPr>
              <a:t>Варалло</a:t>
            </a:r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  <a:latin typeface="Book Antiqua" pitchFamily="18" charset="0"/>
              </a:rPr>
              <a:t>. Храмы Гроба Господня и Голгофы . </a:t>
            </a:r>
            <a:br>
              <a:rPr lang="ru-RU" sz="2800" dirty="0" smtClean="0">
                <a:solidFill>
                  <a:schemeClr val="bg1">
                    <a:lumMod val="95000"/>
                  </a:schemeClr>
                </a:solidFill>
                <a:latin typeface="Book Antiqua" pitchFamily="18" charset="0"/>
              </a:rPr>
            </a:br>
            <a:r>
              <a:rPr lang="en-GB" sz="2800" dirty="0" smtClean="0">
                <a:solidFill>
                  <a:schemeClr val="bg1">
                    <a:lumMod val="95000"/>
                  </a:schemeClr>
                </a:solidFill>
                <a:latin typeface="Book Antiqua" pitchFamily="18" charset="0"/>
              </a:rPr>
              <a:t>XVI-XVII </a:t>
            </a:r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  <a:latin typeface="Book Antiqua" pitchFamily="18" charset="0"/>
              </a:rPr>
              <a:t>вв.</a:t>
            </a:r>
            <a:endParaRPr lang="en-US" sz="2800" dirty="0" smtClean="0">
              <a:solidFill>
                <a:schemeClr val="bg1">
                  <a:lumMod val="95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29699" name="Picture 2" descr="C:\Users\Alexei Lidov\Desktop\PICTURES OLD\ITALY pictures\VARALLO 2010\DSC0296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685800"/>
            <a:ext cx="8305800" cy="6229350"/>
          </a:xfr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 idx="4294967295"/>
          </p:nvPr>
        </p:nvSpPr>
        <p:spPr>
          <a:xfrm>
            <a:off x="381000" y="5867400"/>
            <a:ext cx="7924800" cy="838200"/>
          </a:xfrm>
        </p:spPr>
        <p:txBody>
          <a:bodyPr/>
          <a:lstStyle/>
          <a:p>
            <a:r>
              <a:rPr lang="ru-RU" sz="2400" smtClean="0">
                <a:solidFill>
                  <a:schemeClr val="bg2"/>
                </a:solidFill>
                <a:latin typeface="Book Antiqua" pitchFamily="18" charset="0"/>
              </a:rPr>
              <a:t>Вход в Гроб Господень. </a:t>
            </a:r>
            <a:br>
              <a:rPr lang="ru-RU" sz="2400" smtClean="0">
                <a:solidFill>
                  <a:schemeClr val="bg2"/>
                </a:solidFill>
                <a:latin typeface="Book Antiqua" pitchFamily="18" charset="0"/>
              </a:rPr>
            </a:br>
            <a:r>
              <a:rPr lang="ru-RU" sz="2400" smtClean="0">
                <a:solidFill>
                  <a:schemeClr val="bg2"/>
                </a:solidFill>
                <a:latin typeface="Book Antiqua" pitchFamily="18" charset="0"/>
              </a:rPr>
              <a:t>Новый Иерусалим в Варалло. </a:t>
            </a:r>
            <a:r>
              <a:rPr lang="en-US" sz="2400" smtClean="0">
                <a:solidFill>
                  <a:schemeClr val="bg2"/>
                </a:solidFill>
                <a:latin typeface="Book Antiqua" pitchFamily="18" charset="0"/>
              </a:rPr>
              <a:t>XVI </a:t>
            </a:r>
            <a:r>
              <a:rPr lang="ru-RU" sz="2400" smtClean="0">
                <a:solidFill>
                  <a:schemeClr val="bg2"/>
                </a:solidFill>
                <a:latin typeface="Book Antiqua" pitchFamily="18" charset="0"/>
              </a:rPr>
              <a:t>в.</a:t>
            </a:r>
            <a:r>
              <a:rPr lang="ru-RU" sz="4000" smtClean="0"/>
              <a:t> </a:t>
            </a:r>
            <a:endParaRPr lang="en-US" sz="4000" smtClean="0"/>
          </a:p>
        </p:txBody>
      </p:sp>
      <p:pic>
        <p:nvPicPr>
          <p:cNvPr id="30723" name="Picture 2" descr="C:\Users\Alexei Lidov\Desktop\PICTURES OLD\ITALY pictures\VARALLO 2010\DSC0297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38200" y="0"/>
            <a:ext cx="7696200" cy="5770563"/>
          </a:xfr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 idx="4294967295"/>
          </p:nvPr>
        </p:nvSpPr>
        <p:spPr>
          <a:xfrm>
            <a:off x="5257800" y="228600"/>
            <a:ext cx="3886200" cy="4572000"/>
          </a:xfrm>
        </p:spPr>
        <p:txBody>
          <a:bodyPr/>
          <a:lstStyle/>
          <a:p>
            <a:r>
              <a:rPr lang="ru-RU" sz="2400" smtClean="0">
                <a:solidFill>
                  <a:schemeClr val="bg2"/>
                </a:solidFill>
                <a:latin typeface="Book Antiqua" pitchFamily="18" charset="0"/>
              </a:rPr>
              <a:t>Христос во Гробе. Капелла Гроба Господня. Новый Иерусалим в Варалло. Начало </a:t>
            </a:r>
            <a:r>
              <a:rPr lang="en-US" sz="2400" smtClean="0">
                <a:solidFill>
                  <a:schemeClr val="bg2"/>
                </a:solidFill>
                <a:latin typeface="Book Antiqua" pitchFamily="18" charset="0"/>
              </a:rPr>
              <a:t>XVI </a:t>
            </a:r>
            <a:r>
              <a:rPr lang="ru-RU" sz="2400" smtClean="0">
                <a:solidFill>
                  <a:schemeClr val="bg2"/>
                </a:solidFill>
                <a:latin typeface="Book Antiqua" pitchFamily="18" charset="0"/>
              </a:rPr>
              <a:t>в.</a:t>
            </a:r>
            <a:endParaRPr lang="en-US" sz="2400" smtClean="0">
              <a:solidFill>
                <a:schemeClr val="bg2"/>
              </a:solidFill>
              <a:latin typeface="Book Antiqua" pitchFamily="18" charset="0"/>
            </a:endParaRPr>
          </a:p>
        </p:txBody>
      </p:sp>
      <p:pic>
        <p:nvPicPr>
          <p:cNvPr id="31747" name="Picture 2" descr="C:\Users\Alexei Lidov\Desktop\PICTURES OLD\ITALY pictures\VARALLO 2010\DSC0299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5143500" cy="6858000"/>
          </a:xfr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2771" name="Picture 2" descr="C:\Users\Alexei Lidov\Desktop\PICTURES OLD\ITALY pictures\VARALLO 2010\DSC030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477838" y="-92075"/>
            <a:ext cx="9621838" cy="7102475"/>
          </a:xfr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3795" name="Picture 2" descr="C:\Users\Alexei Lidov\Desktop\PICTURES OLD\ITALY pictures\VARALLO 2010\DSC03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2225"/>
            <a:ext cx="9113838" cy="6835775"/>
          </a:xfr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5363" name="Picture 2" descr="C:\Users\Alexei Lidov\Desktop\PICTURES OLD\KALWARIA I WAWEL\P116011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38100"/>
            <a:ext cx="9296400" cy="6972300"/>
          </a:xfrm>
          <a:noFill/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0" y="5638800"/>
            <a:ext cx="128619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chemeClr val="bg2"/>
                </a:solidFill>
                <a:latin typeface="Book Antiqua" pitchFamily="18" charset="0"/>
              </a:rPr>
              <a:t>Новый Иерусалим - Кальвария Зебжидовска</a:t>
            </a:r>
          </a:p>
          <a:p>
            <a:r>
              <a:rPr lang="ru-RU" sz="2800">
                <a:solidFill>
                  <a:schemeClr val="bg2"/>
                </a:solidFill>
                <a:latin typeface="Book Antiqua" pitchFamily="18" charset="0"/>
              </a:rPr>
              <a:t> около Кракова. </a:t>
            </a:r>
            <a:r>
              <a:rPr lang="en-US" sz="2800">
                <a:solidFill>
                  <a:schemeClr val="bg2"/>
                </a:solidFill>
                <a:latin typeface="Book Antiqua" pitchFamily="18" charset="0"/>
              </a:rPr>
              <a:t>XVII </a:t>
            </a:r>
            <a:r>
              <a:rPr lang="ru-RU" sz="2800">
                <a:solidFill>
                  <a:schemeClr val="bg2"/>
                </a:solidFill>
                <a:latin typeface="Book Antiqua" pitchFamily="18" charset="0"/>
              </a:rPr>
              <a:t>в.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 idx="4294967295"/>
          </p:nvPr>
        </p:nvSpPr>
        <p:spPr>
          <a:xfrm>
            <a:off x="5105400" y="381000"/>
            <a:ext cx="4038600" cy="4724400"/>
          </a:xfrm>
        </p:spPr>
        <p:txBody>
          <a:bodyPr/>
          <a:lstStyle/>
          <a:p>
            <a:r>
              <a:rPr lang="ru-RU" sz="2400" smtClean="0">
                <a:solidFill>
                  <a:schemeClr val="bg2"/>
                </a:solidFill>
                <a:latin typeface="Book Antiqua" pitchFamily="18" charset="0"/>
              </a:rPr>
              <a:t>Крестный путь </a:t>
            </a:r>
            <a:br>
              <a:rPr lang="ru-RU" sz="2400" smtClean="0">
                <a:solidFill>
                  <a:schemeClr val="bg2"/>
                </a:solidFill>
                <a:latin typeface="Book Antiqua" pitchFamily="18" charset="0"/>
              </a:rPr>
            </a:br>
            <a:r>
              <a:rPr lang="en-US" sz="2400" smtClean="0">
                <a:solidFill>
                  <a:schemeClr val="bg2"/>
                </a:solidFill>
                <a:latin typeface="Book Antiqua" pitchFamily="18" charset="0"/>
              </a:rPr>
              <a:t>(Via Dolorosa). </a:t>
            </a:r>
            <a:r>
              <a:rPr lang="ru-RU" sz="2400" smtClean="0">
                <a:solidFill>
                  <a:schemeClr val="bg2"/>
                </a:solidFill>
                <a:latin typeface="Book Antiqua" pitchFamily="18" charset="0"/>
              </a:rPr>
              <a:t/>
            </a:r>
            <a:br>
              <a:rPr lang="ru-RU" sz="2400" smtClean="0">
                <a:solidFill>
                  <a:schemeClr val="bg2"/>
                </a:solidFill>
                <a:latin typeface="Book Antiqua" pitchFamily="18" charset="0"/>
              </a:rPr>
            </a:br>
            <a:r>
              <a:rPr lang="ru-RU" sz="2400" smtClean="0">
                <a:solidFill>
                  <a:schemeClr val="bg2"/>
                </a:solidFill>
                <a:latin typeface="Book Antiqua" pitchFamily="18" charset="0"/>
              </a:rPr>
              <a:t>Кальвария Зебжидовска</a:t>
            </a:r>
            <a:endParaRPr lang="en-US" sz="2400" smtClean="0">
              <a:solidFill>
                <a:schemeClr val="bg2"/>
              </a:solidFill>
              <a:latin typeface="Book Antiqua" pitchFamily="18" charset="0"/>
            </a:endParaRPr>
          </a:p>
        </p:txBody>
      </p:sp>
      <p:pic>
        <p:nvPicPr>
          <p:cNvPr id="16387" name="Picture 2" descr="C:\Users\Alexei Lidov\Desktop\PICTURES OLD\KALWARIA I WAWEL\P115099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5143500" cy="6858000"/>
          </a:xfr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 idx="4294967295"/>
          </p:nvPr>
        </p:nvSpPr>
        <p:spPr>
          <a:xfrm>
            <a:off x="152400" y="6096000"/>
            <a:ext cx="8458200" cy="762000"/>
          </a:xfrm>
        </p:spPr>
        <p:txBody>
          <a:bodyPr/>
          <a:lstStyle/>
          <a:p>
            <a:r>
              <a:rPr lang="ru-RU" sz="2800" smtClean="0">
                <a:solidFill>
                  <a:schemeClr val="bg2"/>
                </a:solidFill>
                <a:latin typeface="Book Antiqua" pitchFamily="18" charset="0"/>
              </a:rPr>
              <a:t>Гроб Господень и место Плача Богородицы</a:t>
            </a:r>
            <a:endParaRPr lang="en-US" sz="2800" smtClean="0">
              <a:solidFill>
                <a:schemeClr val="bg2"/>
              </a:solidFill>
              <a:latin typeface="Book Antiqua" pitchFamily="18" charset="0"/>
            </a:endParaRPr>
          </a:p>
        </p:txBody>
      </p:sp>
      <p:pic>
        <p:nvPicPr>
          <p:cNvPr id="17411" name="Picture 2" descr="C:\Users\Alexei Lidov\Desktop\PICTURES OLD\KALWARIA I WAWEL\P115094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163" y="0"/>
            <a:ext cx="8123237" cy="6092825"/>
          </a:xfr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 idx="4294967295"/>
          </p:nvPr>
        </p:nvSpPr>
        <p:spPr>
          <a:xfrm>
            <a:off x="0" y="5334000"/>
            <a:ext cx="5715000" cy="1524000"/>
          </a:xfrm>
        </p:spPr>
        <p:txBody>
          <a:bodyPr/>
          <a:lstStyle/>
          <a:p>
            <a:r>
              <a:rPr lang="ru-RU" sz="2800" smtClean="0">
                <a:solidFill>
                  <a:schemeClr val="bg2"/>
                </a:solidFill>
                <a:latin typeface="Book Antiqua" pitchFamily="18" charset="0"/>
              </a:rPr>
              <a:t>Крестный путь с капеллами-стациями</a:t>
            </a:r>
            <a:endParaRPr lang="en-US" sz="2800" smtClean="0">
              <a:solidFill>
                <a:schemeClr val="bg2"/>
              </a:solidFill>
              <a:latin typeface="Book Antiqua" pitchFamily="18" charset="0"/>
            </a:endParaRPr>
          </a:p>
        </p:txBody>
      </p:sp>
      <p:pic>
        <p:nvPicPr>
          <p:cNvPr id="18435" name="Picture 2" descr="C:\Users\Alexei Lidov\Desktop\PICTURES OLD\KALWARIA I WAWEL\P116003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6477000" cy="5324475"/>
          </a:xfrm>
          <a:noFill/>
        </p:spPr>
      </p:pic>
      <p:pic>
        <p:nvPicPr>
          <p:cNvPr id="18436" name="Picture 2" descr="C:\Users\Alexei Lidov\Desktop\PICTURES OLD\KALWARIA I WAWEL\P1160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4050" y="2311400"/>
            <a:ext cx="3409950" cy="454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9459" name="Picture 2" descr="C:\Users\Alexei Lidov\Desktop\Byzantine PICTURES\Kalwaria Zebrzidovska 2008, 2010\P116008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5400" y="0"/>
            <a:ext cx="4038600" cy="2514600"/>
          </a:xfrm>
        </p:spPr>
        <p:txBody>
          <a:bodyPr/>
          <a:lstStyle/>
          <a:p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ook Antiqua" pitchFamily="18" charset="0"/>
              </a:rPr>
              <a:t>Слова Григория Богослова. </a:t>
            </a:r>
            <a:r>
              <a:rPr lang="ru-RU" sz="24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ook Antiqua" pitchFamily="18" charset="0"/>
              </a:rPr>
              <a:t>Синай</a:t>
            </a:r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ook Antiqua" pitchFamily="18" charset="0"/>
              </a:rPr>
              <a:t>. 1136 г.</a:t>
            </a:r>
            <a:b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ook Antiqua" pitchFamily="18" charset="0"/>
              </a:rPr>
            </a:br>
            <a:r>
              <a:rPr lang="en-GB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ook Antiqua" pitchFamily="18" charset="0"/>
              </a:rPr>
              <a:t/>
            </a:r>
            <a:br>
              <a:rPr lang="en-GB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ook Antiqua" pitchFamily="18" charset="0"/>
              </a:rPr>
            </a:br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ook Antiqua" pitchFamily="18" charset="0"/>
              </a:rPr>
              <a:t>Русская каменная иконка </a:t>
            </a:r>
            <a:r>
              <a:rPr lang="ru-RU" sz="24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ook Antiqua" pitchFamily="18" charset="0"/>
              </a:rPr>
              <a:t>иконка</a:t>
            </a:r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ook Antiqua" pitchFamily="18" charset="0"/>
              </a:rPr>
              <a:t>. </a:t>
            </a:r>
            <a:r>
              <a:rPr lang="en-GB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ook Antiqua" pitchFamily="18" charset="0"/>
              </a:rPr>
              <a:t>XIV </a:t>
            </a:r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ook Antiqua" pitchFamily="18" charset="0"/>
              </a:rPr>
              <a:t>в.</a:t>
            </a: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1026" name="Picture 2" descr="C:\Users\Alexei Lidov\Desktop\Byzantine PICTURES\New  Jerusalem Iconography\vibx147ma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05400" cy="6458507"/>
          </a:xfrm>
          <a:prstGeom prst="rect">
            <a:avLst/>
          </a:prstGeom>
          <a:noFill/>
        </p:spPr>
      </p:pic>
      <p:pic>
        <p:nvPicPr>
          <p:cNvPr id="1027" name="Picture 3" descr="C:\Users\Alexei Lidov\Desktop\Byzantine PICTURES\New  Jerusalem Iconography\DSCN45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493963"/>
            <a:ext cx="4572000" cy="43640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 idx="4294967295"/>
          </p:nvPr>
        </p:nvSpPr>
        <p:spPr>
          <a:xfrm>
            <a:off x="228600" y="6019800"/>
            <a:ext cx="8458200" cy="838200"/>
          </a:xfrm>
        </p:spPr>
        <p:txBody>
          <a:bodyPr/>
          <a:lstStyle/>
          <a:p>
            <a:r>
              <a:rPr lang="ru-RU" sz="2400" smtClean="0">
                <a:solidFill>
                  <a:schemeClr val="bg2"/>
                </a:solidFill>
                <a:latin typeface="Book Antiqua" pitchFamily="18" charset="0"/>
              </a:rPr>
              <a:t>Преторий Пилата и Святая Лестница. Кальвария Зебжидовска. </a:t>
            </a:r>
            <a:r>
              <a:rPr lang="en-US" sz="2400" smtClean="0">
                <a:solidFill>
                  <a:schemeClr val="bg2"/>
                </a:solidFill>
                <a:latin typeface="Book Antiqua" pitchFamily="18" charset="0"/>
              </a:rPr>
              <a:t>XVII </a:t>
            </a:r>
            <a:r>
              <a:rPr lang="ru-RU" sz="2400" smtClean="0">
                <a:solidFill>
                  <a:schemeClr val="bg2"/>
                </a:solidFill>
                <a:latin typeface="Book Antiqua" pitchFamily="18" charset="0"/>
              </a:rPr>
              <a:t>в.</a:t>
            </a:r>
            <a:endParaRPr lang="en-US" sz="2400" smtClean="0">
              <a:solidFill>
                <a:schemeClr val="bg2"/>
              </a:solidFill>
              <a:latin typeface="Book Antiqua" pitchFamily="18" charset="0"/>
            </a:endParaRPr>
          </a:p>
        </p:txBody>
      </p:sp>
      <p:pic>
        <p:nvPicPr>
          <p:cNvPr id="20483" name="Picture 2" descr="C:\Users\Alexei Lidov\Desktop\PICTURES OLD\KALWARIA I WAWEL\P116004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0"/>
            <a:ext cx="8001000" cy="6000750"/>
          </a:xfrm>
          <a:noFill/>
        </p:spPr>
      </p:pic>
      <p:pic>
        <p:nvPicPr>
          <p:cNvPr id="20484" name="Picture 2" descr="C:\Users\Alexei Lidov\Desktop\PICTURES OLD\KALWARIA I WAWEL\P11600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9013" y="3657600"/>
            <a:ext cx="3074987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 idx="4294967295"/>
          </p:nvPr>
        </p:nvSpPr>
        <p:spPr>
          <a:xfrm>
            <a:off x="5257800" y="0"/>
            <a:ext cx="3886200" cy="2895600"/>
          </a:xfrm>
        </p:spPr>
        <p:txBody>
          <a:bodyPr/>
          <a:lstStyle/>
          <a:p>
            <a:pPr algn="l"/>
            <a:r>
              <a:rPr lang="ru-RU" sz="2800" smtClean="0">
                <a:solidFill>
                  <a:schemeClr val="bg2"/>
                </a:solidFill>
                <a:latin typeface="Book Antiqua" pitchFamily="18" charset="0"/>
              </a:rPr>
              <a:t>Инсталляция «Христос перед Пилатом» на балконе Претория (</a:t>
            </a:r>
            <a:r>
              <a:rPr lang="en-GB" sz="2800" smtClean="0">
                <a:solidFill>
                  <a:schemeClr val="bg2"/>
                </a:solidFill>
                <a:latin typeface="Book Antiqua" pitchFamily="18" charset="0"/>
              </a:rPr>
              <a:t>XVII</a:t>
            </a:r>
            <a:r>
              <a:rPr lang="ru-RU" sz="2800" smtClean="0">
                <a:solidFill>
                  <a:schemeClr val="bg2"/>
                </a:solidFill>
                <a:latin typeface="Book Antiqua" pitchFamily="18" charset="0"/>
              </a:rPr>
              <a:t> в.) и польские паломницы перед этой сценой</a:t>
            </a:r>
            <a:endParaRPr lang="en-US" sz="2800" smtClean="0">
              <a:solidFill>
                <a:schemeClr val="bg2"/>
              </a:solidFill>
              <a:latin typeface="Book Antiqua" pitchFamily="18" charset="0"/>
            </a:endParaRPr>
          </a:p>
        </p:txBody>
      </p:sp>
      <p:pic>
        <p:nvPicPr>
          <p:cNvPr id="21507" name="Picture 2" descr="C:\Users\Alexei Lidov\Desktop\PICTURES OLD\KALWARIA I WAWEL\P116005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5257800" cy="6858000"/>
          </a:xfrm>
          <a:noFill/>
        </p:spPr>
      </p:pic>
      <p:pic>
        <p:nvPicPr>
          <p:cNvPr id="21508" name="Picture 2" descr="C:\Users\Alexei Lidov\Desktop\PICTURES OLD\KALWARIA I WAWEL\P11600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4763" y="3810000"/>
            <a:ext cx="40894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4819" name="Picture 2" descr="C:\Documents and Settings\Alexei Lidov\My Documents\My Pictures\Новый Иерусалим,  монастырь\М-рь и пустынь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0"/>
            <a:ext cx="8534400" cy="6961188"/>
          </a:xfr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5843" name="Picture 2" descr="C:\Users\Alexei Lidov\Desktop\Byzantine PICTURES\Новый Иерусалим,  монастырь\DSCN541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12713" y="0"/>
            <a:ext cx="9256713" cy="6858000"/>
          </a:xfr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Alexei Lidov\Desktop\Byzantine PICTURES\New  Jerusalem Iconography\DSCN3009re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24400" cy="5867672"/>
          </a:xfrm>
          <a:prstGeom prst="rect">
            <a:avLst/>
          </a:prstGeom>
          <a:noFill/>
        </p:spPr>
      </p:pic>
      <p:pic>
        <p:nvPicPr>
          <p:cNvPr id="2051" name="Picture 3" descr="C:\Users\Alexei Lidov\Desktop\Byzantine PICTURES\New  Jerusalem Iconography\St Basil Cathedral, plan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1" y="3092627"/>
            <a:ext cx="4953000" cy="37653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62600"/>
            <a:ext cx="8229600" cy="1295400"/>
          </a:xfrm>
        </p:spPr>
        <p:txBody>
          <a:bodyPr/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ook Antiqua" pitchFamily="18" charset="0"/>
              </a:rPr>
              <a:t>Хождение на </a:t>
            </a:r>
            <a:r>
              <a:rPr lang="ru-RU" sz="28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ook Antiqua" pitchFamily="18" charset="0"/>
              </a:rPr>
              <a:t>осляти</a:t>
            </a: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ook Antiqua" pitchFamily="18" charset="0"/>
              </a:rPr>
              <a:t> 1639 г. Гравюра из книги Адама </a:t>
            </a:r>
            <a:r>
              <a:rPr lang="ru-RU" sz="28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ook Antiqua" pitchFamily="18" charset="0"/>
              </a:rPr>
              <a:t>Олеария</a:t>
            </a:r>
            <a:endParaRPr lang="en-US" sz="2800" dirty="0">
              <a:solidFill>
                <a:schemeClr val="accent1">
                  <a:lumMod val="20000"/>
                  <a:lumOff val="8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1026" name="Picture 2" descr="C:\Users\Alexei Lidov\Desktop\Byzantine PICTURES\Новый Иерусалим,  монастырь\DSCN67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894" y="0"/>
            <a:ext cx="7726506" cy="5562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147" name="Picture 2" descr="C:\Documents and Settings\Alexei Lidov\My Documents\My Pictures\Новый Иерусалим,  монастырь\Нов Иерусалим с вертолета 24.10.09\IMG_662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171" name="Picture 2" descr="C:\Users\Alexei Lidov\Desktop\Byzantine PICTURES\Новый Иерусалим,  монастырь\Скит и Иордан\IMGP112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121400"/>
          </a:xfr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1252</TotalTime>
  <Words>352</Words>
  <Application>Microsoft Office PowerPoint</Application>
  <PresentationFormat>On-screen Show (4:3)</PresentationFormat>
  <Paragraphs>48</Paragraphs>
  <Slides>53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Тема Office</vt:lpstr>
      <vt:lpstr>Slide 1</vt:lpstr>
      <vt:lpstr>Slide 2</vt:lpstr>
      <vt:lpstr>Slide 3</vt:lpstr>
      <vt:lpstr>Slide 4</vt:lpstr>
      <vt:lpstr>Слова Григория Богослова. Синай. 1136 г.  Русская каменная иконка иконка. XIV в.</vt:lpstr>
      <vt:lpstr>Slide 6</vt:lpstr>
      <vt:lpstr>Хождение на осляти 1639 г. Гравюра из книги Адама Олеария</vt:lpstr>
      <vt:lpstr>Slide 8</vt:lpstr>
      <vt:lpstr>Slide 9</vt:lpstr>
      <vt:lpstr>Богоявленская пустынь – скит патриарха Никона.  XVII в.</vt:lpstr>
      <vt:lpstr>Slide 11</vt:lpstr>
      <vt:lpstr>Богоявленская пустынь – скит патриарха Никона. Вид с Запада на лестничную башню с кельей наверху</vt:lpstr>
      <vt:lpstr>Богоявленская пустынь – скит патриарха Никона. Храм-октогон на крыше</vt:lpstr>
      <vt:lpstr>«Базилика» Богоявления внутри Скита патриарха Никона</vt:lpstr>
      <vt:lpstr>Базилики Рождества Христова в Вифлееме и Гроба Господня в Иерусалиме</vt:lpstr>
      <vt:lpstr>Фрагменты надгробий XV-XVI вв. в ступенях сопрестолия в алтаре базилики</vt:lpstr>
      <vt:lpstr>Святая Земля в капелле Св. Елены. Санто Кроче ин Джерузалеме, Рим</vt:lpstr>
      <vt:lpstr>Campo Santo. XIII-XIV вв. Пиза</vt:lpstr>
      <vt:lpstr>Санто Стефано Ротондо. XII в. Болонья</vt:lpstr>
      <vt:lpstr>Гроб Господень. Санто Стефано Ротондо. XII в. Болонья</vt:lpstr>
      <vt:lpstr>Slide 21</vt:lpstr>
      <vt:lpstr>Slide 22</vt:lpstr>
      <vt:lpstr>Тайная вечеря.  Капелла Сионской горницы. Сан Вивальдо. Начало XVI в.</vt:lpstr>
      <vt:lpstr>Slide 24</vt:lpstr>
      <vt:lpstr>Slide 25</vt:lpstr>
      <vt:lpstr>План  Нового Иерусалима  в Варалло.  Северная Италия.  16-17 вв.</vt:lpstr>
      <vt:lpstr>Новый Иерусалим в Варалло. Центральная часть комплекса</vt:lpstr>
      <vt:lpstr>Варалло. Храмы Гроба Господня и Голгофы .  XVI-XVII вв.</vt:lpstr>
      <vt:lpstr>Вход в Гроб Господень.  Новый Иерусалим в Варалло. XVI в. </vt:lpstr>
      <vt:lpstr>Христос во Гробе. Капелла Гроба Господня. Новый Иерусалим в Варалло. Начало XVI в.</vt:lpstr>
      <vt:lpstr>Slide 31</vt:lpstr>
      <vt:lpstr>Slide 32</vt:lpstr>
      <vt:lpstr>Slide 33</vt:lpstr>
      <vt:lpstr>Slide 34</vt:lpstr>
      <vt:lpstr>Тайная вечеря.  Капелла Сионской горницы. Сан Вивальдо. Начало XVI в.</vt:lpstr>
      <vt:lpstr>Slide 36</vt:lpstr>
      <vt:lpstr>Slide 37</vt:lpstr>
      <vt:lpstr>План  Нового Иерусалима  в Варалло.  Северная Италия.  16-17 вв.</vt:lpstr>
      <vt:lpstr>Новый Иерусалим в Варалло. Центральная часть комплекса</vt:lpstr>
      <vt:lpstr>Варалло. Храмы Гроба Господня и Голгофы .  XVI-XVII вв.</vt:lpstr>
      <vt:lpstr>Вход в Гроб Господень.  Новый Иерусалим в Варалло. XVI в. </vt:lpstr>
      <vt:lpstr>Христос во Гробе. Капелла Гроба Господня. Новый Иерусалим в Варалло. Начало XVI в.</vt:lpstr>
      <vt:lpstr>Slide 43</vt:lpstr>
      <vt:lpstr>Slide 44</vt:lpstr>
      <vt:lpstr>Slide 45</vt:lpstr>
      <vt:lpstr>Крестный путь  (Via Dolorosa).  Кальвария Зебжидовска</vt:lpstr>
      <vt:lpstr>Гроб Господень и место Плача Богородицы</vt:lpstr>
      <vt:lpstr>Крестный путь с капеллами-стациями</vt:lpstr>
      <vt:lpstr>Slide 49</vt:lpstr>
      <vt:lpstr>Преторий Пилата и Святая Лестница. Кальвария Зебжидовска. XVII в.</vt:lpstr>
      <vt:lpstr>Инсталляция «Христос перед Пилатом» на балконе Претория (XVII в.) и польские паломницы перед этой сценой</vt:lpstr>
      <vt:lpstr>Slide 52</vt:lpstr>
      <vt:lpstr>Slide 53</vt:lpstr>
    </vt:vector>
  </TitlesOfParts>
  <Company>Center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Alexei Lidov</dc:creator>
  <cp:lastModifiedBy>Alexei Lidov</cp:lastModifiedBy>
  <cp:revision>69</cp:revision>
  <dcterms:created xsi:type="dcterms:W3CDTF">2009-06-22T09:31:37Z</dcterms:created>
  <dcterms:modified xsi:type="dcterms:W3CDTF">2014-06-12T19:01:05Z</dcterms:modified>
</cp:coreProperties>
</file>