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304" r:id="rId4"/>
    <p:sldId id="261" r:id="rId5"/>
    <p:sldId id="259" r:id="rId6"/>
    <p:sldId id="275" r:id="rId7"/>
    <p:sldId id="303" r:id="rId8"/>
    <p:sldId id="260" r:id="rId9"/>
    <p:sldId id="264" r:id="rId10"/>
    <p:sldId id="269" r:id="rId11"/>
    <p:sldId id="268" r:id="rId12"/>
    <p:sldId id="265" r:id="rId13"/>
    <p:sldId id="266" r:id="rId14"/>
    <p:sldId id="267" r:id="rId15"/>
    <p:sldId id="294" r:id="rId16"/>
    <p:sldId id="305" r:id="rId17"/>
    <p:sldId id="292" r:id="rId18"/>
    <p:sldId id="293" r:id="rId19"/>
    <p:sldId id="296" r:id="rId20"/>
    <p:sldId id="297" r:id="rId21"/>
    <p:sldId id="295" r:id="rId22"/>
    <p:sldId id="273" r:id="rId23"/>
    <p:sldId id="288" r:id="rId24"/>
    <p:sldId id="278" r:id="rId25"/>
    <p:sldId id="281" r:id="rId26"/>
    <p:sldId id="270" r:id="rId27"/>
    <p:sldId id="280" r:id="rId28"/>
    <p:sldId id="271" r:id="rId29"/>
    <p:sldId id="300" r:id="rId30"/>
    <p:sldId id="301" r:id="rId31"/>
    <p:sldId id="276" r:id="rId32"/>
    <p:sldId id="277" r:id="rId33"/>
    <p:sldId id="258" r:id="rId34"/>
    <p:sldId id="286" r:id="rId35"/>
    <p:sldId id="279" r:id="rId36"/>
    <p:sldId id="287" r:id="rId37"/>
    <p:sldId id="290" r:id="rId38"/>
    <p:sldId id="274" r:id="rId39"/>
    <p:sldId id="272" r:id="rId40"/>
    <p:sldId id="289" r:id="rId41"/>
    <p:sldId id="299" r:id="rId42"/>
    <p:sldId id="30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888" y="2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45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3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5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2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8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5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6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0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2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53B47-C05E-8C48-A62C-6AB1E80F2208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86CBE-8ED8-574D-93C0-1B43CC6D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9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_b5hjonRcEs?t=2m24s" TargetMode="External"/><Relationship Id="rId3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6613"/>
            <a:ext cx="8229600" cy="1400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</a:b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</a:br>
            <a:r>
              <a:rPr lang="en-US" sz="3200" dirty="0" smtClean="0">
                <a:solidFill>
                  <a:schemeClr val="bg1"/>
                </a:solidFill>
              </a:rPr>
              <a:t>World War in the Neighborhood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Global and Local politics in </a:t>
            </a:r>
            <a:r>
              <a:rPr lang="en-US" sz="1800" dirty="0" err="1" smtClean="0">
                <a:solidFill>
                  <a:schemeClr val="bg1"/>
                </a:solidFill>
              </a:rPr>
              <a:t>Shapira</a:t>
            </a:r>
            <a:r>
              <a:rPr lang="en-US" sz="1800" dirty="0" smtClean="0">
                <a:solidFill>
                  <a:schemeClr val="bg1"/>
                </a:solidFill>
              </a:rPr>
              <a:t> Neighborhood (Tel Aviv’s Black City)</a:t>
            </a:r>
            <a:r>
              <a:rPr lang="en-US" sz="1800" dirty="0" smtClean="0">
                <a:solidFill>
                  <a:schemeClr val="bg1"/>
                </a:solidFill>
                <a:cs typeface="Times New Roman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cs typeface="Times New Roman" charset="0"/>
              </a:rPr>
            </a:br>
            <a:r>
              <a:rPr lang="en-US" sz="1800" dirty="0">
                <a:solidFill>
                  <a:schemeClr val="bg1"/>
                </a:solidFill>
                <a:cs typeface="Times New Roman" charset="0"/>
              </a:rPr>
              <a:t/>
            </a:r>
            <a:br>
              <a:rPr lang="en-US" sz="1800" dirty="0">
                <a:solidFill>
                  <a:schemeClr val="bg1"/>
                </a:solidFill>
                <a:cs typeface="Times New Roman" charset="0"/>
              </a:rPr>
            </a:br>
            <a:r>
              <a:rPr lang="en-US" sz="1800" dirty="0">
                <a:solidFill>
                  <a:schemeClr val="bg1"/>
                </a:solidFill>
              </a:rPr>
              <a:t>Sharon </a:t>
            </a:r>
            <a:r>
              <a:rPr lang="en-US" sz="1800" dirty="0" err="1">
                <a:solidFill>
                  <a:schemeClr val="bg1"/>
                </a:solidFill>
              </a:rPr>
              <a:t>Rotbard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he-IL" sz="1800" dirty="0" smtClean="0">
                <a:solidFill>
                  <a:schemeClr val="bg1"/>
                </a:solidFill>
              </a:rPr>
              <a:t/>
            </a:r>
            <a:br>
              <a:rPr lang="he-IL" sz="1800" dirty="0" smtClean="0">
                <a:solidFill>
                  <a:schemeClr val="bg1"/>
                </a:solidFill>
              </a:rPr>
            </a:br>
            <a:r>
              <a:rPr lang="he-IL" sz="1800" dirty="0" smtClean="0">
                <a:solidFill>
                  <a:schemeClr val="bg1"/>
                </a:solidFill>
              </a:rPr>
              <a:t/>
            </a:r>
            <a:br>
              <a:rPr lang="he-IL" sz="1800" dirty="0" smtClean="0">
                <a:solidFill>
                  <a:schemeClr val="bg1"/>
                </a:solidFill>
              </a:rPr>
            </a:br>
            <a:r>
              <a:rPr lang="he-IL" sz="1800" dirty="0">
                <a:solidFill>
                  <a:schemeClr val="bg1"/>
                </a:solidFill>
              </a:rPr>
              <a:t/>
            </a:r>
            <a:br>
              <a:rPr lang="he-IL" sz="1800" dirty="0">
                <a:solidFill>
                  <a:schemeClr val="bg1"/>
                </a:solidFill>
              </a:rPr>
            </a:br>
            <a:r>
              <a:rPr lang="he-IL" sz="1800" dirty="0" smtClean="0">
                <a:solidFill>
                  <a:schemeClr val="bg1"/>
                </a:solidFill>
              </a:rPr>
              <a:t/>
            </a:r>
            <a:br>
              <a:rPr lang="he-IL" sz="1800" dirty="0" smtClean="0">
                <a:solidFill>
                  <a:schemeClr val="bg1"/>
                </a:solidFill>
              </a:rPr>
            </a:br>
            <a:r>
              <a:rPr lang="he-IL" sz="1800" dirty="0">
                <a:solidFill>
                  <a:schemeClr val="bg1"/>
                </a:solidFill>
              </a:rPr>
              <a:t/>
            </a:r>
            <a:br>
              <a:rPr lang="he-IL" sz="1800" dirty="0">
                <a:solidFill>
                  <a:schemeClr val="bg1"/>
                </a:solidFill>
              </a:rPr>
            </a:br>
            <a:r>
              <a:rPr lang="he-IL" sz="1800" dirty="0" smtClean="0">
                <a:solidFill>
                  <a:schemeClr val="bg1"/>
                </a:solidFill>
              </a:rPr>
              <a:t/>
            </a:r>
            <a:br>
              <a:rPr lang="he-IL" sz="1800" dirty="0" smtClean="0">
                <a:solidFill>
                  <a:schemeClr val="bg1"/>
                </a:solidFill>
              </a:rPr>
            </a:br>
            <a:endParaRPr lang="en-US" sz="1800" dirty="0" smtClean="0">
              <a:solidFill>
                <a:schemeClr val="bg1"/>
              </a:solidFill>
              <a:cs typeface="Times New Roman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8407400" y="167481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5814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in the late 1920s (photo: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Zvi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Oron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)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98" y="865972"/>
            <a:ext cx="6780530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1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area, 1945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63" y="1929061"/>
            <a:ext cx="5522976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3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area, 1946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31" y="400628"/>
            <a:ext cx="5371186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6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area, 1949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22" y="372025"/>
            <a:ext cx="5662930" cy="55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area, 1956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25" y="970497"/>
            <a:ext cx="5107838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3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2000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s</a:t>
            </a:r>
          </a:p>
        </p:txBody>
      </p:sp>
      <p:pic>
        <p:nvPicPr>
          <p:cNvPr id="5" name="Picture 2" descr="D:\babelfiles\ralbag-presentation\shap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81" y="884538"/>
            <a:ext cx="6729984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27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2000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20" y="1730597"/>
            <a:ext cx="56007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Son of a Bitch home,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Neighborhood, 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2007 (“before”)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70" y="445686"/>
            <a:ext cx="5409184" cy="5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7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Son of a Bitch home,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2009 (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“after”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)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9" y="683641"/>
            <a:ext cx="7242048" cy="5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8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2000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301716"/>
            <a:ext cx="8534400" cy="180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5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Sharon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Rotbard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Housing project,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2000 (photo: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Roi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Boshi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)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51" y="441560"/>
            <a:ext cx="370027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3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2000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91" y="143263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2000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10" y="1129565"/>
            <a:ext cx="4917440" cy="49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9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“In the event of war, 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J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affa Arabs will attack Tel Aviv” – Tel Aviv local newspaper headline, October 2000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70" y="1007834"/>
            <a:ext cx="3272180" cy="474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3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Fauzi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and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Djamil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Palestinian workers from Khan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Yunis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(Gaza Strip),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2000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9" y="1454658"/>
            <a:ext cx="5722112" cy="42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Philippine caretaker and her Israeli patient, Tel Aviv, 2012 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5" y="1279770"/>
            <a:ext cx="803529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8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Chinese construction workers, Tel Aviv, 2010s 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99" y="1279770"/>
            <a:ext cx="6767601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An African refugee captured at the Egyptian border, circa 2012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01" y="18065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Minister of Interior touring the Black City, circa 2012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92" y="1535430"/>
            <a:ext cx="6217920" cy="41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Refugees protest in Rabin Square, Tel Aviv, 2014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0" y="1474470"/>
            <a:ext cx="755904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Yonatan and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Hanan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owners of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Café, the 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first 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Café</a:t>
            </a:r>
            <a:r>
              <a:rPr lang="he-IL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in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2015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91" y="1494504"/>
            <a:ext cx="6389557" cy="42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Muki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Tsur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Sharon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Rotbard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(editors), Neither in Jaffa, Nor in Tel Aviv: Stories, Testimonies and Documents from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Babel, 2009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51" y="889364"/>
            <a:ext cx="3700272" cy="4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Artists and hipsters at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Café,,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2015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91" y="1474470"/>
            <a:ext cx="6389557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Rabbi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Mishal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Cohen (Hebron), head of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Orot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Aviv Yeshiva,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2008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90" y="1957454"/>
            <a:ext cx="5071745" cy="339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Chaim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Goren (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Ofra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), representative of South Tel Aviv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54" y="1685294"/>
            <a:ext cx="5107081" cy="38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July 2010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, rabbinical decree forbidding their communities from renting apartments to foreign work migrants or African refugees.</a:t>
            </a:r>
          </a:p>
        </p:txBody>
      </p:sp>
      <p:pic>
        <p:nvPicPr>
          <p:cNvPr id="2" name="Picture 1" descr="rabb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89" y="770335"/>
            <a:ext cx="3600075" cy="50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July 2010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“Do not touch my neighbors”, Leftist</a:t>
            </a:r>
            <a:r>
              <a:rPr lang="he-IL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response poster,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neighborhhod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2010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89" y="2020498"/>
            <a:ext cx="3600075" cy="2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6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African kindergarten after a Molotov cocktail attack,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2012 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87" y="1474470"/>
            <a:ext cx="6382965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5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MK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Miri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Regev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(today Israel’s minister of Culture) at a South Tel Aviv anti-African rally, 2012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44" y="1474470"/>
            <a:ext cx="6418052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1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South Tel Aviv anti-African rally, 2012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33" y="1474470"/>
            <a:ext cx="6401474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2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Sheffi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Paz, leader of “South Tel Aviv Liberation Front”, Tel Aviv, 2015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6" y="1474470"/>
            <a:ext cx="5665627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Far Right in the Black City.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cs typeface="Arial" charset="0"/>
              </a:rPr>
              <a:t>F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rom left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tp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right: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Itamar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Ben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Gvir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Betzi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Gufstein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Michael Ben Ari, South Tel Aviv, 2015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0" y="1474470"/>
            <a:ext cx="755904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8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Map of Tel Aviv, 1935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" name="Picture 2" descr="tlv 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04" y="401113"/>
            <a:ext cx="449961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7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Mourning ceremony of Eritrean  refugees, circa 2012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51" y="646245"/>
            <a:ext cx="5163312" cy="51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6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cs typeface="Arial" charset="0"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nti-African activists interrupting a mourning ceremony held by Eritrean refugees,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2013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8" y="1583673"/>
            <a:ext cx="7048500" cy="39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Suzi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Cohen from the “South Tel Aviv Liberation Front” confronting an opponent at an anti-African demonstration,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Neighborhood, 2013 -  </a:t>
            </a:r>
            <a:r>
              <a:rPr lang="en-US" sz="1400" dirty="0">
                <a:solidFill>
                  <a:schemeClr val="bg1"/>
                </a:solidFill>
                <a:hlinkClick r:id="rId2"/>
              </a:rPr>
              <a:t>https://youtu.be/_b5hjonRcEs?t=2m24s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8" y="1215560"/>
            <a:ext cx="70485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9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Meir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Getzel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his wife Sonya and their elder son, mid-1920s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" name="Picture 4" descr="shapira-and-sony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84" y="66852"/>
            <a:ext cx="4866132" cy="57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Meir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Getzel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his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doughter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and  son in front of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Ohel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Sara, the synagogue he had erected in memory of his mother, the only public building in the early days of the neighborhood. (photo, end of 1940s)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43" y="321183"/>
            <a:ext cx="4606214" cy="57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4898976"/>
            <a:ext cx="8229600" cy="17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Publicity for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neihjborhood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mid 1920s by Meir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Getzel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:</a:t>
            </a:r>
          </a:p>
          <a:p>
            <a:pPr>
              <a:defRPr/>
            </a:pPr>
            <a:endParaRPr lang="en-US" sz="1400" dirty="0" smtClean="0">
              <a:solidFill>
                <a:schemeClr val="bg1"/>
              </a:solidFill>
              <a:cs typeface="Arial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Do not miss this opportunity, Buy plots at Naomi-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Miryam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and build the Land. </a:t>
            </a: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Best plots for industry. </a:t>
            </a: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No need to pay taxes and no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diffivulties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for building – the plots are neither in Jaffa nor in Tel Aviv.</a:t>
            </a: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Very convenient conditions – first payment is very small and then only a monthly payment of 1 Palestinian Pound. </a:t>
            </a: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Address Mr.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HaCarmel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Street. 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40" y="751060"/>
            <a:ext cx="25527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area, 1924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 descr="תצלום אויר 1924 שפירא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22" y="579385"/>
            <a:ext cx="3731666" cy="5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4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23850" y="6092825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Shapira</a:t>
            </a: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 Neighborhood area, 1927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22" y="579385"/>
            <a:ext cx="3731666" cy="54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625</Words>
  <Application>Microsoft Macintosh PowerPoint</Application>
  <PresentationFormat>On-screen Show (4:3)</PresentationFormat>
  <Paragraphs>49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      World War in the Neighborhood Global and Local politics in Shapira Neighborhood (Tel Aviv’s Black City)  Sharon Rotbard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World War in the Neighborhood Global and Local politics in Tel Aviv’s Black City  Sharon Rotbard       </dc:title>
  <dc:creator>xxx xxx</dc:creator>
  <cp:lastModifiedBy>xxx xxx</cp:lastModifiedBy>
  <cp:revision>32</cp:revision>
  <dcterms:created xsi:type="dcterms:W3CDTF">2016-09-17T11:49:05Z</dcterms:created>
  <dcterms:modified xsi:type="dcterms:W3CDTF">2016-09-20T15:41:22Z</dcterms:modified>
</cp:coreProperties>
</file>