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sldIdLst>
    <p:sldId id="256" r:id="rId2"/>
    <p:sldId id="262" r:id="rId3"/>
    <p:sldId id="263" r:id="rId4"/>
    <p:sldId id="264" r:id="rId5"/>
    <p:sldId id="261" r:id="rId6"/>
    <p:sldId id="259" r:id="rId7"/>
    <p:sldId id="286" r:id="rId8"/>
    <p:sldId id="289" r:id="rId9"/>
    <p:sldId id="293" r:id="rId10"/>
    <p:sldId id="287" r:id="rId11"/>
    <p:sldId id="288" r:id="rId12"/>
    <p:sldId id="290" r:id="rId13"/>
    <p:sldId id="294" r:id="rId14"/>
    <p:sldId id="296" r:id="rId15"/>
    <p:sldId id="291" r:id="rId16"/>
    <p:sldId id="292" r:id="rId17"/>
    <p:sldId id="268" r:id="rId18"/>
    <p:sldId id="269" r:id="rId19"/>
    <p:sldId id="270" r:id="rId20"/>
    <p:sldId id="271" r:id="rId21"/>
    <p:sldId id="272" r:id="rId22"/>
    <p:sldId id="273" r:id="rId23"/>
    <p:sldId id="295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65" r:id="rId37"/>
    <p:sldId id="26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40"/>
    <p:restoredTop sz="96327"/>
  </p:normalViewPr>
  <p:slideViewPr>
    <p:cSldViewPr snapToGrid="0" snapToObjects="1">
      <p:cViewPr varScale="1">
        <p:scale>
          <a:sx n="194" d="100"/>
          <a:sy n="194" d="100"/>
        </p:scale>
        <p:origin x="21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3:19:15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2266 13 24575,'-92'-6'0,"-1"2"0,58 3 0,-14 0 0,17 1 0,-6 0 0,6 0 0,3 0 0,0 0 0,5 0 0,-6 0 0,6 1 0,-5 1 0,5 0 0,1-1 0,2 1 0,3 0 0,2-1 0,0 1 0,0-2 0,0 2 0,-1-1 0,3 0 0,-1-1 0,0 1 0,0-1 0,1 1 0,-1-1 0,0 1 0,0-1 0,-2 0 0,3 1 0,-2-1 0,3 1 0,-3-1 0,3 0 0,-3 0 0,3 0 0,-4 0 0,3 1 0,0-1 0,1 0 0,3 0 0,0 0 0,3 0 0,-1 0 0,4 0 0,0 0 0,-1 8 0,2 0 0,-4 9 0,3-3 0,0 5 0,0-2 0,1 6 0,0 0 0,1 1 0,-1 3 0,1-2 0,-1 5 0,1-2 0,0 7 0,1-4 0,-1 9 0,1-6 0,0 7 0,0 1 0,1-1 0,-1 8 0,1-8 0,0 12 0,0-8 0,1 15 0,-1-9 0,2 13 0,-2-11 0,2 13 0,-1-7 0,1 3 0,1 3 0,0-11 0,0 7 0,-1-9 0,-1 11 0,0-7 0,2 13 0,-1-9 0,0 14 0,0-3 0,-1-1 0,2 8 0,-1-15 0,1 16 0,-1-15 0,1 13 0,0-16 0,-1 11 0,0-11 0,-1 1 0,2 1 0,-2-13 0,1 5 0,-1-12 0,1 5 0,-2-7 0,2 4 0,-2-5 0,1 6 0,-1-3 0,1-2 0,-1 3 0,0-8 0,-1 7 0,1-9 0,-1 9 0,1-8 0,0 6 0,-1-5 0,1 5 0,-1-5 0,1-1 0,0 0 0,-1-7 0,0 4 0,-1-5 0,0 6 0,1-2 0,0 8 0,0-5 0,-2 7 0,1-1 0,-2-1 0,2 2 0,-1-8 0,1 5 0,1-11 0,0 6 0,-1-11 0,1 4 0,0-9 0,0 1 0,1-8 0,0-3 0,-6-4 0,-4-3 0,-3 0 0,-4-2 0,2 1 0,-1 0 0,3 1 0,0-1 0,1-1 0,1 1 0,0 0 0,0-1 0,-1 2 0,1-1 0,-1-1 0,1 1 0,-2 0 0,0 0 0,-2 0 0,-1 1 0,1-1 0,-1 0 0,3 0 0,-2 1 0,3 0 0,-3 0 0,3 0 0,-3 0 0,1-1 0,1 1 0,-1-1 0,3 1 0,-2-1 0,2 0 0,-2 1 0,2-1 0,-3 1 0,1 0 0,-1 0 0,0 0 0,-1-1 0,1 1 0,1 0 0,-1 0 0,0 0 0,-1 0 0,0 0 0,-1 0 0,2 0 0,-3 0 0,2 0 0,-1 0 0,-2 0 0,0 0 0,-2 0 0,2-1 0,-2 1 0,5-1 0,-3 1 0,4-1 0,-3 1 0,3-1 0,0 0 0,-2 0 0,5 1 0,-2-1 0,3 1 0,-2 0 0,2-1 0,-4 1 0,3-1 0,-5 1 0,2-2 0,0 1 0,-2 0 0,4 0 0,-3 0 0,2 1 0,-1-1 0,1 0 0,-1 1 0,2-2 0,0 2 0,2-1 0,2 1 0,2 0 0,1-1 0,2 1 0,-1 0 0,1 0 0,-1 0 0,1 0 0,1 0 0,-1 0 0,2 0 0,-1 0 0,1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3:19:41.4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261 1299 24575,'6'-1'0,"1"0"0,0 1 0,2 0 0,1 0 0,1 0 0,0 0 0,1-1 0,-2 1 0,1 0 0,-1 0 0,1 0 0,0 0 0,-2 0 0,3 0 0,-1 0 0,1 0 0,-2 1 0,2-1 0,-3 0 0,3 0 0,0 1 0,-1 0 0,3 0 0,-2 0 0,2-1 0,-2 1 0,2 0 0,-2-1 0,4 0 0,-2 1 0,3 0 0,-1 0 0,-1 1 0,0-1 0,-5-1 0,2 1 0,-2-1 0,1 2 0,1-2 0,1 0 0,1 1 0,1-1 0,2 2 0,-2-2 0,3 1 0,-4-1 0,3 1 0,-3-1 0,4 1 0,-3-1 0,3 1 0,-3-1 0,3 0 0,-2 0 0,0 0 0,2 0 0,-1 0 0,1 1 0,-1 0 0,-1-1 0,0 1 0,0 0 0,1 0 0,0 0 0,0-1 0,-2 0 0,1 0 0,-4 0 0,1 1 0,-2-1 0,0 0 0,0 0 0,1 0 0,1 0 0,1 0 0,1 0 0,-3 0 0,2 1 0,-2-1 0,1 1 0,-2-1 0,3 1 0,0-1 0,2 1 0,0 0 0,-1 0 0,3-1 0,-2 1 0,4-1 0,-4 0 0,4 0 0,-4 0 0,3 0 0,-3 0 0,1 0 0,1 0 0,-2 0 0,4 0 0,-3 1 0,2 1 0,-2-1 0,1-1 0,-2 1 0,1-1 0,-1 1 0,-1 0 0,2 0 0,-3 0 0,4 0 0,-2 0 0,1 0 0,0 0 0,2 0 0,-2 0 0,4 1 0,-3-1 0,-1 0 0,0-1 0,-3 1 0,1-1 0,-2 0 0,3 1 0,-3 0 0,4 0 0,-4 0 0,2 1 0,-3-1 0,0 0 0,-2 0 0,-1-1 0,0 1 0,0 0 0,2-1 0,-1 1 0,4-1 0,-2 1 0,2-1 0,1 1 0,-2-1 0,5 1 0,-4-1 0,3 1 0,-3 0 0,2-1 0,-2 1 0,3-1 0,-2 0 0,0 0 0,0 0 0,-3 1 0,3-1 0,-3 0 0,3 0 0,-2-1 0,0 1 0,0 0 0,-1-1 0,0 1 0,-2-1 0,-1 1 0,-1 0 0,1 0 0,-2 0 0,0 0 0,-2 0 0,0 0 0,-2 0 0,-1 0 0,0 0 0,-1 0 0,1 0 0,-1 0 0,0 0 0,1-1 0,1 0 0,0 0 0,1-1 0,-1 1 0,0 0 0,-1 0 0,0 1 0,-1-1 0,0 1 0,1-1 0,1 0 0,0-1 0,0 2 0,1-2 0,-1 1 0,1 1 0,-1-1 0,1 1 0,-2-1 0,1 1 0,-2 0 0,2-1 0,-1 1 0,0 0 0,-1 0 0,0-1 0,2 0 0,0-2 0,1 0 0,0-1 0,0 0 0,0-1 0,-1 0 0,2 1 0,-2-3 0,0 0 0,1-3 0,-1 1 0,0-2 0,-1 1 0,-1 1 0,1-1 0,-1 3 0,1-2 0,-2 2 0,2 0 0,-2 0 0,1 1 0,-1 0 0,1 0 0,0 1 0,0-1 0,0-1 0,-1 1 0,2-1 0,-2 0 0,1-1 0,-1 1 0,1-1 0,0 1 0,0-2 0,0 0 0,1-4 0,-2 0 0,1-2 0,0-1 0,1 0 0,1-1 0,0 3 0,0-3 0,-1 2 0,1-4 0,-1 2 0,0-3 0,2-1 0,-1 2 0,0-3 0,0 4 0,0-2 0,1 2 0,-1-2 0,1 3 0,0-8 0,-1 7 0,0-5 0,1 0 0,0 2 0,0-3 0,-1 3 0,0-3 0,0 5 0,1-3 0,-2 4 0,1-5 0,0 1 0,0 1 0,1 1 0,-3 1 0,1-1 0,-1 2 0,1-2 0,-1 5 0,1-4 0,-1 2 0,-1-3 0,0 2 0,0 2 0,0-2 0,0 3 0,0-2 0,0 1 0,0 1 0,0 2 0,0 1 0,0 2 0,0-1 0,-1 3 0,0 1 0,0 2 0,1 2 0,-1 1 0,0 1 0,0-2 0,-2 2 0,-2-3 0,-2 1 0,-3-3 0,-2 0 0,-4-1 0,2 2 0,-4-1 0,3 2 0,-2 1 0,-2-1 0,1 2 0,-6-2 0,3 2 0,-6-1 0,4 1 0,-2-1 0,3 1 0,-4-1 0,3 1 0,-1 1 0,-2 0 0,3 0 0,-5 0 0,1 0 0,-7-1 0,3 0 0,-9 1 0,7 0 0,-7-1 0,6 2 0,-1-1 0,-2 0 0,4 1 0,-9-1 0,7 1 0,-9 0 0,4 0 0,-14 0 0,8-1 0,-14 0 0,14-1 0,-2 0 0,1 1 0,10 0 0,-10 1 0,8 1 0,-8 0 0,4 1 0,-5 1 0,4 0 0,4-1 0,-2 1 0,8-1 0,-3-1 0,7 0 0,0 0 0,5 0 0,-6 0 0,1-1 0,-10 0 0,1 0 0,-2 0 0,-2-1 0,5 0 0,-9-1 0,9 1 0,-2-1 0,12 2 0,0-1 0,7 1 0,-4 0 0,1 0 0,0 0 0,-4 1 0,3-1 0,-7 1 0,3-1 0,-6 0 0,6 0 0,-5-1 0,7 1 0,-2-2 0,6 2 0,3-1 0,0 1 0,6 0 0,-3-1 0,2 1 0,1 0 0,1 0 0,2 0 0,2 0 0,0 0 0,1 0 0,1 0 0,-1 0 0,3 0 0,0 0 0,2 1 0,1 0 0,0 0 0,0 1 0,0 2 0,-2 2 0,1 1 0,-1 1 0,1 2 0,2 0 0,-1 4 0,2-1 0,-1 5 0,0-2 0,0 6 0,1-1 0,0 2 0,0 1 0,1-1 0,-1 3 0,1-3 0,-1 4 0,0-6 0,0 8 0,1-6 0,-1 8 0,1-1 0,-1-2 0,1 2 0,-1-9 0,0 1 0,0-4 0,0 1 0,0-1 0,1 5 0,-1-2 0,2 7 0,-2-2 0,1 1 0,-1 4 0,1-7 0,-1 7 0,1-8 0,0 8 0,0-9 0,-1 6 0,1-7 0,-1 3 0,0-3 0,0-3 0,0 1 0,0-4 0,0 0 0,0-3 0,0 0 0,0-2 0,0 2 0,0-2 0,-1 1 0,1 1 0,-1-4 0,0 3 0,0-2 0,1 1 0,-1-1 0,0 2 0,1-3 0,-1 2 0,1-2 0,-1 0 0,0-1 0,0-2 0,0 1 0,0-1 0,0 1 0,1-1 0,-1 1 0,1 0 0,-1 1 0,1-1 0,0-1 0,0-1 0,0-2 0,0 0 0,0-1 0,0 2 0,0 0 0,0 0 0,1 0 0,1 0 0,2-1 0,1 3 0,1-2 0,1 1 0,3-1 0,-1 1 0,5-1 0,-1 1 0,3-2 0,0 1 0,2-2 0,-2-1 0,-1 0 0,1 0 0,-4 0 0,2 0 0,-1 0 0,2 0 0,-2 0 0,1 0 0,0 0 0,-1-1 0,0 0 0,-3 1 0,-1-1 0,-3 0 0,0 1 0,-1 0 0,0 0 0,0 0 0,0 0 0,-1-1 0,-1 1 0,0-1 0,-1 1 0,0 0 0,-1 0 0,1 0 0,-1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07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2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2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A4B53A7-3209-46A6-9454-F38EAC8F11E7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35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0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6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3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5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964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A4B53A7-3209-46A6-9454-F38EAC8F11E7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935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customXml" Target="../ink/ink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4">
            <a:extLst>
              <a:ext uri="{FF2B5EF4-FFF2-40B4-BE49-F238E27FC236}">
                <a16:creationId xmlns:a16="http://schemas.microsoft.com/office/drawing/2014/main" id="{9705199F-B36C-414E-A6BB-FABF4D307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505B1824-8483-4921-A131-DA4432504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5000"/>
          </a:blip>
          <a:srcRect t="21875" b="2187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39" name="Rectangle 26">
            <a:extLst>
              <a:ext uri="{FF2B5EF4-FFF2-40B4-BE49-F238E27FC236}">
                <a16:creationId xmlns:a16="http://schemas.microsoft.com/office/drawing/2014/main" id="{84627786-4F60-4021-9795-758641BA1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D90F9405-C7F1-4A15-9D6E-029E64BD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A185A-FE7D-5141-ADA8-203ADC060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>
            <a:normAutofit/>
          </a:bodyPr>
          <a:lstStyle/>
          <a:p>
            <a:r>
              <a:rPr lang="ru-RU" sz="5000" dirty="0"/>
              <a:t>«НЕ МУЧНИСТОЙ </a:t>
            </a:r>
            <a:br>
              <a:rPr lang="ru-RU" sz="5000" dirty="0"/>
            </a:br>
            <a:r>
              <a:rPr lang="ru-RU" sz="5000" dirty="0"/>
              <a:t>БАБОЧКОЮ БЕЛОЙ…»</a:t>
            </a:r>
            <a:br>
              <a:rPr lang="en-CA" sz="5000" dirty="0"/>
            </a:br>
            <a:r>
              <a:rPr lang="ru-RU" sz="5000" dirty="0"/>
              <a:t>ОСИПА МАНДЕЛЬШТАМА</a:t>
            </a:r>
            <a:r>
              <a:rPr lang="en-CA" sz="5000" dirty="0"/>
              <a:t> </a:t>
            </a:r>
            <a:endParaRPr lang="en-US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786C26-8A73-FA49-9F13-F586FAA68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/>
          <a:p>
            <a:r>
              <a:rPr lang="ru-RU" b="1" dirty="0"/>
              <a:t>ОПЫТ МЕДЛЕННОГО ЧТЕНИЯ</a:t>
            </a:r>
            <a:endParaRPr lang="en-US" dirty="0"/>
          </a:p>
        </p:txBody>
      </p:sp>
      <p:sp>
        <p:nvSpPr>
          <p:cNvPr id="41" name="Rectangle 30">
            <a:extLst>
              <a:ext uri="{FF2B5EF4-FFF2-40B4-BE49-F238E27FC236}">
                <a16:creationId xmlns:a16="http://schemas.microsoft.com/office/drawing/2014/main" id="{3A3CBFE3-B3CA-4294-B713-02ED8C9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32">
            <a:extLst>
              <a:ext uri="{FF2B5EF4-FFF2-40B4-BE49-F238E27FC236}">
                <a16:creationId xmlns:a16="http://schemas.microsoft.com/office/drawing/2014/main" id="{280576F0-D548-4154-ABCA-AF48FBF5E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4">
            <a:extLst>
              <a:ext uri="{FF2B5EF4-FFF2-40B4-BE49-F238E27FC236}">
                <a16:creationId xmlns:a16="http://schemas.microsoft.com/office/drawing/2014/main" id="{E1ACCC95-7D84-4C2E-9BDB-E109CB84E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5FF440-1D03-4653-99A9-E2AD11BB6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398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5870-23A5-1442-BE6A-CBE3B83E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3 	Я хочу, чтоб мыслящее тело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DD9D3-5D98-9141-BD16-8FE6E3A91367}"/>
              </a:ext>
            </a:extLst>
          </p:cNvPr>
          <p:cNvSpPr/>
          <p:nvPr/>
        </p:nvSpPr>
        <p:spPr>
          <a:xfrm>
            <a:off x="866273" y="2118561"/>
            <a:ext cx="6096000" cy="1287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хочу чтоб череп к позвонкам прирос!»</a:t>
            </a:r>
            <a:r>
              <a:rPr lang="ru-RU" b="1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Луговской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«Девушка моет волосы» (1935)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76B0A7-F5CE-A742-A875-61E4E41962F3}"/>
              </a:ext>
            </a:extLst>
          </p:cNvPr>
          <p:cNvSpPr/>
          <p:nvPr/>
        </p:nvSpPr>
        <p:spPr>
          <a:xfrm>
            <a:off x="5165558" y="2014194"/>
            <a:ext cx="6456948" cy="306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  <a:p>
            <a:pPr marL="1371600"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…Я хочу,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0"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конце работы </a:t>
            </a:r>
            <a:endParaRPr lang="en-CA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завком </a:t>
            </a:r>
            <a:endParaRPr lang="en-CA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запирал мои губы </a:t>
            </a:r>
            <a:endParaRPr lang="en-CA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0"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замком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0"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Маяковск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Домой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 (1925)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2FD3AF-8753-0742-BD35-0F38EE5A1BE1}"/>
              </a:ext>
            </a:extLst>
          </p:cNvPr>
          <p:cNvSpPr/>
          <p:nvPr/>
        </p:nvSpPr>
        <p:spPr>
          <a:xfrm>
            <a:off x="2820165" y="5082342"/>
            <a:ext cx="4690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</a:p>
          <a:p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губы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оловом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зальют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О. М. 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«1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января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1924»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7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5793-4C86-7A44-ADCD-D4421F71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i="1"/>
              <a:t>4 	Превратилось в улицу, в страну: </a:t>
            </a:r>
            <a:endParaRPr lang="en-US" sz="3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51C0E9-4187-482F-9E57-6F626A9C4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book, different, sitting&#10;&#10;Description automatically generated">
            <a:extLst>
              <a:ext uri="{FF2B5EF4-FFF2-40B4-BE49-F238E27FC236}">
                <a16:creationId xmlns:a16="http://schemas.microsoft.com/office/drawing/2014/main" id="{1673A860-5B71-0A4A-B084-5AD1C59D6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11" y="233264"/>
            <a:ext cx="2666493" cy="37556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D494F4-DB8B-4D3D-A107-4E84A0B74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FC58BE-64BA-44F6-B62D-AA29B1BF6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umbrella&#10;&#10;Description automatically generated">
            <a:extLst>
              <a:ext uri="{FF2B5EF4-FFF2-40B4-BE49-F238E27FC236}">
                <a16:creationId xmlns:a16="http://schemas.microsoft.com/office/drawing/2014/main" id="{43603ECE-CDD6-B74F-83B3-DF48D7DE5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71" y="2874858"/>
            <a:ext cx="2587415" cy="37498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62BEE-DD12-194F-BDD7-4356983E130C}"/>
              </a:ext>
            </a:extLst>
          </p:cNvPr>
          <p:cNvSpPr/>
          <p:nvPr/>
        </p:nvSpPr>
        <p:spPr>
          <a:xfrm>
            <a:off x="6908398" y="2692815"/>
            <a:ext cx="4472922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887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600" dirty="0"/>
              <a:t>…</a:t>
            </a:r>
            <a:r>
              <a:rPr lang="en-US" sz="1600" dirty="0" err="1"/>
              <a:t>чтобы</a:t>
            </a:r>
            <a:r>
              <a:rPr lang="en-US" sz="1600" dirty="0"/>
              <a:t>, </a:t>
            </a:r>
          </a:p>
          <a:p>
            <a:pPr marL="21031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600" dirty="0" err="1"/>
              <a:t>умирая</a:t>
            </a:r>
            <a:r>
              <a:rPr lang="en-US" sz="1600" dirty="0"/>
              <a:t>, </a:t>
            </a:r>
          </a:p>
          <a:p>
            <a:pPr marL="25603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600" dirty="0" err="1"/>
              <a:t>воплотиться</a:t>
            </a:r>
            <a:r>
              <a:rPr lang="en-US" sz="1600" dirty="0"/>
              <a:t> </a:t>
            </a:r>
          </a:p>
          <a:p>
            <a:pPr marL="11887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600" dirty="0" err="1"/>
              <a:t>в</a:t>
            </a:r>
            <a:r>
              <a:rPr lang="en-US" sz="1600" dirty="0"/>
              <a:t> </a:t>
            </a:r>
            <a:r>
              <a:rPr lang="en-US" sz="1600" dirty="0" err="1"/>
              <a:t>пароходы</a:t>
            </a:r>
            <a:r>
              <a:rPr lang="en-US" sz="1600" dirty="0"/>
              <a:t>, </a:t>
            </a:r>
          </a:p>
          <a:p>
            <a:pPr marL="21031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600" dirty="0" err="1"/>
              <a:t>в</a:t>
            </a:r>
            <a:r>
              <a:rPr lang="en-US" sz="1600" dirty="0"/>
              <a:t> </a:t>
            </a:r>
            <a:r>
              <a:rPr lang="en-US" sz="1600" dirty="0" err="1"/>
              <a:t>строчки</a:t>
            </a:r>
            <a:r>
              <a:rPr lang="en-US" sz="1600" dirty="0"/>
              <a:t> </a:t>
            </a:r>
          </a:p>
          <a:p>
            <a:pPr marL="25603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600" dirty="0" err="1"/>
              <a:t>и</a:t>
            </a:r>
            <a:r>
              <a:rPr lang="en-US" sz="1600" dirty="0"/>
              <a:t> </a:t>
            </a:r>
            <a:r>
              <a:rPr lang="en-US" sz="1600" dirty="0" err="1"/>
              <a:t>в</a:t>
            </a:r>
            <a:r>
              <a:rPr lang="en-US" sz="1600" dirty="0"/>
              <a:t> </a:t>
            </a:r>
            <a:r>
              <a:rPr lang="en-US" sz="1600" dirty="0" err="1"/>
              <a:t>другие</a:t>
            </a:r>
            <a:r>
              <a:rPr lang="en-US" sz="1600" i="1" dirty="0"/>
              <a:t> </a:t>
            </a:r>
            <a:r>
              <a:rPr lang="en-US" sz="1600" dirty="0" err="1"/>
              <a:t>долгие</a:t>
            </a:r>
            <a:r>
              <a:rPr lang="en-US" sz="1600" dirty="0"/>
              <a:t> </a:t>
            </a:r>
            <a:r>
              <a:rPr lang="en-US" sz="1600" dirty="0" err="1"/>
              <a:t>дела</a:t>
            </a:r>
            <a:endParaRPr lang="ru-RU" sz="1600" dirty="0"/>
          </a:p>
          <a:p>
            <a:pPr marL="25603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600" dirty="0"/>
              <a:t> </a:t>
            </a:r>
          </a:p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ru-RU" sz="1600" dirty="0"/>
              <a:t>            </a:t>
            </a:r>
            <a:r>
              <a:rPr lang="en-US" sz="1600" dirty="0" err="1"/>
              <a:t>В</a:t>
            </a:r>
            <a:r>
              <a:rPr lang="en-US" sz="1600" dirty="0"/>
              <a:t>. </a:t>
            </a:r>
            <a:r>
              <a:rPr lang="en-US" sz="1600" dirty="0" err="1"/>
              <a:t>Маяковский</a:t>
            </a:r>
            <a:r>
              <a:rPr lang="en-US" sz="1600" dirty="0"/>
              <a:t>. «</a:t>
            </a:r>
            <a:r>
              <a:rPr lang="en-US" sz="1600" dirty="0" err="1"/>
              <a:t>Товарищу</a:t>
            </a:r>
            <a:r>
              <a:rPr lang="en-US" sz="1600" dirty="0"/>
              <a:t> </a:t>
            </a:r>
            <a:r>
              <a:rPr lang="en-US" sz="1600" dirty="0" err="1"/>
              <a:t>Нетте</a:t>
            </a:r>
            <a:r>
              <a:rPr lang="en-US" sz="1600" dirty="0"/>
              <a:t>, </a:t>
            </a:r>
            <a:r>
              <a:rPr lang="ru-RU" sz="1600" dirty="0"/>
              <a:t>  </a:t>
            </a:r>
          </a:p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ru-RU" sz="1600" dirty="0"/>
              <a:t>                     </a:t>
            </a:r>
            <a:r>
              <a:rPr lang="en-US" sz="1600" dirty="0" err="1"/>
              <a:t>пароходу</a:t>
            </a:r>
            <a:r>
              <a:rPr lang="en-US" sz="1600" dirty="0"/>
              <a:t> </a:t>
            </a:r>
            <a:r>
              <a:rPr lang="en-US" sz="1600" dirty="0" err="1"/>
              <a:t>и</a:t>
            </a:r>
            <a:r>
              <a:rPr lang="en-US" sz="1600" dirty="0"/>
              <a:t> </a:t>
            </a:r>
            <a:r>
              <a:rPr lang="en-US" sz="1600" dirty="0" err="1"/>
              <a:t>человеку</a:t>
            </a:r>
            <a:r>
              <a:rPr lang="en-US" sz="1600" dirty="0"/>
              <a:t>» (1926)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BB37DC-99F7-654A-B56C-473D03BD5C41}"/>
              </a:ext>
            </a:extLst>
          </p:cNvPr>
          <p:cNvSpPr/>
          <p:nvPr/>
        </p:nvSpPr>
        <p:spPr>
          <a:xfrm>
            <a:off x="233264" y="3814878"/>
            <a:ext cx="36970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умер он: повсюду в этом мире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Живут его дела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&lt;…&gt;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Запомни – цель одна…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Чтобы, когда в холодные потемки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Уйдешь ты, – слеп и глух, –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Твое бы имя понесли потомки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песню, – вслух.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М. Исаковский.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«У мавзолея Ленина» (1935)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62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C3AC3-2197-454F-A03B-59FF4D44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5 	Позвоночное, обугленное тело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5CBE79-FA56-7A49-89AA-E079596026FE}"/>
              </a:ext>
            </a:extLst>
          </p:cNvPr>
          <p:cNvSpPr/>
          <p:nvPr/>
        </p:nvSpPr>
        <p:spPr>
          <a:xfrm>
            <a:off x="1066800" y="201419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«И своею кровью склеит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Двух столетий позвонки»; </a:t>
            </a: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«Но разбит твой позвоночник,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Мой прекрасный жалкий век» («Век», 1922); </a:t>
            </a: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Дети играют в бабки позвонками умерших животных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(«Нашедший подкову», 1923);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16F6E-0308-FD47-BE58-39287AF9BA7A}"/>
              </a:ext>
            </a:extLst>
          </p:cNvPr>
          <p:cNvSpPr/>
          <p:nvPr/>
        </p:nvSpPr>
        <p:spPr>
          <a:xfrm>
            <a:off x="6176210" y="484380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 сегодня буду играть на флейте.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собственном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позвоночнике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В. Маяковский. «Флейта-позвоночник» (1915)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65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4789F1-5F3B-4DEE-BEAA-E70D1E088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3C3E38-DF85-49B0-BDB8-38728B091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5F504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6" name="Picture 5" descr="A picture containing outdoor, grass, field, old&#10;&#10;Description automatically generated">
            <a:extLst>
              <a:ext uri="{FF2B5EF4-FFF2-40B4-BE49-F238E27FC236}">
                <a16:creationId xmlns:a16="http://schemas.microsoft.com/office/drawing/2014/main" id="{A68C56C7-39F4-FE4A-899B-A16779B9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3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7D758B-132F-9345-83D7-9EBD728DC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704" y="490194"/>
            <a:ext cx="4050632" cy="72098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/>
              <a:t>М</a:t>
            </a:r>
            <a:r>
              <a:rPr lang="en-US" dirty="0"/>
              <a:t>. </a:t>
            </a:r>
            <a:r>
              <a:rPr lang="en-US" dirty="0" err="1"/>
              <a:t>Зенкевич</a:t>
            </a:r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F0484A-CBCC-1B43-9D22-4A20B0553945}"/>
              </a:ext>
            </a:extLst>
          </p:cNvPr>
          <p:cNvSpPr/>
          <p:nvPr/>
        </p:nvSpPr>
        <p:spPr>
          <a:xfrm>
            <a:off x="-609601" y="490194"/>
            <a:ext cx="684998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 err="1"/>
              <a:t>Все</a:t>
            </a:r>
            <a:r>
              <a:rPr lang="en-US" sz="1300" dirty="0"/>
              <a:t> </a:t>
            </a:r>
            <a:r>
              <a:rPr lang="en-US" sz="1300" dirty="0" err="1"/>
              <a:t>ждешь</a:t>
            </a:r>
            <a:r>
              <a:rPr lang="en-US" sz="1300" dirty="0"/>
              <a:t> – </a:t>
            </a:r>
            <a:r>
              <a:rPr lang="en-US" sz="1300" dirty="0" err="1"/>
              <a:t>свихнувшийся</a:t>
            </a:r>
            <a:r>
              <a:rPr lang="en-US" sz="1300" dirty="0"/>
              <a:t> </a:t>
            </a:r>
            <a:r>
              <a:rPr lang="en-US" sz="1300" dirty="0" err="1"/>
              <a:t>с</a:t>
            </a:r>
            <a:r>
              <a:rPr lang="en-US" sz="1300" dirty="0"/>
              <a:t> </a:t>
            </a:r>
            <a:r>
              <a:rPr lang="en-US" sz="1300" dirty="0" err="1"/>
              <a:t>зубцов</a:t>
            </a:r>
            <a:r>
              <a:rPr lang="en-US" sz="1300" dirty="0"/>
              <a:t> </a:t>
            </a:r>
            <a:r>
              <a:rPr lang="en-US" sz="1300" dirty="0" err="1"/>
              <a:t>уступа</a:t>
            </a:r>
            <a:endParaRPr lang="en-US" sz="1300" dirty="0"/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 err="1"/>
              <a:t>Мотор</a:t>
            </a:r>
            <a:r>
              <a:rPr lang="en-US" sz="1300" dirty="0"/>
              <a:t>, </a:t>
            </a:r>
            <a:r>
              <a:rPr lang="en-US" sz="1300" dirty="0" err="1"/>
              <a:t>застопоривший</a:t>
            </a:r>
            <a:r>
              <a:rPr lang="en-US" sz="1300" dirty="0"/>
              <a:t> </a:t>
            </a:r>
            <a:r>
              <a:rPr lang="en-US" sz="1300" dirty="0" err="1"/>
              <a:t>наверху</a:t>
            </a:r>
            <a:r>
              <a:rPr lang="en-US" sz="1300" dirty="0"/>
              <a:t>, </a:t>
            </a:r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 err="1"/>
              <a:t>Низринется</a:t>
            </a:r>
            <a:r>
              <a:rPr lang="en-US" sz="1300" dirty="0"/>
              <a:t> </a:t>
            </a:r>
            <a:r>
              <a:rPr lang="en-US" sz="1300" dirty="0" err="1"/>
              <a:t>горбом</a:t>
            </a:r>
            <a:r>
              <a:rPr lang="en-US" sz="1300" dirty="0"/>
              <a:t> </a:t>
            </a:r>
            <a:r>
              <a:rPr lang="en-US" sz="1300" dirty="0" err="1"/>
              <a:t>на</a:t>
            </a:r>
            <a:r>
              <a:rPr lang="en-US" sz="1300" dirty="0"/>
              <a:t> </a:t>
            </a:r>
            <a:r>
              <a:rPr lang="en-US" sz="1300" dirty="0" err="1"/>
              <a:t>плечи</a:t>
            </a:r>
            <a:r>
              <a:rPr lang="en-US" sz="1300" dirty="0"/>
              <a:t> </a:t>
            </a:r>
            <a:r>
              <a:rPr lang="en-US" sz="1300" dirty="0" err="1"/>
              <a:t>трупа</a:t>
            </a:r>
            <a:r>
              <a:rPr lang="en-US" sz="1300" dirty="0"/>
              <a:t> </a:t>
            </a:r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i="1" dirty="0" err="1"/>
              <a:t>В</a:t>
            </a:r>
            <a:r>
              <a:rPr lang="en-US" sz="1300" i="1" dirty="0"/>
              <a:t> </a:t>
            </a:r>
            <a:r>
              <a:rPr lang="en-US" sz="1300" i="1" dirty="0" err="1"/>
              <a:t>багряную</a:t>
            </a:r>
            <a:r>
              <a:rPr lang="en-US" sz="1300" i="1" dirty="0"/>
              <a:t> </a:t>
            </a:r>
            <a:r>
              <a:rPr lang="en-US" sz="1300" i="1" dirty="0" err="1"/>
              <a:t>костистую</a:t>
            </a:r>
            <a:r>
              <a:rPr lang="en-US" sz="1300" i="1" dirty="0"/>
              <a:t> </a:t>
            </a:r>
            <a:r>
              <a:rPr lang="en-US" sz="1300" i="1" dirty="0" err="1"/>
              <a:t>труху</a:t>
            </a:r>
            <a:r>
              <a:rPr lang="en-US" sz="1300" dirty="0"/>
              <a:t>.</a:t>
            </a:r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/>
              <a:t> 		(«</a:t>
            </a:r>
            <a:r>
              <a:rPr lang="en-US" sz="1300" dirty="0" err="1"/>
              <a:t>Мертвая</a:t>
            </a:r>
            <a:r>
              <a:rPr lang="en-US" sz="1300" dirty="0"/>
              <a:t> </a:t>
            </a:r>
            <a:r>
              <a:rPr lang="en-US" sz="1300" dirty="0" err="1"/>
              <a:t>петля</a:t>
            </a:r>
            <a:r>
              <a:rPr lang="en-US" sz="1300" dirty="0"/>
              <a:t>», 1915)</a:t>
            </a:r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/>
              <a:t> </a:t>
            </a:r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 err="1"/>
              <a:t>На</a:t>
            </a:r>
            <a:r>
              <a:rPr lang="en-US" sz="1300" dirty="0"/>
              <a:t> </a:t>
            </a:r>
            <a:r>
              <a:rPr lang="en-US" sz="1300" dirty="0" err="1"/>
              <a:t>труп</a:t>
            </a:r>
            <a:r>
              <a:rPr lang="en-US" sz="1300" dirty="0"/>
              <a:t> </a:t>
            </a:r>
            <a:r>
              <a:rPr lang="en-US" sz="1300" dirty="0" err="1"/>
              <a:t>противника</a:t>
            </a:r>
            <a:r>
              <a:rPr lang="en-US" sz="1300" dirty="0"/>
              <a:t> </a:t>
            </a:r>
            <a:r>
              <a:rPr lang="en-US" sz="1300" dirty="0" err="1"/>
              <a:t>спланировал</a:t>
            </a:r>
            <a:r>
              <a:rPr lang="en-US" sz="1300" dirty="0"/>
              <a:t> </a:t>
            </a:r>
            <a:r>
              <a:rPr lang="en-US" sz="1300" dirty="0" err="1"/>
              <a:t>к</a:t>
            </a:r>
            <a:r>
              <a:rPr lang="en-US" sz="1300" dirty="0"/>
              <a:t> </a:t>
            </a:r>
            <a:r>
              <a:rPr lang="en-US" sz="1300" dirty="0" err="1"/>
              <a:t>земле</a:t>
            </a:r>
            <a:r>
              <a:rPr lang="en-US" sz="1300" dirty="0"/>
              <a:t> </a:t>
            </a:r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 err="1"/>
              <a:t>С</a:t>
            </a:r>
            <a:r>
              <a:rPr lang="en-US" sz="1300" dirty="0"/>
              <a:t> </a:t>
            </a:r>
            <a:r>
              <a:rPr lang="en-US" sz="1300" i="1" dirty="0" err="1"/>
              <a:t>переломленным</a:t>
            </a:r>
            <a:r>
              <a:rPr lang="en-US" sz="1300" i="1" dirty="0"/>
              <a:t> </a:t>
            </a:r>
            <a:r>
              <a:rPr lang="en-US" sz="1300" i="1" dirty="0" err="1"/>
              <a:t>позвоночником</a:t>
            </a:r>
            <a:r>
              <a:rPr lang="en-US" sz="1300" dirty="0"/>
              <a:t> </a:t>
            </a:r>
            <a:r>
              <a:rPr lang="en-US" sz="1300" dirty="0" err="1"/>
              <a:t>мертвый</a:t>
            </a:r>
            <a:r>
              <a:rPr lang="en-US" sz="1300" dirty="0"/>
              <a:t> </a:t>
            </a:r>
            <a:r>
              <a:rPr lang="en-US" sz="1300" dirty="0" err="1"/>
              <a:t>Нестерев</a:t>
            </a:r>
            <a:r>
              <a:rPr lang="en-US" sz="1300" dirty="0"/>
              <a:t>… </a:t>
            </a:r>
          </a:p>
          <a:p>
            <a:pPr marL="21031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/>
              <a:t>(«</a:t>
            </a:r>
            <a:r>
              <a:rPr lang="en-US" sz="1300" dirty="0" err="1"/>
              <a:t>Авиареквием</a:t>
            </a:r>
            <a:r>
              <a:rPr lang="en-US" sz="1300" dirty="0"/>
              <a:t>», 1918)</a:t>
            </a:r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/>
              <a:t> </a:t>
            </a:r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 err="1"/>
              <a:t>После</a:t>
            </a:r>
            <a:r>
              <a:rPr lang="en-US" sz="1300" dirty="0"/>
              <a:t> </a:t>
            </a:r>
            <a:r>
              <a:rPr lang="en-US" sz="1300" dirty="0" err="1"/>
              <a:t>скорости</a:t>
            </a:r>
            <a:r>
              <a:rPr lang="en-US" sz="1300" dirty="0"/>
              <a:t> </a:t>
            </a:r>
            <a:r>
              <a:rPr lang="en-US" sz="1300" i="1" dirty="0" err="1"/>
              <a:t>молнии</a:t>
            </a:r>
            <a:r>
              <a:rPr lang="en-US" sz="1300" dirty="0"/>
              <a:t> </a:t>
            </a:r>
            <a:r>
              <a:rPr lang="en-US" sz="1300" dirty="0" err="1"/>
              <a:t>в</a:t>
            </a:r>
            <a:r>
              <a:rPr lang="en-US" sz="1300" dirty="0"/>
              <a:t> </a:t>
            </a:r>
            <a:r>
              <a:rPr lang="en-US" sz="1300" dirty="0" err="1"/>
              <a:t>недвижном</a:t>
            </a:r>
            <a:r>
              <a:rPr lang="en-US" sz="1300" dirty="0"/>
              <a:t> </a:t>
            </a:r>
            <a:r>
              <a:rPr lang="en-US" sz="1300" dirty="0" err="1"/>
              <a:t>покое</a:t>
            </a:r>
            <a:r>
              <a:rPr lang="en-US" sz="1300" dirty="0"/>
              <a:t> </a:t>
            </a:r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i="1" dirty="0" err="1"/>
              <a:t>Он</a:t>
            </a:r>
            <a:r>
              <a:rPr lang="en-US" sz="1300" i="1" dirty="0"/>
              <a:t> </a:t>
            </a:r>
            <a:r>
              <a:rPr lang="en-US" sz="1300" i="1" dirty="0" err="1"/>
              <a:t>лежал</a:t>
            </a:r>
            <a:r>
              <a:rPr lang="en-US" sz="1300" i="1" dirty="0"/>
              <a:t> </a:t>
            </a:r>
            <a:r>
              <a:rPr lang="en-US" sz="1300" i="1" dirty="0" err="1"/>
              <a:t>в</a:t>
            </a:r>
            <a:r>
              <a:rPr lang="en-US" sz="1300" i="1" dirty="0"/>
              <a:t> </a:t>
            </a:r>
            <a:r>
              <a:rPr lang="en-US" sz="1300" i="1" dirty="0" err="1"/>
              <a:t>воронке</a:t>
            </a:r>
            <a:r>
              <a:rPr lang="en-US" sz="1300" i="1" dirty="0"/>
              <a:t> </a:t>
            </a:r>
            <a:r>
              <a:rPr lang="en-US" sz="1300" i="1" dirty="0" err="1"/>
              <a:t>в</a:t>
            </a:r>
            <a:r>
              <a:rPr lang="en-US" sz="1300" i="1" dirty="0"/>
              <a:t> </a:t>
            </a:r>
            <a:r>
              <a:rPr lang="en-US" sz="1300" i="1" dirty="0" err="1"/>
              <a:t>обломках</a:t>
            </a:r>
            <a:r>
              <a:rPr lang="en-US" sz="1300" i="1" dirty="0"/>
              <a:t> </a:t>
            </a:r>
            <a:r>
              <a:rPr lang="en-US" sz="1300" i="1" dirty="0" err="1"/>
              <a:t>мотора</a:t>
            </a:r>
            <a:r>
              <a:rPr lang="en-US" sz="1300" i="1" dirty="0"/>
              <a:t>, – </a:t>
            </a:r>
            <a:endParaRPr lang="en-US" sz="1300" dirty="0"/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i="1" dirty="0" err="1"/>
              <a:t>Человеческого</a:t>
            </a:r>
            <a:r>
              <a:rPr lang="en-US" sz="1300" i="1" dirty="0"/>
              <a:t> </a:t>
            </a:r>
            <a:r>
              <a:rPr lang="en-US" sz="1300" i="1" dirty="0" err="1"/>
              <a:t>мяса</a:t>
            </a:r>
            <a:r>
              <a:rPr lang="en-US" sz="1300" i="1" dirty="0"/>
              <a:t> </a:t>
            </a:r>
            <a:r>
              <a:rPr lang="en-US" sz="1300" i="1" dirty="0" err="1"/>
              <a:t>дымящееся</a:t>
            </a:r>
            <a:r>
              <a:rPr lang="en-US" sz="1300" i="1" dirty="0"/>
              <a:t> </a:t>
            </a:r>
            <a:r>
              <a:rPr lang="en-US" sz="1300" i="1" dirty="0" err="1"/>
              <a:t>жаркое</a:t>
            </a:r>
            <a:r>
              <a:rPr lang="en-US" sz="1300" i="1" dirty="0"/>
              <a:t>,</a:t>
            </a:r>
            <a:endParaRPr lang="en-US" sz="1300" dirty="0"/>
          </a:p>
          <a:p>
            <a:pPr marL="11887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 err="1"/>
              <a:t>Лазурью</a:t>
            </a:r>
            <a:r>
              <a:rPr lang="en-US" sz="1300" dirty="0"/>
              <a:t> </a:t>
            </a:r>
            <a:r>
              <a:rPr lang="en-US" sz="1300" dirty="0" err="1"/>
              <a:t>обугленный</a:t>
            </a:r>
            <a:r>
              <a:rPr lang="en-US" sz="1300" dirty="0"/>
              <a:t> </a:t>
            </a:r>
            <a:r>
              <a:rPr lang="en-US" sz="1300" dirty="0" err="1"/>
              <a:t>стержень</a:t>
            </a:r>
            <a:r>
              <a:rPr lang="en-US" sz="1300" dirty="0"/>
              <a:t> </a:t>
            </a:r>
            <a:r>
              <a:rPr lang="en-US" sz="1300" dirty="0" err="1"/>
              <a:t>метеора</a:t>
            </a:r>
            <a:r>
              <a:rPr lang="en-US" sz="1300" dirty="0"/>
              <a:t>. </a:t>
            </a:r>
          </a:p>
          <a:p>
            <a:pPr marL="21031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300" dirty="0"/>
              <a:t>(«</a:t>
            </a:r>
            <a:r>
              <a:rPr lang="en-US" sz="1300" dirty="0" err="1"/>
              <a:t>Смерть</a:t>
            </a:r>
            <a:r>
              <a:rPr lang="en-US" sz="1300" dirty="0"/>
              <a:t> </a:t>
            </a:r>
            <a:r>
              <a:rPr lang="en-US" sz="1300" dirty="0" err="1"/>
              <a:t>авиатора</a:t>
            </a:r>
            <a:r>
              <a:rPr lang="en-US" sz="1300" dirty="0"/>
              <a:t>», 1922) </a:t>
            </a:r>
            <a:endParaRPr lang="en-US" sz="13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2007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2">
            <a:extLst>
              <a:ext uri="{FF2B5EF4-FFF2-40B4-BE49-F238E27FC236}">
                <a16:creationId xmlns:a16="http://schemas.microsoft.com/office/drawing/2014/main" id="{61877CC4-D40F-4AA7-9918-B650DE6D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14">
            <a:extLst>
              <a:ext uri="{FF2B5EF4-FFF2-40B4-BE49-F238E27FC236}">
                <a16:creationId xmlns:a16="http://schemas.microsoft.com/office/drawing/2014/main" id="{27AA3049-D42F-46F6-856C-F9B8925E6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6" name="Rectangle 16">
            <a:extLst>
              <a:ext uri="{FF2B5EF4-FFF2-40B4-BE49-F238E27FC236}">
                <a16:creationId xmlns:a16="http://schemas.microsoft.com/office/drawing/2014/main" id="{FEC7C2A9-C77C-442E-800B-313E0D3F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7" name="Rectangle 18">
            <a:extLst>
              <a:ext uri="{FF2B5EF4-FFF2-40B4-BE49-F238E27FC236}">
                <a16:creationId xmlns:a16="http://schemas.microsoft.com/office/drawing/2014/main" id="{007B62E5-5E62-4CB8-AFD5-1B59D2B62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8" name="Group 20">
            <a:extLst>
              <a:ext uri="{FF2B5EF4-FFF2-40B4-BE49-F238E27FC236}">
                <a16:creationId xmlns:a16="http://schemas.microsoft.com/office/drawing/2014/main" id="{99BCEFE9-2CB0-4D92-9EAF-2AD0F6B8F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147C330-3181-415C-816F-438221410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6163FB-E4BC-4359-ABB1-1FAA98579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9531CE-7400-41BD-B67A-AAE15984D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25">
            <a:extLst>
              <a:ext uri="{FF2B5EF4-FFF2-40B4-BE49-F238E27FC236}">
                <a16:creationId xmlns:a16="http://schemas.microsoft.com/office/drawing/2014/main" id="{3FDE5BFC-3EE4-424F-8B09-D39AB3D3E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0" name="Rectangle 27">
            <a:extLst>
              <a:ext uri="{FF2B5EF4-FFF2-40B4-BE49-F238E27FC236}">
                <a16:creationId xmlns:a16="http://schemas.microsoft.com/office/drawing/2014/main" id="{4F317600-94F1-41B1-99DA-15FD1DAA0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30812C-6A27-7E49-AE56-CE73C4EF9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07" y="3556391"/>
            <a:ext cx="9732773" cy="10329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2400" cap="all" spc="-100" dirty="0" err="1"/>
              <a:t>Катастрофа</a:t>
            </a:r>
            <a:r>
              <a:rPr lang="en-US" sz="2400" cap="all" spc="-100" dirty="0"/>
              <a:t> </a:t>
            </a:r>
            <a:r>
              <a:rPr lang="en-US" sz="2400" cap="all" spc="-100" dirty="0" err="1"/>
              <a:t>самолета</a:t>
            </a:r>
            <a:r>
              <a:rPr lang="en-US" sz="2400" cap="all" spc="-100" dirty="0"/>
              <a:t> </a:t>
            </a:r>
            <a:r>
              <a:rPr lang="ru-RU" sz="2400" cap="all" spc="-100" dirty="0"/>
              <a:t> </a:t>
            </a:r>
            <a:r>
              <a:rPr lang="en-US" sz="2400" cap="all" spc="-100" dirty="0"/>
              <a:t>«</a:t>
            </a:r>
            <a:r>
              <a:rPr lang="en-US" sz="2400" cap="all" spc="-100" dirty="0" err="1"/>
              <a:t>Максим</a:t>
            </a:r>
            <a:r>
              <a:rPr lang="en-US" sz="2400" cap="all" spc="-100" dirty="0"/>
              <a:t> </a:t>
            </a:r>
            <a:r>
              <a:rPr lang="en-US" sz="2400" cap="all" spc="-100" dirty="0" err="1"/>
              <a:t>Горький</a:t>
            </a:r>
            <a:r>
              <a:rPr lang="en-US" sz="2400" cap="all" spc="-100" dirty="0"/>
              <a:t>»  (1935 )</a:t>
            </a:r>
          </a:p>
        </p:txBody>
      </p:sp>
      <p:pic>
        <p:nvPicPr>
          <p:cNvPr id="6" name="Picture 5" descr="A picture containing outdoor, grass, field, photo&#10;&#10;Description automatically generated">
            <a:extLst>
              <a:ext uri="{FF2B5EF4-FFF2-40B4-BE49-F238E27FC236}">
                <a16:creationId xmlns:a16="http://schemas.microsoft.com/office/drawing/2014/main" id="{ECF3D66E-2BBA-294A-9E80-89051C961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5" r="34367"/>
          <a:stretch/>
        </p:blipFill>
        <p:spPr>
          <a:xfrm>
            <a:off x="5839952" y="631839"/>
            <a:ext cx="5739742" cy="2993899"/>
          </a:xfrm>
          <a:prstGeom prst="rect">
            <a:avLst/>
          </a:prstGeom>
        </p:spPr>
      </p:pic>
      <p:pic>
        <p:nvPicPr>
          <p:cNvPr id="8" name="Picture 7" descr="A vintage photo of a large city&#10;&#10;Description automatically generated">
            <a:extLst>
              <a:ext uri="{FF2B5EF4-FFF2-40B4-BE49-F238E27FC236}">
                <a16:creationId xmlns:a16="http://schemas.microsoft.com/office/drawing/2014/main" id="{50437499-EF14-4244-AA6E-4B993AF67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4" r="-2" b="-2"/>
          <a:stretch/>
        </p:blipFill>
        <p:spPr>
          <a:xfrm>
            <a:off x="616738" y="621790"/>
            <a:ext cx="5214769" cy="2993899"/>
          </a:xfrm>
          <a:prstGeom prst="rect">
            <a:avLst/>
          </a:prstGeom>
        </p:spPr>
      </p:pic>
      <p:sp>
        <p:nvSpPr>
          <p:cNvPr id="51" name="Rectangle 29">
            <a:extLst>
              <a:ext uri="{FF2B5EF4-FFF2-40B4-BE49-F238E27FC236}">
                <a16:creationId xmlns:a16="http://schemas.microsoft.com/office/drawing/2014/main" id="{EA7CD68A-2602-4B93-9131-73F81CD1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2" name="Straight Connector 31">
            <a:extLst>
              <a:ext uri="{FF2B5EF4-FFF2-40B4-BE49-F238E27FC236}">
                <a16:creationId xmlns:a16="http://schemas.microsoft.com/office/drawing/2014/main" id="{7E40A739-8874-4C84-A500-3D975329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33">
            <a:extLst>
              <a:ext uri="{FF2B5EF4-FFF2-40B4-BE49-F238E27FC236}">
                <a16:creationId xmlns:a16="http://schemas.microsoft.com/office/drawing/2014/main" id="{E662589D-5C73-487A-B80E-8B2E9CEDF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35">
            <a:extLst>
              <a:ext uri="{FF2B5EF4-FFF2-40B4-BE49-F238E27FC236}">
                <a16:creationId xmlns:a16="http://schemas.microsoft.com/office/drawing/2014/main" id="{804DD379-E4DD-4444-A6B0-B7634A0F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969C32B-2264-5F4F-A0DD-477121386EA2}"/>
              </a:ext>
            </a:extLst>
          </p:cNvPr>
          <p:cNvSpPr/>
          <p:nvPr/>
        </p:nvSpPr>
        <p:spPr>
          <a:xfrm>
            <a:off x="2202180" y="453994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&lt;…&gt; Они держали руку на приборах,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хранящих стратосферы откровенья,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успевали выключить моторы,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чтобы земные уберечь селенья.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FBBA90-4F2F-2D46-B5FC-BF0106261274}"/>
              </a:ext>
            </a:extLst>
          </p:cNvPr>
          <p:cNvSpPr/>
          <p:nvPr/>
        </p:nvSpPr>
        <p:spPr>
          <a:xfrm>
            <a:off x="5946613" y="5763129"/>
            <a:ext cx="3752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О.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Берггольц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«Бессмертие»</a:t>
            </a:r>
            <a:r>
              <a:rPr lang="en-CA" dirty="0"/>
              <a:t> </a:t>
            </a:r>
            <a:r>
              <a:rPr lang="ru-RU" dirty="0"/>
              <a:t>(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1935)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651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97F6-7BB1-704F-BF1C-B20DAC4DF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6 	Сознающее свою длину.</a:t>
            </a:r>
            <a:endParaRPr lang="en-US" dirty="0"/>
          </a:p>
        </p:txBody>
      </p:sp>
      <p:pic>
        <p:nvPicPr>
          <p:cNvPr id="8" name="Picture 7" descr="A group of people on a boat&#10;&#10;Description automatically generated">
            <a:extLst>
              <a:ext uri="{FF2B5EF4-FFF2-40B4-BE49-F238E27FC236}">
                <a16:creationId xmlns:a16="http://schemas.microsoft.com/office/drawing/2014/main" id="{564D79F1-E410-8243-A8E8-2BE4EE08E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63775"/>
            <a:ext cx="4657008" cy="3958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9245B6-25DE-F144-BE24-04C118F02F09}"/>
              </a:ext>
            </a:extLst>
          </p:cNvPr>
          <p:cNvSpPr/>
          <p:nvPr/>
        </p:nvSpPr>
        <p:spPr>
          <a:xfrm>
            <a:off x="6152147" y="2014194"/>
            <a:ext cx="6096000" cy="21187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Меня уложили на ложе Прокрустово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каком-то безвыходном сонном краю.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смирно лежал и тихонько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похрустывал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 – больше не в силах – встаю и пою!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Н. Асеев. «Интервенция веков» (1923)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8986E-C081-F049-B808-D498E062A4ED}"/>
              </a:ext>
            </a:extLst>
          </p:cNvPr>
          <p:cNvSpPr/>
          <p:nvPr/>
        </p:nvSpPr>
        <p:spPr>
          <a:xfrm>
            <a:off x="6152147" y="4462329"/>
            <a:ext cx="42912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 смолою соната джина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Проступила из позвонков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Нюренбергская есть пружина,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Выпрямляющая мертвецов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О. М. «Рояль» (1931)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99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9C9C6-5A48-0549-A38E-A23172E1B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23330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7	Возгласы темно-зеленой хвои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7680AA-DE14-384B-8183-9ED23F392CB3}"/>
              </a:ext>
            </a:extLst>
          </p:cNvPr>
          <p:cNvSpPr/>
          <p:nvPr/>
        </p:nvSpPr>
        <p:spPr>
          <a:xfrm>
            <a:off x="1066800" y="1880631"/>
            <a:ext cx="3299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+mj-lt"/>
                <a:ea typeface="Times New Roman" panose="02020603050405020304" pitchFamily="18" charset="0"/>
              </a:rPr>
              <a:t>Ф</a:t>
            </a:r>
            <a:r>
              <a:rPr lang="en-CA" dirty="0" err="1">
                <a:latin typeface="+mj-lt"/>
                <a:ea typeface="Times New Roman" panose="02020603050405020304" pitchFamily="18" charset="0"/>
              </a:rPr>
              <a:t>орм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а</a:t>
            </a:r>
            <a:r>
              <a:rPr lang="en-CA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+mj-lt"/>
                <a:ea typeface="Times New Roman" panose="02020603050405020304" pitchFamily="18" charset="0"/>
              </a:rPr>
              <a:t>венка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 = </a:t>
            </a:r>
            <a:r>
              <a:rPr lang="en-CA" dirty="0" err="1">
                <a:latin typeface="+mj-lt"/>
              </a:rPr>
              <a:t>букв</a:t>
            </a:r>
            <a:r>
              <a:rPr lang="ru-RU" dirty="0">
                <a:latin typeface="+mj-lt"/>
              </a:rPr>
              <a:t>а</a:t>
            </a:r>
            <a:r>
              <a:rPr lang="en-CA" dirty="0">
                <a:latin typeface="+mj-lt"/>
              </a:rPr>
              <a:t> «</a:t>
            </a:r>
            <a:r>
              <a:rPr lang="en-CA" dirty="0" err="1">
                <a:latin typeface="+mj-lt"/>
              </a:rPr>
              <a:t>О</a:t>
            </a:r>
            <a:r>
              <a:rPr lang="en-CA" dirty="0">
                <a:latin typeface="+mj-lt"/>
              </a:rPr>
              <a:t>»  </a:t>
            </a:r>
            <a:endParaRPr lang="en-US" dirty="0">
              <a:latin typeface="+mj-lt"/>
            </a:endParaRPr>
          </a:p>
        </p:txBody>
      </p:sp>
      <p:pic>
        <p:nvPicPr>
          <p:cNvPr id="8" name="Picture 7" descr="A picture containing photo, table, cake, decorated&#10;&#10;Description automatically generated">
            <a:extLst>
              <a:ext uri="{FF2B5EF4-FFF2-40B4-BE49-F238E27FC236}">
                <a16:creationId xmlns:a16="http://schemas.microsoft.com/office/drawing/2014/main" id="{1B184E0C-F67B-CE4D-8CDA-AA10A5BB3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490" y="2209533"/>
            <a:ext cx="5553429" cy="400587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DD5197-7C2F-9D46-B039-BFF0D9DB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152" y="4212469"/>
            <a:ext cx="4210255" cy="20531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4F8F46-2CD2-D048-9586-B458D2406923}"/>
              </a:ext>
            </a:extLst>
          </p:cNvPr>
          <p:cNvSpPr/>
          <p:nvPr/>
        </p:nvSpPr>
        <p:spPr>
          <a:xfrm>
            <a:off x="1096081" y="2645531"/>
            <a:ext cx="4315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  <a:ea typeface="Calibri" panose="020F0502020204030204" pitchFamily="34" charset="0"/>
              </a:rPr>
              <a:t>«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Любое</a:t>
            </a:r>
            <a:r>
              <a:rPr lang="en-CA" dirty="0">
                <a:latin typeface="+mj-lt"/>
                <a:ea typeface="Calibri" panose="020F0502020204030204" pitchFamily="34" charset="0"/>
              </a:rPr>
              <a:t> 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слово</a:t>
            </a:r>
            <a:r>
              <a:rPr lang="en-CA" dirty="0">
                <a:latin typeface="+mj-lt"/>
                <a:ea typeface="Calibri" panose="020F0502020204030204" pitchFamily="34" charset="0"/>
              </a:rPr>
              <a:t> 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является</a:t>
            </a:r>
            <a:r>
              <a:rPr lang="en-CA" dirty="0">
                <a:latin typeface="+mj-lt"/>
                <a:ea typeface="Calibri" panose="020F0502020204030204" pitchFamily="34" charset="0"/>
              </a:rPr>
              <a:t> 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пучком</a:t>
            </a:r>
            <a:r>
              <a:rPr lang="en-CA" dirty="0">
                <a:latin typeface="+mj-lt"/>
                <a:ea typeface="Calibri" panose="020F0502020204030204" pitchFamily="34" charset="0"/>
              </a:rPr>
              <a:t>, 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и</a:t>
            </a:r>
            <a:r>
              <a:rPr lang="en-CA" dirty="0">
                <a:latin typeface="+mj-lt"/>
                <a:ea typeface="Calibri" panose="020F0502020204030204" pitchFamily="34" charset="0"/>
              </a:rPr>
              <a:t> 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смысл</a:t>
            </a:r>
            <a:r>
              <a:rPr lang="en-CA" dirty="0">
                <a:latin typeface="+mj-lt"/>
                <a:ea typeface="Calibri" panose="020F0502020204030204" pitchFamily="34" charset="0"/>
              </a:rPr>
              <a:t> 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торчит</a:t>
            </a:r>
            <a:r>
              <a:rPr lang="en-CA" dirty="0">
                <a:latin typeface="+mj-lt"/>
                <a:ea typeface="Calibri" panose="020F0502020204030204" pitchFamily="34" charset="0"/>
              </a:rPr>
              <a:t> 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из</a:t>
            </a:r>
            <a:r>
              <a:rPr lang="en-CA" dirty="0">
                <a:latin typeface="+mj-lt"/>
                <a:ea typeface="Calibri" panose="020F0502020204030204" pitchFamily="34" charset="0"/>
              </a:rPr>
              <a:t> 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него</a:t>
            </a:r>
            <a:r>
              <a:rPr lang="en-CA" dirty="0">
                <a:latin typeface="+mj-lt"/>
                <a:ea typeface="Calibri" panose="020F0502020204030204" pitchFamily="34" charset="0"/>
              </a:rPr>
              <a:t> 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в</a:t>
            </a:r>
            <a:r>
              <a:rPr lang="en-CA" dirty="0">
                <a:latin typeface="+mj-lt"/>
                <a:ea typeface="Calibri" panose="020F0502020204030204" pitchFamily="34" charset="0"/>
              </a:rPr>
              <a:t> 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разные</a:t>
            </a:r>
            <a:r>
              <a:rPr lang="en-CA" dirty="0">
                <a:latin typeface="+mj-lt"/>
                <a:ea typeface="Calibri" panose="020F0502020204030204" pitchFamily="34" charset="0"/>
              </a:rPr>
              <a:t> </a:t>
            </a:r>
            <a:r>
              <a:rPr lang="en-CA" dirty="0" err="1">
                <a:latin typeface="+mj-lt"/>
                <a:ea typeface="Calibri" panose="020F0502020204030204" pitchFamily="34" charset="0"/>
              </a:rPr>
              <a:t>стороны</a:t>
            </a:r>
            <a:r>
              <a:rPr lang="en-CA" dirty="0">
                <a:latin typeface="+mj-lt"/>
                <a:ea typeface="Calibri" panose="020F0502020204030204" pitchFamily="34" charset="0"/>
              </a:rPr>
              <a:t>»</a:t>
            </a:r>
            <a:r>
              <a:rPr lang="ru-RU" dirty="0">
                <a:latin typeface="+mj-lt"/>
                <a:ea typeface="Calibri" panose="020F0502020204030204" pitchFamily="34" charset="0"/>
              </a:rPr>
              <a:t>.</a:t>
            </a:r>
            <a:r>
              <a:rPr lang="en-CA" dirty="0">
                <a:latin typeface="+mj-lt"/>
              </a:rPr>
              <a:t> </a:t>
            </a:r>
            <a:endParaRPr lang="ru-RU" dirty="0">
              <a:latin typeface="+mj-lt"/>
            </a:endParaRPr>
          </a:p>
          <a:p>
            <a:r>
              <a:rPr lang="ru-RU" dirty="0">
                <a:ea typeface="Calibri" panose="020F0502020204030204" pitchFamily="34" charset="0"/>
              </a:rPr>
              <a:t>                    О. М. «</a:t>
            </a:r>
            <a:r>
              <a:rPr lang="en-CA" dirty="0" err="1">
                <a:ea typeface="Calibri" panose="020F0502020204030204" pitchFamily="34" charset="0"/>
              </a:rPr>
              <a:t>Разговор</a:t>
            </a:r>
            <a:r>
              <a:rPr lang="en-CA" dirty="0">
                <a:ea typeface="Calibri" panose="020F0502020204030204" pitchFamily="34" charset="0"/>
              </a:rPr>
              <a:t> </a:t>
            </a:r>
            <a:r>
              <a:rPr lang="en-CA" dirty="0" err="1">
                <a:ea typeface="Calibri" panose="020F0502020204030204" pitchFamily="34" charset="0"/>
              </a:rPr>
              <a:t>о</a:t>
            </a:r>
            <a:r>
              <a:rPr lang="en-CA" dirty="0">
                <a:ea typeface="Calibri" panose="020F0502020204030204" pitchFamily="34" charset="0"/>
              </a:rPr>
              <a:t> </a:t>
            </a:r>
            <a:r>
              <a:rPr lang="en-CA" dirty="0" err="1">
                <a:ea typeface="Calibri" panose="020F0502020204030204" pitchFamily="34" charset="0"/>
              </a:rPr>
              <a:t>Данте</a:t>
            </a:r>
            <a:r>
              <a:rPr lang="en-CA" dirty="0">
                <a:ea typeface="Calibri" panose="020F0502020204030204" pitchFamily="34" charset="0"/>
              </a:rPr>
              <a:t>»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485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3">
            <a:extLst>
              <a:ext uri="{FF2B5EF4-FFF2-40B4-BE49-F238E27FC236}">
                <a16:creationId xmlns:a16="http://schemas.microsoft.com/office/drawing/2014/main" id="{C567DD95-42B7-4C98-A5A2-1A3EFBF30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15">
            <a:extLst>
              <a:ext uri="{FF2B5EF4-FFF2-40B4-BE49-F238E27FC236}">
                <a16:creationId xmlns:a16="http://schemas.microsoft.com/office/drawing/2014/main" id="{A5E6BD12-7FA8-44C6-9D03-5CB0EB86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3" name="Rectangle 17">
            <a:extLst>
              <a:ext uri="{FF2B5EF4-FFF2-40B4-BE49-F238E27FC236}">
                <a16:creationId xmlns:a16="http://schemas.microsoft.com/office/drawing/2014/main" id="{DB46EEA0-5755-4E1A-9D0F-30A8E128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id="{B74CE269-ED4E-405A-B10F-A7E8B3902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5" name="Group 21">
            <a:extLst>
              <a:ext uri="{FF2B5EF4-FFF2-40B4-BE49-F238E27FC236}">
                <a16:creationId xmlns:a16="http://schemas.microsoft.com/office/drawing/2014/main" id="{20B5899B-9417-4F17-86B4-E533FB956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7CDB1C-BBC9-4959-87C1-D046BF304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3FE4EA4-109C-47C4-8AAF-7C36F6F9F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CF8DD39-B811-4288-971A-5BE0949AE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26">
            <a:extLst>
              <a:ext uri="{FF2B5EF4-FFF2-40B4-BE49-F238E27FC236}">
                <a16:creationId xmlns:a16="http://schemas.microsoft.com/office/drawing/2014/main" id="{E4609FFC-E5C7-43DE-BC62-8DD7C25CF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28">
            <a:extLst>
              <a:ext uri="{FF2B5EF4-FFF2-40B4-BE49-F238E27FC236}">
                <a16:creationId xmlns:a16="http://schemas.microsoft.com/office/drawing/2014/main" id="{379F2761-20EA-48A2-A0A0-D237B9BC3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8" name="Rectangle 30">
            <a:extLst>
              <a:ext uri="{FF2B5EF4-FFF2-40B4-BE49-F238E27FC236}">
                <a16:creationId xmlns:a16="http://schemas.microsoft.com/office/drawing/2014/main" id="{39CFB30F-8F54-4344-A1F2-B93F8EE98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5FF5B-4323-0044-A202-8DAF0165C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50685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600" dirty="0"/>
              <a:t>Твой обморок мира не внес </a:t>
            </a:r>
            <a:br>
              <a:rPr lang="en-CA" sz="1600" dirty="0"/>
            </a:br>
            <a:r>
              <a:rPr lang="ru-RU" sz="1600" i="1" dirty="0"/>
              <a:t>В качанье венков в одноколке</a:t>
            </a:r>
            <a:r>
              <a:rPr lang="ru-RU" sz="1600" dirty="0"/>
              <a:t>, </a:t>
            </a:r>
            <a:br>
              <a:rPr lang="en-CA" sz="1600" dirty="0"/>
            </a:br>
            <a:r>
              <a:rPr lang="ru-RU" sz="1600" dirty="0"/>
              <a:t>И пар обмороженных слез </a:t>
            </a:r>
            <a:br>
              <a:rPr lang="en-CA" sz="1600" dirty="0"/>
            </a:br>
            <a:r>
              <a:rPr lang="ru-RU" sz="1600" dirty="0"/>
              <a:t>Пронзил </a:t>
            </a:r>
            <a:r>
              <a:rPr lang="ru-RU" sz="1600" i="1" dirty="0"/>
              <a:t>нашатырной иголкой.</a:t>
            </a:r>
            <a:r>
              <a:rPr lang="ru-RU" sz="1600" dirty="0"/>
              <a:t> </a:t>
            </a:r>
            <a:br>
              <a:rPr lang="en-CA" sz="1600" dirty="0"/>
            </a:br>
            <a:br>
              <a:rPr lang="ru-RU" sz="1400" cap="all" spc="-100" dirty="0"/>
            </a:br>
            <a:br>
              <a:rPr lang="ru-RU" sz="1400" cap="all" spc="-100" dirty="0"/>
            </a:br>
            <a:r>
              <a:rPr lang="ru-RU" sz="1400" dirty="0"/>
              <a:t>И марш похоронный роптал, </a:t>
            </a:r>
            <a:br>
              <a:rPr lang="en-CA" sz="1400" dirty="0"/>
            </a:br>
            <a:r>
              <a:rPr lang="ru-RU" sz="1400" dirty="0"/>
              <a:t>И снег у ворот был раскидан, </a:t>
            </a:r>
            <a:br>
              <a:rPr lang="en-CA" sz="1400" dirty="0"/>
            </a:br>
            <a:r>
              <a:rPr lang="ru-RU" sz="1400" dirty="0"/>
              <a:t>И консерваторский портал </a:t>
            </a:r>
            <a:br>
              <a:rPr lang="en-CA" sz="1400" dirty="0"/>
            </a:br>
            <a:r>
              <a:rPr lang="ru-RU" sz="1400" dirty="0"/>
              <a:t>Гражданскою плыл панихидой.</a:t>
            </a:r>
            <a:br>
              <a:rPr lang="ru-RU" sz="1400" dirty="0"/>
            </a:br>
            <a:br>
              <a:rPr lang="en-CA" sz="1400" dirty="0"/>
            </a:br>
            <a:r>
              <a:rPr lang="ru-RU" sz="1400" dirty="0"/>
              <a:t>Б. Пастернак. «Еще не умолкнул упрек…» (1931) </a:t>
            </a:r>
            <a:br>
              <a:rPr lang="en-CA" sz="1400" dirty="0"/>
            </a:br>
            <a:br>
              <a:rPr lang="en-US" sz="1400" cap="all" spc="-100" dirty="0"/>
            </a:br>
            <a:endParaRPr lang="en-US" sz="1400" cap="all" spc="-100" dirty="0"/>
          </a:p>
        </p:txBody>
      </p:sp>
      <p:sp>
        <p:nvSpPr>
          <p:cNvPr id="49" name="Rectangle 32">
            <a:extLst>
              <a:ext uri="{FF2B5EF4-FFF2-40B4-BE49-F238E27FC236}">
                <a16:creationId xmlns:a16="http://schemas.microsoft.com/office/drawing/2014/main" id="{B12C604D-95EF-4B04-B3F1-CD3275C0D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0" name="Straight Connector 34">
            <a:extLst>
              <a:ext uri="{FF2B5EF4-FFF2-40B4-BE49-F238E27FC236}">
                <a16:creationId xmlns:a16="http://schemas.microsoft.com/office/drawing/2014/main" id="{B66D9675-1C7E-4AF6-931E-2E911E73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36">
            <a:extLst>
              <a:ext uri="{FF2B5EF4-FFF2-40B4-BE49-F238E27FC236}">
                <a16:creationId xmlns:a16="http://schemas.microsoft.com/office/drawing/2014/main" id="{723EDE52-9360-488D-8156-BBCB40D30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9FA8DAC-E3C8-4F8B-BC3B-0F3749573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864F439-CFA2-4653-A3EA-39C8BE7C9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5CE43E1-B546-0143-9CE2-89E3B6E0B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808" y="1063370"/>
            <a:ext cx="3996089" cy="2203517"/>
          </a:xfrm>
          <a:prstGeom prst="rect">
            <a:avLst/>
          </a:prstGeom>
        </p:spPr>
      </p:pic>
      <p:pic>
        <p:nvPicPr>
          <p:cNvPr id="7" name="Picture 6" descr="A person riding a horse drawn carriage&#10;&#10;Description automatically generated">
            <a:extLst>
              <a:ext uri="{FF2B5EF4-FFF2-40B4-BE49-F238E27FC236}">
                <a16:creationId xmlns:a16="http://schemas.microsoft.com/office/drawing/2014/main" id="{B6F8379A-714E-264F-8635-3903727DA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808" y="3586928"/>
            <a:ext cx="3996089" cy="25663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0DBFB5-E1E8-F14C-B9C1-AEB3AB3282C6}"/>
              </a:ext>
            </a:extLst>
          </p:cNvPr>
          <p:cNvSpPr/>
          <p:nvPr/>
        </p:nvSpPr>
        <p:spPr>
          <a:xfrm>
            <a:off x="3661846" y="5002619"/>
            <a:ext cx="1829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Г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лагол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колоть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D59212-BD00-9F48-BC69-60C55EAFD9C4}"/>
              </a:ext>
            </a:extLst>
          </p:cNvPr>
          <p:cNvSpPr/>
          <p:nvPr/>
        </p:nvSpPr>
        <p:spPr>
          <a:xfrm>
            <a:off x="3636235" y="5510177"/>
            <a:ext cx="3132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Сенсорный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хвоей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79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lass cup on a table&#10;&#10;Description automatically generated">
            <a:extLst>
              <a:ext uri="{FF2B5EF4-FFF2-40B4-BE49-F238E27FC236}">
                <a16:creationId xmlns:a16="http://schemas.microsoft.com/office/drawing/2014/main" id="{9918AB17-88EA-1C42-B4A4-E7E0ECBFF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" r="4890" b="-2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F83A0-45AE-0543-B7D2-F64F3766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en-CA" sz="4000" dirty="0"/>
              <a:t>«</a:t>
            </a:r>
            <a:r>
              <a:rPr lang="ru-RU" sz="4000" dirty="0"/>
              <a:t>К</a:t>
            </a:r>
            <a:r>
              <a:rPr lang="en-CA" sz="4000" dirty="0" err="1"/>
              <a:t>олющ</a:t>
            </a:r>
            <a:r>
              <a:rPr lang="ru-RU" sz="4000" dirty="0" err="1"/>
              <a:t>ий</a:t>
            </a:r>
            <a:r>
              <a:rPr lang="en-CA" sz="4000" dirty="0"/>
              <a:t>» </a:t>
            </a:r>
            <a:r>
              <a:rPr lang="en-CA" sz="4000" dirty="0" err="1"/>
              <a:t>эффект</a:t>
            </a:r>
            <a:r>
              <a:rPr lang="ru-RU" sz="4000" dirty="0"/>
              <a:t>:</a:t>
            </a:r>
            <a:br>
              <a:rPr lang="ru-RU" sz="4000" dirty="0"/>
            </a:br>
            <a:br>
              <a:rPr lang="ru-RU" sz="4000" dirty="0"/>
            </a:br>
            <a:r>
              <a:rPr lang="en-CA" sz="2000" dirty="0"/>
              <a:t>«</a:t>
            </a:r>
            <a:r>
              <a:rPr lang="en-CA" sz="2000" dirty="0" err="1"/>
              <a:t>В</a:t>
            </a:r>
            <a:r>
              <a:rPr lang="en-CA" sz="2000" dirty="0"/>
              <a:t> </a:t>
            </a:r>
            <a:r>
              <a:rPr lang="en-CA" sz="2000" i="1" dirty="0" err="1"/>
              <a:t>игольчатых</a:t>
            </a:r>
            <a:r>
              <a:rPr lang="en-CA" sz="2000" dirty="0"/>
              <a:t> </a:t>
            </a:r>
            <a:r>
              <a:rPr lang="en-CA" sz="2000" dirty="0" err="1"/>
              <a:t>чумных</a:t>
            </a:r>
            <a:r>
              <a:rPr lang="en-CA" sz="2000" dirty="0"/>
              <a:t> </a:t>
            </a:r>
            <a:r>
              <a:rPr lang="en-CA" sz="2000" dirty="0" err="1"/>
              <a:t>бокалах</a:t>
            </a:r>
            <a:r>
              <a:rPr lang="en-CA" sz="2000" dirty="0"/>
              <a:t>…» </a:t>
            </a:r>
            <a:br>
              <a:rPr lang="ru-RU" sz="2000" dirty="0"/>
            </a:br>
            <a:r>
              <a:rPr lang="ru-RU" sz="2000" dirty="0"/>
              <a:t>                                                             </a:t>
            </a:r>
            <a:r>
              <a:rPr lang="en-CA" sz="2000" dirty="0"/>
              <a:t>(1933</a:t>
            </a:r>
            <a:r>
              <a:rPr lang="ru-RU" sz="2000" dirty="0"/>
              <a:t>-</a:t>
            </a:r>
            <a:r>
              <a:rPr lang="en-CA" sz="2000" dirty="0"/>
              <a:t>1935) </a:t>
            </a:r>
            <a:endParaRPr lang="en-US" sz="2000" dirty="0"/>
          </a:p>
        </p:txBody>
      </p:sp>
      <p:pic>
        <p:nvPicPr>
          <p:cNvPr id="7" name="Content Placeholder 6" descr="A picture containing sitting, open, person, wooden&#10;&#10;Description automatically generated">
            <a:extLst>
              <a:ext uri="{FF2B5EF4-FFF2-40B4-BE49-F238E27FC236}">
                <a16:creationId xmlns:a16="http://schemas.microsoft.com/office/drawing/2014/main" id="{CAA424F3-384E-D444-9D85-CBA0EA140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4233" y="2852447"/>
            <a:ext cx="3681162" cy="287310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F0259D-5F2C-4E40-A3B7-A39CB0F520F8}"/>
              </a:ext>
            </a:extLst>
          </p:cNvPr>
          <p:cNvSpPr/>
          <p:nvPr/>
        </p:nvSpPr>
        <p:spPr>
          <a:xfrm>
            <a:off x="5481874" y="5988236"/>
            <a:ext cx="5247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осуд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вариаци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отравленного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чумного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колодца</a:t>
            </a:r>
            <a:r>
              <a:rPr lang="en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260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5D16907C-57EA-B34A-AF7B-0E05DE2D6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9" r="5806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1D1FF4-7F97-4936-9A4C-9FB71D8FB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BA64C-C284-A645-84CE-AB58B4F39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CA" sz="2800" dirty="0"/>
              <a:t>«</a:t>
            </a:r>
            <a:r>
              <a:rPr lang="ru-RU" sz="2800" dirty="0"/>
              <a:t>В</a:t>
            </a:r>
            <a:r>
              <a:rPr lang="en-CA" sz="2800" dirty="0" err="1"/>
              <a:t>озгласы</a:t>
            </a:r>
            <a:r>
              <a:rPr lang="en-CA" sz="2800" dirty="0"/>
              <a:t>» (</a:t>
            </a:r>
            <a:r>
              <a:rPr lang="en-CA" sz="2800" dirty="0" err="1"/>
              <a:t>атакующие</a:t>
            </a:r>
            <a:r>
              <a:rPr lang="en-CA" sz="2800" dirty="0"/>
              <a:t> </a:t>
            </a:r>
            <a:r>
              <a:rPr lang="en-CA" sz="2800" dirty="0" err="1"/>
              <a:t>акустическое</a:t>
            </a:r>
            <a:r>
              <a:rPr lang="en-CA" sz="2800" dirty="0"/>
              <a:t> </a:t>
            </a:r>
            <a:r>
              <a:rPr lang="en-CA" sz="2800" dirty="0" err="1"/>
              <a:t>пространство</a:t>
            </a:r>
            <a:r>
              <a:rPr lang="en-CA" sz="2800" dirty="0"/>
              <a:t>, </a:t>
            </a:r>
            <a:r>
              <a:rPr lang="en-CA" sz="2800" dirty="0" err="1"/>
              <a:t>как</a:t>
            </a:r>
            <a:r>
              <a:rPr lang="en-CA" sz="2800" dirty="0"/>
              <a:t> </a:t>
            </a:r>
            <a:r>
              <a:rPr lang="en-CA" sz="2800" dirty="0" err="1"/>
              <a:t>острые</a:t>
            </a:r>
            <a:r>
              <a:rPr lang="en-CA" sz="2800" dirty="0"/>
              <a:t> </a:t>
            </a:r>
            <a:r>
              <a:rPr lang="en-CA" sz="2800" dirty="0" err="1"/>
              <a:t>иголки</a:t>
            </a:r>
            <a:r>
              <a:rPr lang="en-CA" sz="2800" dirty="0"/>
              <a:t> </a:t>
            </a:r>
            <a:r>
              <a:rPr lang="en-CA" sz="2800" dirty="0" err="1"/>
              <a:t>хвои</a:t>
            </a:r>
            <a:r>
              <a:rPr lang="ru-RU" sz="2800" dirty="0"/>
              <a:t>)</a:t>
            </a:r>
            <a:endParaRPr lang="en-US" sz="28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5979D3-65A2-497A-BB7D-FE2E53F16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4311636"/>
            <a:ext cx="6281928" cy="36484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Ср. также: </a:t>
            </a:r>
            <a:r>
              <a:rPr lang="ru-RU" dirty="0" err="1"/>
              <a:t>возГЛасы</a:t>
            </a:r>
            <a:r>
              <a:rPr lang="ru-RU" dirty="0"/>
              <a:t> – </a:t>
            </a:r>
            <a:r>
              <a:rPr lang="ru-RU" dirty="0" err="1"/>
              <a:t>иГЛы</a:t>
            </a:r>
            <a:r>
              <a:rPr lang="en-CA" dirty="0"/>
              <a:t> </a:t>
            </a:r>
            <a:endParaRPr lang="en-US" dirty="0"/>
          </a:p>
        </p:txBody>
      </p:sp>
      <p:pic>
        <p:nvPicPr>
          <p:cNvPr id="7" name="Picture 6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D1D5697C-B1E8-6643-B1B4-A93E11ADC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16" y="2386776"/>
            <a:ext cx="5803232" cy="338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72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386FD977-D18A-AE45-A55A-B25A7EDF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497" y="845943"/>
            <a:ext cx="6880072" cy="500525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3915F8-5105-AE4C-866C-BD1026CBF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1" y="1086132"/>
            <a:ext cx="3175063" cy="52585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rgbClr val="FFFFFF"/>
                </a:solidFill>
              </a:rPr>
              <a:t>Текст</a:t>
            </a:r>
            <a:r>
              <a:rPr lang="ru-RU" sz="1200" dirty="0">
                <a:solidFill>
                  <a:srgbClr val="FFFFFF"/>
                </a:solidFill>
              </a:rPr>
              <a:t> </a:t>
            </a:r>
            <a:endParaRPr lang="en-CA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b="1" dirty="0">
                <a:solidFill>
                  <a:srgbClr val="FFFFFF"/>
                </a:solidFill>
              </a:rPr>
              <a:t>Сюжет</a:t>
            </a:r>
            <a:r>
              <a:rPr lang="ru-RU" sz="1200" dirty="0">
                <a:solidFill>
                  <a:srgbClr val="FFFFFF"/>
                </a:solidFill>
              </a:rPr>
              <a:t> </a:t>
            </a:r>
            <a:endParaRPr lang="en-CA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FFFFFF"/>
                </a:solidFill>
              </a:rPr>
              <a:t>Датировка, разночтения </a:t>
            </a:r>
            <a:endParaRPr lang="en-CA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FFFFFF"/>
                </a:solidFill>
              </a:rPr>
              <a:t>История создания текста </a:t>
            </a:r>
            <a:endParaRPr lang="en-CA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FFFFFF"/>
                </a:solidFill>
              </a:rPr>
              <a:t>Двойчатка </a:t>
            </a:r>
            <a:endParaRPr lang="en-CA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FFFFFF"/>
                </a:solidFill>
              </a:rPr>
              <a:t>«Работа в жестких небесах»: </a:t>
            </a:r>
            <a:endParaRPr lang="en-CA" sz="12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CA" sz="1200" dirty="0">
                <a:solidFill>
                  <a:srgbClr val="FFFFFF"/>
                </a:solidFill>
              </a:rPr>
              <a:t>                   </a:t>
            </a:r>
            <a:r>
              <a:rPr lang="ru-RU" sz="1200" dirty="0">
                <a:solidFill>
                  <a:srgbClr val="FFFFFF"/>
                </a:solidFill>
              </a:rPr>
              <a:t>Воронежские летчики и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200" dirty="0">
                <a:solidFill>
                  <a:srgbClr val="FFFFFF"/>
                </a:solidFill>
              </a:rPr>
              <a:t>                   газета «Коммуна» </a:t>
            </a:r>
            <a:endParaRPr lang="en-CA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FFFFFF"/>
                </a:solidFill>
              </a:rPr>
              <a:t>В поисках концовки </a:t>
            </a:r>
            <a:endParaRPr lang="en-CA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FFFFFF"/>
                </a:solidFill>
              </a:rPr>
              <a:t>Проблема посвящения </a:t>
            </a:r>
            <a:endParaRPr lang="en-CA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FFFFFF"/>
                </a:solidFill>
              </a:rPr>
              <a:t>Подвиг партийца </a:t>
            </a:r>
            <a:endParaRPr lang="en-CA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FFFFFF"/>
                </a:solidFill>
              </a:rPr>
              <a:t>Смерть Куйбышева </a:t>
            </a:r>
            <a:endParaRPr lang="en-CA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FFFFFF"/>
                </a:solidFill>
              </a:rPr>
              <a:t>Структура </a:t>
            </a:r>
            <a:endParaRPr lang="en-CA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b="1" dirty="0">
                <a:solidFill>
                  <a:srgbClr val="FFFFFF"/>
                </a:solidFill>
              </a:rPr>
              <a:t>Подтексты и комментарии </a:t>
            </a:r>
            <a:endParaRPr lang="en-CA" sz="12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87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8DCBC9-E0DE-46B3-8FAE-C5C15137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AEEC1-34DC-9C42-86A0-0E508AAD3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422" y="2523037"/>
            <a:ext cx="6281928" cy="1965934"/>
          </a:xfrm>
        </p:spPr>
        <p:txBody>
          <a:bodyPr>
            <a:noAutofit/>
          </a:bodyPr>
          <a:lstStyle/>
          <a:p>
            <a:r>
              <a:rPr lang="en-CA" sz="1800" dirty="0"/>
              <a:t>«И </a:t>
            </a:r>
            <a:r>
              <a:rPr lang="en-CA" sz="1800" i="1" dirty="0"/>
              <a:t>высоты</a:t>
            </a:r>
            <a:r>
              <a:rPr lang="en-CA" sz="1800" dirty="0"/>
              <a:t> будут им страшны, и на дороге ужасы; и </a:t>
            </a:r>
            <a:r>
              <a:rPr lang="en-CA" sz="1800" i="1" dirty="0"/>
              <a:t>зацветет миндаль</a:t>
            </a:r>
            <a:r>
              <a:rPr lang="en-CA" sz="1800" dirty="0"/>
              <a:t> (Mandel) &lt;…&gt; Доколе… &lt;…&gt; не обрушилось </a:t>
            </a:r>
            <a:r>
              <a:rPr lang="en-CA" sz="1800" i="1" dirty="0"/>
              <a:t>колесо над колодезем</a:t>
            </a:r>
            <a:r>
              <a:rPr lang="en-CA" sz="1800" dirty="0"/>
              <a:t>» (Еккл., 12, 5–6). </a:t>
            </a:r>
            <a:endParaRPr lang="en-US" sz="1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C03747-72AC-445A-96A4-23643B42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422" y="1917582"/>
            <a:ext cx="6281928" cy="1103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Н</a:t>
            </a:r>
            <a:r>
              <a:rPr lang="en-CA" dirty="0" err="1"/>
              <a:t>аправление</a:t>
            </a:r>
            <a:r>
              <a:rPr lang="en-CA" dirty="0"/>
              <a:t> </a:t>
            </a:r>
            <a:r>
              <a:rPr lang="en-CA" dirty="0" err="1"/>
              <a:t>вглубь</a:t>
            </a:r>
            <a:r>
              <a:rPr lang="en-CA" dirty="0"/>
              <a:t> </a:t>
            </a:r>
            <a:r>
              <a:rPr lang="en-CA" dirty="0" err="1"/>
              <a:t>указывает</a:t>
            </a:r>
            <a:r>
              <a:rPr lang="en-CA" dirty="0"/>
              <a:t> </a:t>
            </a:r>
            <a:r>
              <a:rPr lang="en-CA" dirty="0" err="1"/>
              <a:t>на</a:t>
            </a:r>
            <a:r>
              <a:rPr lang="en-CA" dirty="0"/>
              <a:t> </a:t>
            </a:r>
            <a:r>
              <a:rPr lang="en-CA" dirty="0" err="1"/>
              <a:t>смерть</a:t>
            </a:r>
            <a:r>
              <a:rPr lang="en-CA" dirty="0"/>
              <a:t> </a:t>
            </a:r>
            <a:r>
              <a:rPr lang="en-CA" dirty="0" err="1"/>
              <a:t>или</a:t>
            </a:r>
            <a:r>
              <a:rPr lang="en-CA" dirty="0"/>
              <a:t> </a:t>
            </a:r>
            <a:r>
              <a:rPr lang="en-CA" dirty="0" err="1"/>
              <a:t>ворота</a:t>
            </a:r>
            <a:r>
              <a:rPr lang="en-CA" dirty="0"/>
              <a:t> </a:t>
            </a:r>
            <a:r>
              <a:rPr lang="en-CA" dirty="0" err="1"/>
              <a:t>в</a:t>
            </a:r>
            <a:r>
              <a:rPr lang="en-CA" dirty="0"/>
              <a:t> </a:t>
            </a:r>
            <a:r>
              <a:rPr lang="en-CA" dirty="0" err="1"/>
              <a:t>мифологический</a:t>
            </a:r>
            <a:r>
              <a:rPr lang="en-CA" dirty="0"/>
              <a:t> </a:t>
            </a:r>
            <a:r>
              <a:rPr lang="en-CA" dirty="0" err="1"/>
              <a:t>Ад</a:t>
            </a:r>
            <a:r>
              <a:rPr lang="en-CA" dirty="0"/>
              <a:t> </a:t>
            </a:r>
            <a:endParaRPr lang="en-US" dirty="0"/>
          </a:p>
        </p:txBody>
      </p:sp>
      <p:pic>
        <p:nvPicPr>
          <p:cNvPr id="7" name="Picture 6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4C9D7282-CF23-5E42-9F45-6425E3A14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9" r="9770" b="3"/>
          <a:stretch/>
        </p:blipFill>
        <p:spPr>
          <a:xfrm>
            <a:off x="7903029" y="237745"/>
            <a:ext cx="4058758" cy="3191256"/>
          </a:xfrm>
          <a:prstGeom prst="rect">
            <a:avLst/>
          </a:prstGeom>
        </p:spPr>
      </p:pic>
      <p:pic>
        <p:nvPicPr>
          <p:cNvPr id="5" name="Content Placeholder 4" descr="A close up of a stone wall&#10;&#10;Description automatically generated">
            <a:extLst>
              <a:ext uri="{FF2B5EF4-FFF2-40B4-BE49-F238E27FC236}">
                <a16:creationId xmlns:a16="http://schemas.microsoft.com/office/drawing/2014/main" id="{79B105C8-3AA1-7F4C-9CCA-52F3C93C8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" r="3400" b="5"/>
          <a:stretch/>
        </p:blipFill>
        <p:spPr>
          <a:xfrm>
            <a:off x="7903029" y="3429002"/>
            <a:ext cx="4058758" cy="31912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8B6C31-6E74-E842-9721-7E026D902968}"/>
              </a:ext>
            </a:extLst>
          </p:cNvPr>
          <p:cNvSpPr/>
          <p:nvPr/>
        </p:nvSpPr>
        <p:spPr>
          <a:xfrm>
            <a:off x="619142" y="791127"/>
            <a:ext cx="7145237" cy="733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i="1" dirty="0"/>
              <a:t>8 	С глубиной колодезной венки </a:t>
            </a:r>
            <a:endParaRPr lang="en-CA" sz="32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CFE78E-DB19-744E-B9F7-BCC79F7793BD}"/>
              </a:ext>
            </a:extLst>
          </p:cNvPr>
          <p:cNvSpPr/>
          <p:nvPr/>
        </p:nvSpPr>
        <p:spPr>
          <a:xfrm>
            <a:off x="850231" y="420222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00"/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Дней колодезная глубина.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Нам ли серые глаза струй черпать – 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Кровь сентябрьская рябина,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Ведро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человеческий череп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 indent="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А. Б.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Мариенгоф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«Слепые ноги» (1919)</a:t>
            </a: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39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75361CC-F756-EF4E-A323-F60256B5B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6271" r="-1" b="273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ED1F9D-75EB-CF4B-8F64-C11A1A0C7FED}"/>
              </a:ext>
            </a:extLst>
          </p:cNvPr>
          <p:cNvSpPr/>
          <p:nvPr/>
        </p:nvSpPr>
        <p:spPr>
          <a:xfrm>
            <a:off x="385011" y="802105"/>
            <a:ext cx="9529010" cy="3975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315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куплю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воскресного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венка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кладбища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розоватых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стружек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</a:p>
          <a:p>
            <a:pPr marL="11887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Берггольц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куплю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воскресного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…» (1928)</a:t>
            </a:r>
          </a:p>
          <a:p>
            <a:pPr marL="7315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7315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Качаются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железные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слышишь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скрежещут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Раскаяньем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5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Петровых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Ранняя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утрата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(1929)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0BE128-F58D-0A41-96CB-752BB53F8B44}"/>
              </a:ext>
            </a:extLst>
          </p:cNvPr>
          <p:cNvSpPr/>
          <p:nvPr/>
        </p:nvSpPr>
        <p:spPr>
          <a:xfrm>
            <a:off x="6440906" y="2095780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Сегодня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улицах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свято.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Голуби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клевали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прямо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руки.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Сегодня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C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могилу</a:t>
            </a:r>
            <a:r>
              <a:rPr lang="en-C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Неизвестного</a:t>
            </a:r>
            <a:r>
              <a:rPr lang="en-C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Солдата</a:t>
            </a:r>
            <a:b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Известные</a:t>
            </a:r>
            <a:r>
              <a:rPr lang="en-C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en-C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несли</a:t>
            </a:r>
            <a:r>
              <a:rPr lang="en-C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венки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В. М. Лебедев. </a:t>
            </a:r>
          </a:p>
          <a:p>
            <a:pPr marL="1828800"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«Юбилей республики» (1929–1931)</a:t>
            </a: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82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C8DCBC9-E0DE-46B3-8FAE-C5C15137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E53B7-A9F4-C540-A232-287EC527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347570"/>
            <a:ext cx="10384857" cy="1744183"/>
          </a:xfrm>
        </p:spPr>
        <p:txBody>
          <a:bodyPr>
            <a:normAutofit/>
          </a:bodyPr>
          <a:lstStyle/>
          <a:p>
            <a:r>
              <a:rPr lang="ru-RU" b="1" i="1" dirty="0"/>
              <a:t>9	Тянут жизнь и время дорогое</a:t>
            </a:r>
            <a:endParaRPr lang="en-US" dirty="0"/>
          </a:p>
        </p:txBody>
      </p:sp>
      <p:pic>
        <p:nvPicPr>
          <p:cNvPr id="24" name="Picture 23" descr="A close up of a book&#10;&#10;Description automatically generated">
            <a:extLst>
              <a:ext uri="{FF2B5EF4-FFF2-40B4-BE49-F238E27FC236}">
                <a16:creationId xmlns:a16="http://schemas.microsoft.com/office/drawing/2014/main" id="{5824ACD2-2C9D-DF4A-89A5-D90FDC7D5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852" y="1909011"/>
            <a:ext cx="3326742" cy="4447517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4365C93-9DFE-6445-8000-9B2A6A30D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933" y="2769305"/>
            <a:ext cx="5793874" cy="358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49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28B4-127A-7A45-B456-EEAA31CE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1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D5143AF9-7A97-9743-9719-F73A78DE3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952" y="1911542"/>
            <a:ext cx="5874288" cy="378565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22C280-E17B-0444-AB98-85CCB85BD792}"/>
              </a:ext>
            </a:extLst>
          </p:cNvPr>
          <p:cNvSpPr/>
          <p:nvPr/>
        </p:nvSpPr>
        <p:spPr>
          <a:xfrm>
            <a:off x="6892089" y="2014194"/>
            <a:ext cx="48346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О.М. «Прибой у гроба» (1924):</a:t>
            </a:r>
            <a:endParaRPr lang="en-CA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Счет времени потерян. Стоим в чудном ночном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человеческом лесу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&lt;…&gt; Три черных ленты спадают к ногам толпы. Там, в электрическом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пожаре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окруженный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елками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омываемый вечно-свежими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волнами толпы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лежит он,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перегоревший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чей лоб был воспален еще три дня назад… И мертвый – он самый живой, омытый жизнью, жизнью остудивший свой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воспаленный лоб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37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C5DCE-17B5-9B42-9ADB-1917F04D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10 	Опершись на смертные станки – </a:t>
            </a:r>
            <a:endParaRPr lang="en-US" dirty="0"/>
          </a:p>
        </p:txBody>
      </p:sp>
      <p:pic>
        <p:nvPicPr>
          <p:cNvPr id="5" name="Content Placeholder 4" descr="A picture containing outdoor, engine, truck, large&#10;&#10;Description automatically generated">
            <a:extLst>
              <a:ext uri="{FF2B5EF4-FFF2-40B4-BE49-F238E27FC236}">
                <a16:creationId xmlns:a16="http://schemas.microsoft.com/office/drawing/2014/main" id="{9034FE80-756E-4C4E-9109-9228A7D0C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7937" y="2903621"/>
            <a:ext cx="3919621" cy="2939716"/>
          </a:xfrm>
        </p:spPr>
      </p:pic>
      <p:pic>
        <p:nvPicPr>
          <p:cNvPr id="7" name="Picture 6" descr="A picture containing box, table&#10;&#10;Description automatically generated">
            <a:extLst>
              <a:ext uri="{FF2B5EF4-FFF2-40B4-BE49-F238E27FC236}">
                <a16:creationId xmlns:a16="http://schemas.microsoft.com/office/drawing/2014/main" id="{13035E23-B8CE-3047-B3B0-0FA3553D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74" y="2960437"/>
            <a:ext cx="4064000" cy="2882900"/>
          </a:xfrm>
          <a:prstGeom prst="rect">
            <a:avLst/>
          </a:prstGeom>
        </p:spPr>
      </p:pic>
      <p:pic>
        <p:nvPicPr>
          <p:cNvPr id="9" name="Picture 8" descr="A picture containing building, indoor, old, car&#10;&#10;Description automatically generated">
            <a:extLst>
              <a:ext uri="{FF2B5EF4-FFF2-40B4-BE49-F238E27FC236}">
                <a16:creationId xmlns:a16="http://schemas.microsoft.com/office/drawing/2014/main" id="{0AB68177-C8F7-0A48-96B5-419572632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222" y="1773545"/>
            <a:ext cx="3052344" cy="40697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306D22-F671-DE4D-ACE5-3427C1101674}"/>
              </a:ext>
            </a:extLst>
          </p:cNvPr>
          <p:cNvSpPr/>
          <p:nvPr/>
        </p:nvSpPr>
        <p:spPr>
          <a:xfrm>
            <a:off x="3850128" y="6030740"/>
            <a:ext cx="531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фразеологический прообраз – «смертные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останки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en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890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8DCBC9-E0DE-46B3-8FAE-C5C15137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C6CC56-64AE-DC4C-9FB5-94181871C300}"/>
              </a:ext>
            </a:extLst>
          </p:cNvPr>
          <p:cNvSpPr/>
          <p:nvPr/>
        </p:nvSpPr>
        <p:spPr>
          <a:xfrm>
            <a:off x="-607255" y="3963998"/>
            <a:ext cx="7491663" cy="2273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459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/>
              <a:t>Вчера</a:t>
            </a:r>
            <a:r>
              <a:rPr lang="en-US" dirty="0"/>
              <a:t> </a:t>
            </a:r>
            <a:r>
              <a:rPr lang="en-US" dirty="0" err="1"/>
              <a:t>работал</a:t>
            </a:r>
            <a:r>
              <a:rPr lang="en-US" dirty="0"/>
              <a:t> </a:t>
            </a:r>
            <a:r>
              <a:rPr lang="en-US" dirty="0" err="1"/>
              <a:t>бригадир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склонившись</a:t>
            </a:r>
            <a:r>
              <a:rPr lang="en-US" dirty="0"/>
              <a:t> </a:t>
            </a:r>
            <a:r>
              <a:rPr lang="en-US" dirty="0" err="1"/>
              <a:t>над</a:t>
            </a:r>
            <a:r>
              <a:rPr lang="en-US" dirty="0"/>
              <a:t> </a:t>
            </a:r>
            <a:r>
              <a:rPr lang="en-US" i="1" dirty="0" err="1"/>
              <a:t>станком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Сегодня</a:t>
            </a:r>
            <a:r>
              <a:rPr lang="en-US" dirty="0"/>
              <a:t> </a:t>
            </a:r>
            <a:r>
              <a:rPr lang="en-US" dirty="0" err="1"/>
              <a:t>он</a:t>
            </a:r>
            <a:r>
              <a:rPr lang="en-US" dirty="0"/>
              <a:t> </a:t>
            </a:r>
            <a:r>
              <a:rPr lang="en-US" dirty="0" err="1"/>
              <a:t>лежит</a:t>
            </a:r>
            <a:r>
              <a:rPr lang="en-US" dirty="0"/>
              <a:t> </a:t>
            </a:r>
            <a:r>
              <a:rPr lang="en-US" dirty="0" err="1"/>
              <a:t>в</a:t>
            </a:r>
            <a:r>
              <a:rPr lang="en-US" dirty="0"/>
              <a:t> </a:t>
            </a:r>
            <a:r>
              <a:rPr lang="en-US" dirty="0" err="1"/>
              <a:t>гробу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обитом</a:t>
            </a:r>
            <a:r>
              <a:rPr lang="en-US" dirty="0"/>
              <a:t> </a:t>
            </a:r>
            <a:r>
              <a:rPr lang="en-US" dirty="0" err="1"/>
              <a:t>кумачом</a:t>
            </a:r>
            <a:r>
              <a:rPr lang="en-US" dirty="0"/>
              <a:t>.</a:t>
            </a:r>
            <a:endParaRPr lang="ru-RU" dirty="0"/>
          </a:p>
          <a:p>
            <a:pPr marL="16459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ru-RU" dirty="0"/>
              <a:t>        </a:t>
            </a:r>
            <a:r>
              <a:rPr lang="en-US" dirty="0" err="1"/>
              <a:t>Я</a:t>
            </a:r>
            <a:r>
              <a:rPr lang="en-US" dirty="0"/>
              <a:t>. </a:t>
            </a:r>
            <a:r>
              <a:rPr lang="en-US" dirty="0" err="1"/>
              <a:t>Смеляков</a:t>
            </a:r>
            <a:r>
              <a:rPr lang="en-US" dirty="0"/>
              <a:t>. «</a:t>
            </a:r>
            <a:r>
              <a:rPr lang="en-US" dirty="0" err="1"/>
              <a:t>Смерть</a:t>
            </a:r>
            <a:r>
              <a:rPr lang="en-US" dirty="0"/>
              <a:t> </a:t>
            </a:r>
            <a:r>
              <a:rPr lang="en-US" dirty="0" err="1"/>
              <a:t>бригадира</a:t>
            </a:r>
            <a:r>
              <a:rPr lang="en-US" dirty="0"/>
              <a:t>» (1932) </a:t>
            </a:r>
          </a:p>
        </p:txBody>
      </p:sp>
      <p:pic>
        <p:nvPicPr>
          <p:cNvPr id="10" name="Picture 9" descr="A close up of an engine&#10;&#10;Description automatically generated">
            <a:extLst>
              <a:ext uri="{FF2B5EF4-FFF2-40B4-BE49-F238E27FC236}">
                <a16:creationId xmlns:a16="http://schemas.microsoft.com/office/drawing/2014/main" id="{743BA5BC-B879-F244-A69E-9428FC770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8" r="10825" b="-2"/>
          <a:stretch/>
        </p:blipFill>
        <p:spPr>
          <a:xfrm>
            <a:off x="7903029" y="237745"/>
            <a:ext cx="4058758" cy="3191256"/>
          </a:xfrm>
          <a:prstGeom prst="rect">
            <a:avLst/>
          </a:prstGeom>
        </p:spPr>
      </p:pic>
      <p:pic>
        <p:nvPicPr>
          <p:cNvPr id="8" name="Picture 7" descr="A vintage photo of 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93F55450-9E00-C74B-B7AB-FA4E5DA09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97" r="1" b="1"/>
          <a:stretch/>
        </p:blipFill>
        <p:spPr>
          <a:xfrm>
            <a:off x="7903029" y="3429002"/>
            <a:ext cx="4058758" cy="31912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C88FA3-D2E3-3F4E-94A3-020AD95503B2}"/>
              </a:ext>
            </a:extLst>
          </p:cNvPr>
          <p:cNvSpPr/>
          <p:nvPr/>
        </p:nvSpPr>
        <p:spPr>
          <a:xfrm>
            <a:off x="1022387" y="1162995"/>
            <a:ext cx="6096000" cy="235449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станков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мы, пока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пусть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взлетают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реют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счета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над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землей,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над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страной,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облаках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наши</a:t>
            </a:r>
            <a:r>
              <a:rPr lang="en-C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ласточки-самолеты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CA" dirty="0"/>
              <a:t> 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Н. Н. Ушаков «Оборона» (1927)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FB7F13-EE84-7245-90EA-32C9531B6458}"/>
              </a:ext>
            </a:extLst>
          </p:cNvPr>
          <p:cNvSpPr/>
          <p:nvPr/>
        </p:nvSpPr>
        <p:spPr>
          <a:xfrm>
            <a:off x="8687671" y="3625444"/>
            <a:ext cx="27834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" sz="1600" i="1" dirty="0">
                <a:solidFill>
                  <a:srgbClr val="202122"/>
                </a:solidFill>
                <a:latin typeface="Arial" panose="020B0604020202020204" pitchFamily="34" charset="0"/>
              </a:rPr>
              <a:t>Аэроплан Живодана (1909)</a:t>
            </a:r>
            <a:endParaRPr lang="en-US" sz="1600" i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502AFF-F3E0-8C4C-86B7-F1391FF4B451}"/>
              </a:ext>
            </a:extLst>
          </p:cNvPr>
          <p:cNvSpPr/>
          <p:nvPr/>
        </p:nvSpPr>
        <p:spPr>
          <a:xfrm>
            <a:off x="6908269" y="2609663"/>
            <a:ext cx="893193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ru" sz="1100" i="1" dirty="0">
                <a:solidFill>
                  <a:srgbClr val="202122"/>
                </a:solidFill>
                <a:latin typeface="Arial" panose="020B0604020202020204" pitchFamily="34" charset="0"/>
              </a:rPr>
              <a:t>Старый </a:t>
            </a:r>
          </a:p>
          <a:p>
            <a:pPr algn="r">
              <a:spcAft>
                <a:spcPts val="600"/>
              </a:spcAft>
            </a:pPr>
            <a:r>
              <a:rPr lang="ru" sz="1100" i="1" dirty="0">
                <a:solidFill>
                  <a:srgbClr val="202122"/>
                </a:solidFill>
                <a:latin typeface="Arial" panose="020B0604020202020204" pitchFamily="34" charset="0"/>
              </a:rPr>
              <a:t>заводской </a:t>
            </a:r>
          </a:p>
          <a:p>
            <a:pPr algn="r">
              <a:spcAft>
                <a:spcPts val="600"/>
              </a:spcAft>
            </a:pPr>
            <a:r>
              <a:rPr lang="ru" sz="1100" i="1" dirty="0">
                <a:solidFill>
                  <a:srgbClr val="202122"/>
                </a:solidFill>
                <a:latin typeface="Arial" panose="020B0604020202020204" pitchFamily="34" charset="0"/>
              </a:rPr>
              <a:t>станок</a:t>
            </a:r>
            <a:endParaRPr lang="en-US" sz="1100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F6F64F-728F-ED4D-80F0-A7C093CF8167}"/>
              </a:ext>
            </a:extLst>
          </p:cNvPr>
          <p:cNvSpPr/>
          <p:nvPr/>
        </p:nvSpPr>
        <p:spPr>
          <a:xfrm>
            <a:off x="3413144" y="563777"/>
            <a:ext cx="4286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«Все вещи – в труде»; </a:t>
            </a:r>
            <a:r>
              <a:rPr lang="ru-RU" sz="2000" b="1" dirty="0" err="1"/>
              <a:t>Еккл</a:t>
            </a:r>
            <a:r>
              <a:rPr lang="ru-RU" sz="2000" b="1" dirty="0"/>
              <a:t>., 1, 8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1796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15FB-7206-804B-9FBD-E22B6CE9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6" y="642594"/>
            <a:ext cx="4908170" cy="1371600"/>
          </a:xfrm>
        </p:spPr>
        <p:txBody>
          <a:bodyPr>
            <a:normAutofit/>
          </a:bodyPr>
          <a:lstStyle/>
          <a:p>
            <a:r>
              <a:rPr lang="ru-RU" sz="2900" b="1" i="1" dirty="0"/>
              <a:t>11 	Обручи краснознаменной хвои</a:t>
            </a:r>
            <a:endParaRPr lang="en-US" sz="2900" dirty="0"/>
          </a:p>
        </p:txBody>
      </p:sp>
      <p:sp>
        <p:nvSpPr>
          <p:cNvPr id="18" name="Round Single Corner Rectangle 8">
            <a:extLst>
              <a:ext uri="{FF2B5EF4-FFF2-40B4-BE49-F238E27FC236}">
                <a16:creationId xmlns:a16="http://schemas.microsoft.com/office/drawing/2014/main" id="{E016D32B-E2A5-4AB3-A68F-304BD9ACD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4973" y="808058"/>
            <a:ext cx="2559744" cy="2536764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vase of flowers next to a palm tree&#10;&#10;Description automatically generated">
            <a:extLst>
              <a:ext uri="{FF2B5EF4-FFF2-40B4-BE49-F238E27FC236}">
                <a16:creationId xmlns:a16="http://schemas.microsoft.com/office/drawing/2014/main" id="{5E80D68E-6216-3743-B409-C0A2BC69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55" y="1118771"/>
            <a:ext cx="1565789" cy="1915339"/>
          </a:xfrm>
          <a:prstGeom prst="rect">
            <a:avLst/>
          </a:prstGeom>
        </p:spPr>
      </p:pic>
      <p:sp>
        <p:nvSpPr>
          <p:cNvPr id="20" name="Round Single Corner Rectangle 21">
            <a:extLst>
              <a:ext uri="{FF2B5EF4-FFF2-40B4-BE49-F238E27FC236}">
                <a16:creationId xmlns:a16="http://schemas.microsoft.com/office/drawing/2014/main" id="{FF26FC23-E827-46E8-B0B7-DEA209BFE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25582" y="808058"/>
            <a:ext cx="2559744" cy="2536764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ound Diagonal Corner Rectangle 7">
            <a:extLst>
              <a:ext uri="{FF2B5EF4-FFF2-40B4-BE49-F238E27FC236}">
                <a16:creationId xmlns:a16="http://schemas.microsoft.com/office/drawing/2014/main" id="{023A6D1D-B3DE-440A-B5C3-3627406FB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3" y="3505687"/>
            <a:ext cx="2565764" cy="253676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9D24BED5-4C40-0842-BCEE-B0D65048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431" y="3827664"/>
            <a:ext cx="1892808" cy="1892808"/>
          </a:xfrm>
          <a:prstGeom prst="rect">
            <a:avLst/>
          </a:prstGeom>
        </p:spPr>
      </p:pic>
      <p:sp>
        <p:nvSpPr>
          <p:cNvPr id="24" name="Round Single Corner Rectangle 9">
            <a:extLst>
              <a:ext uri="{FF2B5EF4-FFF2-40B4-BE49-F238E27FC236}">
                <a16:creationId xmlns:a16="http://schemas.microsoft.com/office/drawing/2014/main" id="{C6C46C42-07BA-4588-A73F-3C50D61A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525582" y="3505686"/>
            <a:ext cx="2559743" cy="253676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indoor, sitting, mirror, small&#10;&#10;Description automatically generated">
            <a:extLst>
              <a:ext uri="{FF2B5EF4-FFF2-40B4-BE49-F238E27FC236}">
                <a16:creationId xmlns:a16="http://schemas.microsoft.com/office/drawing/2014/main" id="{C58708F4-A3C6-CE49-868F-EE137A686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542" y="3827663"/>
            <a:ext cx="1925822" cy="1892808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1D3CC1D-A294-4E67-8F23-09CD86A61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557" y="2014194"/>
            <a:ext cx="4555244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Т</a:t>
            </a:r>
            <a:r>
              <a:rPr lang="en-CA" b="1" dirty="0" err="1"/>
              <a:t>автологический</a:t>
            </a:r>
            <a:r>
              <a:rPr lang="en-CA" b="1" dirty="0"/>
              <a:t> </a:t>
            </a:r>
            <a:r>
              <a:rPr lang="en-CA" b="1" dirty="0" err="1"/>
              <a:t>эффект</a:t>
            </a:r>
            <a:r>
              <a:rPr lang="en-CA" b="1" dirty="0"/>
              <a:t> </a:t>
            </a:r>
            <a:r>
              <a:rPr lang="en-CA" b="1" dirty="0" err="1"/>
              <a:t>плетения</a:t>
            </a:r>
            <a:r>
              <a:rPr lang="en-CA" b="1" dirty="0"/>
              <a:t> </a:t>
            </a:r>
            <a:r>
              <a:rPr lang="en-CA" b="1" dirty="0" err="1"/>
              <a:t>словесного</a:t>
            </a:r>
            <a:r>
              <a:rPr lang="en-CA" b="1" dirty="0"/>
              <a:t> </a:t>
            </a:r>
            <a:r>
              <a:rPr lang="en-CA" b="1" dirty="0" err="1"/>
              <a:t>кружева</a:t>
            </a:r>
            <a:r>
              <a:rPr lang="ru-RU" b="1" dirty="0"/>
              <a:t>:</a:t>
            </a:r>
            <a:r>
              <a:rPr lang="en-CA" dirty="0"/>
              <a:t> 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п</a:t>
            </a:r>
            <a:r>
              <a:rPr lang="en-CA" b="1" dirty="0" err="1"/>
              <a:t>овтор</a:t>
            </a:r>
            <a:r>
              <a:rPr lang="ru-RU" b="1" dirty="0"/>
              <a:t>ы</a:t>
            </a:r>
            <a:r>
              <a:rPr lang="en-CA" b="1" dirty="0"/>
              <a:t>, </a:t>
            </a:r>
            <a:r>
              <a:rPr lang="en-CA" b="1" dirty="0" err="1"/>
              <a:t>слова</a:t>
            </a:r>
            <a:r>
              <a:rPr lang="en-CA" b="1" dirty="0"/>
              <a:t> </a:t>
            </a:r>
            <a:r>
              <a:rPr lang="en-CA" b="1" dirty="0" err="1"/>
              <a:t>в</a:t>
            </a:r>
            <a:r>
              <a:rPr lang="en-CA" b="1" dirty="0"/>
              <a:t> </a:t>
            </a:r>
            <a:r>
              <a:rPr lang="en-CA" b="1" dirty="0" err="1"/>
              <a:t>рифменных</a:t>
            </a:r>
            <a:r>
              <a:rPr lang="en-CA" b="1" dirty="0"/>
              <a:t> </a:t>
            </a:r>
            <a:r>
              <a:rPr lang="en-CA" b="1" dirty="0" err="1"/>
              <a:t>позициях</a:t>
            </a:r>
            <a:r>
              <a:rPr lang="en-CA" b="1" dirty="0"/>
              <a:t>: </a:t>
            </a:r>
            <a:endParaRPr lang="ru-RU" b="1" dirty="0"/>
          </a:p>
          <a:p>
            <a:pPr marL="0" indent="0">
              <a:buNone/>
            </a:pPr>
            <a:r>
              <a:rPr lang="en-CA" b="1" dirty="0"/>
              <a:t>«</a:t>
            </a:r>
            <a:r>
              <a:rPr lang="en-CA" b="1" dirty="0" err="1"/>
              <a:t>тело</a:t>
            </a:r>
            <a:r>
              <a:rPr lang="en-CA" b="1" dirty="0"/>
              <a:t>//</a:t>
            </a:r>
            <a:r>
              <a:rPr lang="en-CA" b="1" dirty="0" err="1"/>
              <a:t>тело</a:t>
            </a:r>
            <a:r>
              <a:rPr lang="en-CA" b="1" dirty="0"/>
              <a:t>»; «</a:t>
            </a:r>
            <a:r>
              <a:rPr lang="en-CA" b="1" dirty="0" err="1"/>
              <a:t>хвои</a:t>
            </a:r>
            <a:r>
              <a:rPr lang="en-CA" b="1" dirty="0"/>
              <a:t>//</a:t>
            </a:r>
            <a:r>
              <a:rPr lang="en-CA" b="1" dirty="0" err="1"/>
              <a:t>хвои</a:t>
            </a:r>
            <a:r>
              <a:rPr lang="en-CA" b="1" dirty="0"/>
              <a:t>»; </a:t>
            </a:r>
            <a:endParaRPr lang="ru-RU" b="1" dirty="0"/>
          </a:p>
          <a:p>
            <a:pPr marL="0" indent="0">
              <a:buNone/>
            </a:pPr>
            <a:r>
              <a:rPr lang="en-CA" b="1" dirty="0"/>
              <a:t>«</a:t>
            </a:r>
            <a:r>
              <a:rPr lang="en-CA" b="1" dirty="0" err="1"/>
              <a:t>венки</a:t>
            </a:r>
            <a:r>
              <a:rPr lang="en-CA" b="1" dirty="0"/>
              <a:t>//</a:t>
            </a:r>
            <a:r>
              <a:rPr lang="en-CA" b="1" dirty="0" err="1"/>
              <a:t>венки</a:t>
            </a:r>
            <a:r>
              <a:rPr lang="en-CA" b="1" dirty="0"/>
              <a:t>»; </a:t>
            </a:r>
            <a:r>
              <a:rPr lang="ru-RU" b="1" dirty="0"/>
              <a:t> </a:t>
            </a:r>
            <a:r>
              <a:rPr lang="en-CA" b="1" dirty="0" err="1"/>
              <a:t>троекратно</a:t>
            </a:r>
            <a:r>
              <a:rPr lang="en-CA" b="1" dirty="0"/>
              <a:t> </a:t>
            </a:r>
            <a:r>
              <a:rPr lang="en-CA" b="1" dirty="0" err="1"/>
              <a:t>повторенное</a:t>
            </a:r>
            <a:r>
              <a:rPr lang="en-CA" b="1" dirty="0"/>
              <a:t> «</a:t>
            </a:r>
            <a:r>
              <a:rPr lang="en-CA" b="1" dirty="0" err="1"/>
              <a:t>люди</a:t>
            </a:r>
            <a:r>
              <a:rPr lang="en-CA" b="1" dirty="0"/>
              <a:t>» </a:t>
            </a:r>
            <a:endParaRPr lang="ru-RU" b="1" dirty="0"/>
          </a:p>
        </p:txBody>
      </p:sp>
      <p:pic>
        <p:nvPicPr>
          <p:cNvPr id="13" name="Picture 12" descr="A close up of a rug&#10;&#10;Description automatically generated">
            <a:extLst>
              <a:ext uri="{FF2B5EF4-FFF2-40B4-BE49-F238E27FC236}">
                <a16:creationId xmlns:a16="http://schemas.microsoft.com/office/drawing/2014/main" id="{BC7A8343-0371-6849-A372-809D85134A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489318" y="2209022"/>
            <a:ext cx="5258403" cy="3833427"/>
          </a:xfrm>
          <a:prstGeom prst="rect">
            <a:avLst/>
          </a:prstGeom>
        </p:spPr>
      </p:pic>
      <p:pic>
        <p:nvPicPr>
          <p:cNvPr id="16" name="Picture 15" descr="A picture containing orange, open, bed, shirt&#10;&#10;Description automatically generated">
            <a:extLst>
              <a:ext uri="{FF2B5EF4-FFF2-40B4-BE49-F238E27FC236}">
                <a16:creationId xmlns:a16="http://schemas.microsoft.com/office/drawing/2014/main" id="{3CB9D3BE-8079-3044-BF03-8E8DD1B16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979" y="1137529"/>
            <a:ext cx="2329066" cy="19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53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DF21-1E9B-0247-899C-2054D5D42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4291"/>
            <a:ext cx="10058400" cy="1371600"/>
          </a:xfrm>
        </p:spPr>
        <p:txBody>
          <a:bodyPr>
            <a:normAutofit/>
          </a:bodyPr>
          <a:lstStyle/>
          <a:p>
            <a:r>
              <a:rPr lang="ru-RU" b="1" i="1" dirty="0"/>
              <a:t>12 	Азбучные, круглые венки!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7EE3-BEDC-8745-B241-76ABB5335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4868334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err="1"/>
              <a:t>пОзвОнОчнОе</a:t>
            </a:r>
            <a:r>
              <a:rPr lang="en-CA" dirty="0"/>
              <a:t> [</a:t>
            </a:r>
            <a:r>
              <a:rPr lang="en-CA" dirty="0" err="1"/>
              <a:t>тело</a:t>
            </a:r>
            <a:r>
              <a:rPr lang="en-CA" dirty="0"/>
              <a:t>]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«</a:t>
            </a:r>
            <a:r>
              <a:rPr lang="en-CA" dirty="0" err="1"/>
              <a:t>крУГЛые</a:t>
            </a:r>
            <a:r>
              <a:rPr lang="ru-RU" dirty="0"/>
              <a:t>»</a:t>
            </a:r>
            <a:r>
              <a:rPr lang="en-CA" dirty="0"/>
              <a:t> </a:t>
            </a:r>
            <a:r>
              <a:rPr lang="en-CA" dirty="0" err="1"/>
              <a:t>перекликаются</a:t>
            </a:r>
            <a:r>
              <a:rPr lang="en-CA" dirty="0"/>
              <a:t> </a:t>
            </a:r>
            <a:r>
              <a:rPr lang="en-CA" dirty="0" err="1"/>
              <a:t>с</a:t>
            </a:r>
            <a:r>
              <a:rPr lang="en-CA" dirty="0"/>
              <a:t> </a:t>
            </a:r>
            <a:r>
              <a:rPr lang="ru-RU" dirty="0"/>
              <a:t> «</a:t>
            </a:r>
            <a:r>
              <a:rPr lang="en-CA" dirty="0" err="1"/>
              <a:t>обУГЛенное</a:t>
            </a:r>
            <a:r>
              <a:rPr lang="ru-RU" dirty="0"/>
              <a:t>»</a:t>
            </a:r>
            <a:r>
              <a:rPr lang="en-CA" dirty="0"/>
              <a:t> </a:t>
            </a:r>
            <a:r>
              <a:rPr lang="en-CA" dirty="0" err="1"/>
              <a:t>и</a:t>
            </a:r>
            <a:r>
              <a:rPr lang="en-CA" dirty="0"/>
              <a:t> </a:t>
            </a:r>
            <a:r>
              <a:rPr lang="ru-RU" dirty="0"/>
              <a:t> «</a:t>
            </a:r>
            <a:r>
              <a:rPr lang="en-CA" dirty="0" err="1"/>
              <a:t>ГЛУбиной</a:t>
            </a:r>
            <a:r>
              <a:rPr lang="ru-RU" dirty="0"/>
              <a:t>»</a:t>
            </a:r>
            <a:r>
              <a:rPr lang="en-CA" dirty="0"/>
              <a:t> </a:t>
            </a:r>
            <a:endParaRPr lang="en-US" dirty="0"/>
          </a:p>
        </p:txBody>
      </p:sp>
      <p:pic>
        <p:nvPicPr>
          <p:cNvPr id="5" name="Picture 4" descr="A picture containing photo, fabric, different, filled&#10;&#10;Description automatically generated">
            <a:extLst>
              <a:ext uri="{FF2B5EF4-FFF2-40B4-BE49-F238E27FC236}">
                <a16:creationId xmlns:a16="http://schemas.microsoft.com/office/drawing/2014/main" id="{5D8DB4FA-AEEA-3048-889D-BAD12D8B8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0" r="1243" b="3"/>
          <a:stretch/>
        </p:blipFill>
        <p:spPr>
          <a:xfrm>
            <a:off x="5348947" y="1825891"/>
            <a:ext cx="2922130" cy="4594159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9D36248-2C82-AB49-A909-491C7972C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" b="41"/>
          <a:stretch/>
        </p:blipFill>
        <p:spPr>
          <a:xfrm>
            <a:off x="8402351" y="1825891"/>
            <a:ext cx="2722849" cy="2157081"/>
          </a:xfrm>
          <a:prstGeom prst="rect">
            <a:avLst/>
          </a:prstGeom>
        </p:spPr>
      </p:pic>
      <p:pic>
        <p:nvPicPr>
          <p:cNvPr id="10" name="Picture 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B2752860-E0F9-074F-92F1-637F90338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" r="7403" b="-4"/>
          <a:stretch/>
        </p:blipFill>
        <p:spPr>
          <a:xfrm>
            <a:off x="8402351" y="4143839"/>
            <a:ext cx="2722850" cy="227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21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9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n old photo of a tree&#10;&#10;Description automatically generated">
            <a:extLst>
              <a:ext uri="{FF2B5EF4-FFF2-40B4-BE49-F238E27FC236}">
                <a16:creationId xmlns:a16="http://schemas.microsoft.com/office/drawing/2014/main" id="{EF1FAAD0-EA8D-1145-B0F0-2D2383403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9" b="2244"/>
          <a:stretch/>
        </p:blipFill>
        <p:spPr>
          <a:xfrm>
            <a:off x="4667497" y="1048162"/>
            <a:ext cx="6880072" cy="460081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40483-9BE9-1E47-B861-CACE582E8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84" y="192506"/>
            <a:ext cx="3729790" cy="1879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b="1" i="1" dirty="0">
                <a:solidFill>
                  <a:srgbClr val="FFFFFF"/>
                </a:solidFill>
              </a:rPr>
              <a:t>13 	</a:t>
            </a:r>
            <a:r>
              <a:rPr lang="en-US" sz="2200" b="1" i="1" dirty="0" err="1">
                <a:solidFill>
                  <a:srgbClr val="FFFFFF"/>
                </a:solidFill>
              </a:rPr>
              <a:t>Шли</a:t>
            </a:r>
            <a:r>
              <a:rPr lang="en-US" sz="2200" b="1" i="1" dirty="0">
                <a:solidFill>
                  <a:srgbClr val="FFFFFF"/>
                </a:solidFill>
              </a:rPr>
              <a:t> </a:t>
            </a:r>
            <a:r>
              <a:rPr lang="en-US" sz="2200" b="1" i="1" dirty="0" err="1">
                <a:solidFill>
                  <a:srgbClr val="FFFFFF"/>
                </a:solidFill>
              </a:rPr>
              <a:t>товарищи</a:t>
            </a:r>
            <a:r>
              <a:rPr lang="en-US" sz="2200" b="1" i="1" dirty="0">
                <a:solidFill>
                  <a:srgbClr val="FFFFFF"/>
                </a:solidFill>
              </a:rPr>
              <a:t> </a:t>
            </a:r>
            <a:r>
              <a:rPr lang="en-US" sz="2200" b="1" i="1" dirty="0" err="1">
                <a:solidFill>
                  <a:srgbClr val="FFFFFF"/>
                </a:solidFill>
              </a:rPr>
              <a:t>последнего</a:t>
            </a:r>
            <a:r>
              <a:rPr lang="en-US" sz="2200" b="1" i="1" dirty="0">
                <a:solidFill>
                  <a:srgbClr val="FFFFFF"/>
                </a:solidFill>
              </a:rPr>
              <a:t> </a:t>
            </a:r>
            <a:r>
              <a:rPr lang="en-US" sz="2200" b="1" i="1" dirty="0" err="1">
                <a:solidFill>
                  <a:srgbClr val="FFFFFF"/>
                </a:solidFill>
              </a:rPr>
              <a:t>призыва</a:t>
            </a:r>
            <a:r>
              <a:rPr lang="en-US" sz="2200" b="1" i="1" dirty="0">
                <a:solidFill>
                  <a:srgbClr val="FFFFFF"/>
                </a:solidFill>
              </a:rPr>
              <a:t> 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A268D-EDA0-2043-9D95-FCD0C7C1ECE0}"/>
              </a:ext>
            </a:extLst>
          </p:cNvPr>
          <p:cNvSpPr/>
          <p:nvPr/>
        </p:nvSpPr>
        <p:spPr>
          <a:xfrm>
            <a:off x="72190" y="2184036"/>
            <a:ext cx="3950972" cy="3869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Не только здесь, у стен Кремля,</a:t>
            </a:r>
            <a:endParaRPr lang="en-CA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Где сотням тысяч – страшны, странны,</a:t>
            </a:r>
            <a:endParaRPr lang="en-CA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Дни без Вождя! нет, вся земля,</a:t>
            </a:r>
            <a:endParaRPr lang="en-CA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Материки, народы, страны…</a:t>
            </a:r>
            <a:endParaRPr lang="en-CA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    В. Брюсов. «После смерти В. И.   </a:t>
            </a:r>
          </a:p>
          <a:p>
            <a:r>
              <a:rPr lang="ru-RU" dirty="0">
                <a:solidFill>
                  <a:schemeClr val="bg1"/>
                </a:solidFill>
              </a:rPr>
              <a:t>                          Ленина» (1924)</a:t>
            </a:r>
            <a:endParaRPr lang="en-CA" dirty="0">
              <a:solidFill>
                <a:schemeClr val="bg1"/>
              </a:solidFill>
            </a:endParaRPr>
          </a:p>
          <a:p>
            <a:r>
              <a:rPr lang="ru-RU" i="1" dirty="0">
                <a:solidFill>
                  <a:schemeClr val="bg1"/>
                </a:solidFill>
              </a:rPr>
              <a:t> </a:t>
            </a:r>
            <a:endParaRPr lang="en-CA" dirty="0">
              <a:solidFill>
                <a:schemeClr val="bg1"/>
              </a:solidFill>
            </a:endParaRPr>
          </a:p>
          <a:p>
            <a:r>
              <a:rPr lang="ru-RU" i="1" dirty="0">
                <a:solidFill>
                  <a:schemeClr val="bg1"/>
                </a:solidFill>
              </a:rPr>
              <a:t>Он лежит под стеною кремлевской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en-CA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невелик и негрозен с виду, </a:t>
            </a:r>
            <a:endParaRPr lang="en-CA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но к нему – всех слез переплески, </a:t>
            </a:r>
            <a:endParaRPr lang="en-CA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всех окраин людских обиды, </a:t>
            </a:r>
            <a:endParaRPr lang="en-CA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не заботясь времени тратой,</a:t>
            </a:r>
            <a:endParaRPr lang="en-CA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поспешают вдогон за правдой. </a:t>
            </a:r>
            <a:endParaRPr lang="en-CA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    Н. Асеев. «Русская сказка» (1927)</a:t>
            </a:r>
            <a:endParaRPr lang="en-CA" dirty="0">
              <a:solidFill>
                <a:schemeClr val="bg1"/>
              </a:solidFill>
            </a:endParaRPr>
          </a:p>
          <a:p>
            <a:r>
              <a:rPr lang="ru-RU" dirty="0"/>
              <a:t> 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41329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vintage photo of a plane&#10;&#10;Description automatically generated">
            <a:extLst>
              <a:ext uri="{FF2B5EF4-FFF2-40B4-BE49-F238E27FC236}">
                <a16:creationId xmlns:a16="http://schemas.microsoft.com/office/drawing/2014/main" id="{A7218D80-33A4-F14A-A5FA-25D5F416E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20D1F-F638-6944-AF9B-9D9458D8B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ru-RU" sz="4400" b="1" i="1"/>
              <a:t>14 	По работе в жестких небесах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A3643-CDBB-2141-86B0-5D6C1A945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dirty="0"/>
              <a:t>С</a:t>
            </a:r>
            <a:r>
              <a:rPr lang="en-CA" dirty="0" err="1"/>
              <a:t>емантически</a:t>
            </a:r>
            <a:r>
              <a:rPr lang="ru-RU" dirty="0"/>
              <a:t>й</a:t>
            </a:r>
            <a:r>
              <a:rPr lang="en-CA" dirty="0"/>
              <a:t> </a:t>
            </a:r>
            <a:r>
              <a:rPr lang="en-CA" dirty="0" err="1"/>
              <a:t>ореол</a:t>
            </a:r>
            <a:r>
              <a:rPr lang="en-CA" dirty="0"/>
              <a:t> </a:t>
            </a:r>
            <a:r>
              <a:rPr lang="en-CA" dirty="0" err="1"/>
              <a:t>метра</a:t>
            </a:r>
            <a:r>
              <a:rPr lang="ru-RU" dirty="0"/>
              <a:t> НМББ</a:t>
            </a:r>
            <a:r>
              <a:rPr lang="en-CA" dirty="0"/>
              <a:t> – </a:t>
            </a:r>
            <a:r>
              <a:rPr lang="en-CA" dirty="0" err="1"/>
              <a:t>пятистопный</a:t>
            </a:r>
            <a:r>
              <a:rPr lang="en-CA" dirty="0"/>
              <a:t> </a:t>
            </a:r>
            <a:r>
              <a:rPr lang="en-CA" dirty="0" err="1"/>
              <a:t>хорей</a:t>
            </a:r>
            <a:r>
              <a:rPr lang="en-CA" dirty="0"/>
              <a:t> </a:t>
            </a:r>
            <a:r>
              <a:rPr lang="en-CA" dirty="0" err="1"/>
              <a:t>с</a:t>
            </a:r>
            <a:r>
              <a:rPr lang="en-CA" dirty="0"/>
              <a:t> </a:t>
            </a:r>
            <a:r>
              <a:rPr lang="en-CA" dirty="0" err="1"/>
              <a:t>анапестическими</a:t>
            </a:r>
            <a:r>
              <a:rPr lang="en-CA" dirty="0"/>
              <a:t> </a:t>
            </a:r>
            <a:r>
              <a:rPr lang="en-CA" dirty="0" err="1"/>
              <a:t>ходами</a:t>
            </a:r>
            <a:r>
              <a:rPr lang="en-CA" dirty="0"/>
              <a:t> </a:t>
            </a:r>
            <a:r>
              <a:rPr lang="en-CA" dirty="0" err="1"/>
              <a:t>обусловливает</a:t>
            </a:r>
            <a:r>
              <a:rPr lang="en-CA" dirty="0"/>
              <a:t> </a:t>
            </a:r>
            <a:r>
              <a:rPr lang="en-CA" dirty="0" err="1"/>
              <a:t>мотив</a:t>
            </a:r>
            <a:r>
              <a:rPr lang="en-CA" dirty="0"/>
              <a:t> </a:t>
            </a:r>
            <a:r>
              <a:rPr lang="en-CA" dirty="0" err="1"/>
              <a:t>движения</a:t>
            </a:r>
            <a:r>
              <a:rPr lang="en-CA" dirty="0"/>
              <a:t> («</a:t>
            </a:r>
            <a:r>
              <a:rPr lang="en-CA" dirty="0" err="1"/>
              <a:t>шли</a:t>
            </a:r>
            <a:r>
              <a:rPr lang="en-CA" dirty="0"/>
              <a:t> </a:t>
            </a:r>
            <a:r>
              <a:rPr lang="en-CA" dirty="0" err="1"/>
              <a:t>товарищи</a:t>
            </a:r>
            <a:r>
              <a:rPr lang="en-CA" dirty="0"/>
              <a:t>», «</a:t>
            </a:r>
            <a:r>
              <a:rPr lang="en-CA" dirty="0" err="1"/>
              <a:t>пронесла</a:t>
            </a:r>
            <a:r>
              <a:rPr lang="en-CA" dirty="0"/>
              <a:t> </a:t>
            </a:r>
            <a:r>
              <a:rPr lang="en-CA" dirty="0" err="1"/>
              <a:t>пехота</a:t>
            </a:r>
            <a:r>
              <a:rPr lang="en-CA" dirty="0"/>
              <a:t>», «</a:t>
            </a:r>
            <a:r>
              <a:rPr lang="en-CA" dirty="0" err="1"/>
              <a:t>шли</a:t>
            </a:r>
            <a:r>
              <a:rPr lang="en-CA" dirty="0"/>
              <a:t> </a:t>
            </a:r>
            <a:r>
              <a:rPr lang="en-CA" dirty="0" err="1"/>
              <a:t>нестройно</a:t>
            </a:r>
            <a:r>
              <a:rPr lang="en-CA" dirty="0"/>
              <a:t>»)</a:t>
            </a:r>
            <a:endParaRPr lang="ru-RU" dirty="0"/>
          </a:p>
          <a:p>
            <a:pPr marL="0" indent="0">
              <a:lnSpc>
                <a:spcPct val="90000"/>
              </a:lnSpc>
              <a:buNone/>
            </a:pPr>
            <a:endParaRPr lang="ru-RU" dirty="0"/>
          </a:p>
          <a:p>
            <a:pPr marL="0" indent="0">
              <a:lnSpc>
                <a:spcPct val="90000"/>
              </a:lnSpc>
              <a:buNone/>
            </a:pPr>
            <a:r>
              <a:rPr lang="en-CA" dirty="0"/>
              <a:t>«</a:t>
            </a:r>
            <a:r>
              <a:rPr lang="en-CA" dirty="0" err="1"/>
              <a:t>Жесткие</a:t>
            </a:r>
            <a:r>
              <a:rPr lang="en-CA" dirty="0"/>
              <a:t> </a:t>
            </a:r>
            <a:r>
              <a:rPr lang="en-CA" dirty="0" err="1"/>
              <a:t>небеса</a:t>
            </a:r>
            <a:r>
              <a:rPr lang="en-CA" dirty="0"/>
              <a:t>»</a:t>
            </a:r>
            <a:endParaRPr lang="ru-RU" dirty="0"/>
          </a:p>
          <a:p>
            <a:pPr marL="0" indent="0">
              <a:lnSpc>
                <a:spcPct val="90000"/>
              </a:lnSpc>
              <a:buNone/>
            </a:pPr>
            <a:endParaRPr lang="ru-RU" dirty="0"/>
          </a:p>
          <a:p>
            <a:pPr marL="0" indent="0">
              <a:lnSpc>
                <a:spcPct val="90000"/>
              </a:lnSpc>
              <a:buNone/>
            </a:pPr>
            <a:endParaRPr lang="ru-RU" dirty="0"/>
          </a:p>
          <a:p>
            <a:pPr marL="0" indent="0">
              <a:lnSpc>
                <a:spcPct val="90000"/>
              </a:lnSpc>
              <a:buNone/>
            </a:pPr>
            <a:r>
              <a:rPr lang="ru-RU" dirty="0"/>
              <a:t>Серый жесткий дирижабль</a:t>
            </a:r>
            <a:br>
              <a:rPr lang="ru-RU" dirty="0"/>
            </a:br>
            <a:r>
              <a:rPr lang="ru-RU" dirty="0"/>
              <a:t>ночь на туче </a:t>
            </a:r>
            <a:r>
              <a:rPr lang="ru-RU" dirty="0" err="1"/>
              <a:t>пролежабль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плыл корабль</a:t>
            </a:r>
            <a:br>
              <a:rPr lang="ru-RU" dirty="0"/>
            </a:br>
            <a:r>
              <a:rPr lang="ru-RU" dirty="0"/>
              <a:t>среди капель</a:t>
            </a:r>
            <a:br>
              <a:rPr lang="ru-RU" dirty="0"/>
            </a:br>
            <a:r>
              <a:rPr lang="ru-RU" dirty="0"/>
              <a:t>и на север курс </a:t>
            </a:r>
            <a:r>
              <a:rPr lang="ru-RU" dirty="0" err="1"/>
              <a:t>держабль</a:t>
            </a:r>
            <a:r>
              <a:rPr lang="ru-RU" dirty="0"/>
              <a:t>. &lt;…&gt; </a:t>
            </a:r>
            <a:endParaRPr lang="en-CA" dirty="0"/>
          </a:p>
          <a:p>
            <a:pPr marL="0" indent="0">
              <a:lnSpc>
                <a:spcPct val="90000"/>
              </a:lnSpc>
              <a:buNone/>
            </a:pPr>
            <a:r>
              <a:rPr lang="ru-RU" dirty="0"/>
              <a:t>      </a:t>
            </a:r>
            <a:r>
              <a:rPr lang="en-CA" dirty="0" err="1"/>
              <a:t>С</a:t>
            </a:r>
            <a:r>
              <a:rPr lang="en-CA" dirty="0"/>
              <a:t>. </a:t>
            </a:r>
            <a:r>
              <a:rPr lang="en-CA" dirty="0" err="1"/>
              <a:t>Кирсанов</a:t>
            </a:r>
            <a:r>
              <a:rPr lang="en-CA" dirty="0"/>
              <a:t>. «</a:t>
            </a:r>
            <a:r>
              <a:rPr lang="en-CA" dirty="0" err="1"/>
              <a:t>Глядя</a:t>
            </a:r>
            <a:r>
              <a:rPr lang="en-CA" dirty="0"/>
              <a:t> </a:t>
            </a:r>
            <a:r>
              <a:rPr lang="en-CA" dirty="0" err="1"/>
              <a:t>в</a:t>
            </a:r>
            <a:r>
              <a:rPr lang="en-CA" dirty="0"/>
              <a:t> </a:t>
            </a:r>
            <a:r>
              <a:rPr lang="en-CA" dirty="0" err="1"/>
              <a:t>небо</a:t>
            </a:r>
            <a:r>
              <a:rPr lang="en-CA" dirty="0"/>
              <a:t>» (1934)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1592284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917CB29-1CFA-4437-9DFF-288C6BDF2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887CB875-B970-B74B-B2C8-857BBBFE0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5000"/>
          </a:blip>
          <a:srcRect t="8651" r="9091" b="2742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4B3FCD-8C3F-4E4F-9345-DA6582607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63D8D-74E9-1142-9406-452BC1B3B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4"/>
            <a:ext cx="5812857" cy="78515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Текст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60106-62E6-FC47-AA2C-A10A0606B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96189"/>
            <a:ext cx="10058400" cy="4519061"/>
          </a:xfrm>
        </p:spPr>
        <p:txBody>
          <a:bodyPr>
            <a:normAutofit fontScale="77500" lnSpcReduction="20000"/>
          </a:bodyPr>
          <a:lstStyle/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мучнистой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бабочкою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белой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землю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я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заемный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прах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верну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–</a:t>
            </a: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Я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хочу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чтоб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мыслящее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тело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Превратилось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улицу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страну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Позвоночное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обугленное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тело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Сознающее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свою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длину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Возгласы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темно-зеленой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хвои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глубиной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колодезной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венки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Тянут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жизнь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время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дорогое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Опершись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смертные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станки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–</a:t>
            </a: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Обручи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краснознаменной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хвои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146304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Азбучные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круглые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венки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60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vintage photo of 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6A8C3CA-98C6-1442-A4D2-4138559B4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293" b="13450"/>
          <a:stretch/>
        </p:blipFill>
        <p:spPr>
          <a:xfrm>
            <a:off x="-8019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CC6601-C933-8941-8A47-B47426BB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i="1" dirty="0"/>
              <a:t>15 	</a:t>
            </a:r>
            <a:r>
              <a:rPr lang="en-US" sz="4400" b="1" i="1" dirty="0" err="1"/>
              <a:t>Пронесла</a:t>
            </a:r>
            <a:r>
              <a:rPr lang="en-US" sz="4400" b="1" i="1" dirty="0"/>
              <a:t> </a:t>
            </a:r>
            <a:r>
              <a:rPr lang="en-US" sz="4400" b="1" i="1" dirty="0" err="1"/>
              <a:t>пехота</a:t>
            </a:r>
            <a:r>
              <a:rPr lang="en-US" sz="4400" b="1" i="1" dirty="0"/>
              <a:t> </a:t>
            </a:r>
            <a:r>
              <a:rPr lang="en-US" sz="4400" b="1" i="1" dirty="0" err="1"/>
              <a:t>молчаливо</a:t>
            </a:r>
            <a:endParaRPr lang="en-US" sz="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78932F-44E9-914B-A374-0617F31BA3D5}"/>
              </a:ext>
            </a:extLst>
          </p:cNvPr>
          <p:cNvSpPr/>
          <p:nvPr/>
        </p:nvSpPr>
        <p:spPr>
          <a:xfrm>
            <a:off x="1961147" y="4401879"/>
            <a:ext cx="6296527" cy="2267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1031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молча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пенья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1031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боевых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поколенья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031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бесконечной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толпою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031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расставаясь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тобою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0312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Заболоцкий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Прощание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(1934)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06E6F4-DE3C-954B-ABEE-D531F6252153}"/>
              </a:ext>
            </a:extLst>
          </p:cNvPr>
          <p:cNvSpPr/>
          <p:nvPr/>
        </p:nvSpPr>
        <p:spPr>
          <a:xfrm>
            <a:off x="-1774659" y="2251928"/>
            <a:ext cx="433538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0"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туман и снег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молчаливому</a:t>
            </a:r>
            <a:r>
              <a:rPr lang="en-C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Делу спасения</a:t>
            </a:r>
            <a:r>
              <a:rPr lang="en-C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Молчаливый</a:t>
            </a:r>
            <a:r>
              <a:rPr lang="en-C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Летел человек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>
              <a:spcAft>
                <a:spcPts val="600"/>
              </a:spcAft>
            </a:pPr>
            <a:r>
              <a:rPr lang="en-CA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Рудерман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Молокову</a:t>
            </a:r>
            <a:r>
              <a:rPr lang="en-C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1934</a:t>
            </a:r>
            <a:r>
              <a:rPr lang="en-C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F0D813-6FAA-2B4D-BBE9-19FFAAE21F26}"/>
              </a:ext>
            </a:extLst>
          </p:cNvPr>
          <p:cNvSpPr/>
          <p:nvPr/>
        </p:nvSpPr>
        <p:spPr>
          <a:xfrm>
            <a:off x="6358690" y="3543451"/>
            <a:ext cx="5165558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0"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над ним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проронили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 единого словца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его похоронили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Честь по чести, как бойца.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00400">
              <a:spcAft>
                <a:spcPts val="600"/>
              </a:spcAft>
            </a:pP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И. Уткин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«Песнь об убитом комиссаре» (1935) </a:t>
            </a:r>
            <a:endParaRPr lang="en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85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EF527E-76C9-48D0-AD8D-3694C5FCE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0B011F-6C65-4AC1-9953-6861E70AA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65CD5-441B-B24B-AF15-8824659A2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ru-RU" b="1" i="1" dirty="0"/>
              <a:t>16 	Восклицанья ружей на плечах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CC7EB-C8B3-D645-9A9E-81B12E395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5227320" cy="3648456"/>
          </a:xfrm>
        </p:spPr>
        <p:txBody>
          <a:bodyPr>
            <a:normAutofit/>
          </a:bodyPr>
          <a:lstStyle/>
          <a:p>
            <a:pPr marL="1463040" indent="0">
              <a:spcAft>
                <a:spcPts val="600"/>
              </a:spcAft>
              <a:buNone/>
            </a:pPr>
            <a:r>
              <a:rPr lang="en-US" dirty="0" err="1"/>
              <a:t>Пронесла</a:t>
            </a:r>
            <a:r>
              <a:rPr lang="en-US" dirty="0"/>
              <a:t> </a:t>
            </a:r>
            <a:r>
              <a:rPr lang="en-US" dirty="0" err="1"/>
              <a:t>пехота</a:t>
            </a:r>
            <a:r>
              <a:rPr lang="en-US" dirty="0"/>
              <a:t> </a:t>
            </a:r>
            <a:r>
              <a:rPr lang="en-US" i="1" dirty="0" err="1"/>
              <a:t>молчаливо</a:t>
            </a:r>
            <a:endParaRPr lang="en-US" i="1" dirty="0"/>
          </a:p>
          <a:p>
            <a:pPr marL="1463040" indent="0">
              <a:spcAft>
                <a:spcPts val="600"/>
              </a:spcAft>
              <a:buNone/>
            </a:pPr>
            <a:r>
              <a:rPr lang="en-US" i="1" dirty="0" err="1"/>
              <a:t>Восклицанья</a:t>
            </a:r>
            <a:r>
              <a:rPr lang="en-US" i="1" dirty="0"/>
              <a:t> </a:t>
            </a:r>
            <a:r>
              <a:rPr lang="en-US" dirty="0" err="1"/>
              <a:t>ружей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плечах</a:t>
            </a:r>
            <a:r>
              <a:rPr lang="en-US" dirty="0"/>
              <a:t>.  </a:t>
            </a:r>
            <a:endParaRPr lang="en-US" b="1" dirty="0"/>
          </a:p>
          <a:p>
            <a:pPr marL="1463040" indent="0">
              <a:spcAft>
                <a:spcPts val="600"/>
              </a:spcAft>
              <a:buNone/>
            </a:pPr>
            <a:r>
              <a:rPr lang="en-US" b="1" dirty="0"/>
              <a:t>                    </a:t>
            </a:r>
          </a:p>
          <a:p>
            <a:pPr marL="0" indent="0">
              <a:buNone/>
            </a:pPr>
            <a:r>
              <a:rPr lang="en-CA" dirty="0" err="1"/>
              <a:t>голова</a:t>
            </a:r>
            <a:r>
              <a:rPr lang="en-CA" dirty="0"/>
              <a:t> </a:t>
            </a:r>
            <a:r>
              <a:rPr lang="en-CA" dirty="0" err="1"/>
              <a:t>оруженосца</a:t>
            </a:r>
            <a:r>
              <a:rPr lang="en-CA" dirty="0"/>
              <a:t> </a:t>
            </a:r>
            <a:r>
              <a:rPr lang="en-CA" dirty="0" err="1"/>
              <a:t>служит</a:t>
            </a:r>
            <a:r>
              <a:rPr lang="en-CA" dirty="0"/>
              <a:t> </a:t>
            </a:r>
          </a:p>
          <a:p>
            <a:pPr marL="0" indent="0">
              <a:buNone/>
            </a:pPr>
            <a:r>
              <a:rPr lang="en-CA" dirty="0" err="1"/>
              <a:t>графическим</a:t>
            </a:r>
            <a:r>
              <a:rPr lang="en-CA" dirty="0"/>
              <a:t> </a:t>
            </a:r>
            <a:r>
              <a:rPr lang="en-CA" dirty="0" err="1"/>
              <a:t>эквивалентом</a:t>
            </a:r>
            <a:r>
              <a:rPr lang="en-CA" dirty="0"/>
              <a:t> </a:t>
            </a:r>
            <a:r>
              <a:rPr lang="en-CA" dirty="0" err="1"/>
              <a:t>точки</a:t>
            </a:r>
            <a:r>
              <a:rPr lang="en-CA" dirty="0"/>
              <a:t> </a:t>
            </a:r>
          </a:p>
          <a:p>
            <a:pPr marL="0" indent="0">
              <a:buNone/>
            </a:pPr>
            <a:r>
              <a:rPr lang="en-CA" dirty="0" err="1"/>
              <a:t>под</a:t>
            </a:r>
            <a:r>
              <a:rPr lang="en-CA" dirty="0"/>
              <a:t> </a:t>
            </a:r>
            <a:r>
              <a:rPr lang="en-CA" dirty="0" err="1"/>
              <a:t>вертикальным</a:t>
            </a:r>
            <a:r>
              <a:rPr lang="en-CA" dirty="0"/>
              <a:t> </a:t>
            </a:r>
            <a:r>
              <a:rPr lang="en-CA" dirty="0" err="1"/>
              <a:t>штрихом</a:t>
            </a:r>
            <a:r>
              <a:rPr lang="en-CA" dirty="0"/>
              <a:t> (= </a:t>
            </a:r>
            <a:r>
              <a:rPr lang="en-CA" dirty="0" err="1"/>
              <a:t>длинный</a:t>
            </a:r>
            <a:r>
              <a:rPr lang="en-CA" dirty="0"/>
              <a:t> </a:t>
            </a:r>
            <a:r>
              <a:rPr lang="en-CA" dirty="0" err="1"/>
              <a:t>ствол</a:t>
            </a:r>
            <a:r>
              <a:rPr lang="en-CA" dirty="0"/>
              <a:t> </a:t>
            </a:r>
            <a:r>
              <a:rPr lang="en-CA" dirty="0" err="1"/>
              <a:t>винтовки</a:t>
            </a:r>
            <a:r>
              <a:rPr lang="en-CA" dirty="0"/>
              <a:t>) </a:t>
            </a:r>
          </a:p>
          <a:p>
            <a:pPr marL="0" indent="0">
              <a:buNone/>
            </a:pPr>
            <a:r>
              <a:rPr lang="en-CA" dirty="0" err="1"/>
              <a:t>в</a:t>
            </a:r>
            <a:r>
              <a:rPr lang="en-CA" dirty="0"/>
              <a:t> </a:t>
            </a:r>
            <a:r>
              <a:rPr lang="en-CA" dirty="0" err="1"/>
              <a:t>увеличенном</a:t>
            </a:r>
            <a:r>
              <a:rPr lang="en-CA" dirty="0"/>
              <a:t> </a:t>
            </a:r>
            <a:r>
              <a:rPr lang="en-CA" dirty="0" err="1"/>
              <a:t>знаке</a:t>
            </a:r>
            <a:r>
              <a:rPr lang="en-CA" dirty="0"/>
              <a:t> </a:t>
            </a:r>
            <a:r>
              <a:rPr lang="en-CA" dirty="0" err="1"/>
              <a:t>препинания</a:t>
            </a:r>
            <a:r>
              <a:rPr lang="en-CA" dirty="0"/>
              <a:t> </a:t>
            </a:r>
            <a:endParaRPr lang="en-US" dirty="0"/>
          </a:p>
        </p:txBody>
      </p:sp>
      <p:pic>
        <p:nvPicPr>
          <p:cNvPr id="6" name="Picture 5" descr="A picture containing road, outdoor, person, person&#10;&#10;Description automatically generated">
            <a:extLst>
              <a:ext uri="{FF2B5EF4-FFF2-40B4-BE49-F238E27FC236}">
                <a16:creationId xmlns:a16="http://schemas.microsoft.com/office/drawing/2014/main" id="{EFC63B46-97CE-6945-B34D-E75ABE19E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284" y="601847"/>
            <a:ext cx="3595839" cy="2768795"/>
          </a:xfrm>
          <a:prstGeom prst="rect">
            <a:avLst/>
          </a:prstGeom>
        </p:spPr>
      </p:pic>
      <p:pic>
        <p:nvPicPr>
          <p:cNvPr id="4" name="Picture 3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C465858D-1E2C-9248-97D9-6A3255C5AF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16" y="3826042"/>
            <a:ext cx="5948252" cy="13822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C5AD3C-8907-CF49-9880-F3DBEEEEACC8}"/>
              </a:ext>
            </a:extLst>
          </p:cNvPr>
          <p:cNvSpPr/>
          <p:nvPr/>
        </p:nvSpPr>
        <p:spPr>
          <a:xfrm>
            <a:off x="1609182" y="2148840"/>
            <a:ext cx="6768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/>
              <a:t>!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589908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DC56-75DB-4D41-9E94-6D17B994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17 	И зенитных тысячи орудий – </a:t>
            </a:r>
            <a:endParaRPr lang="en-US" dirty="0"/>
          </a:p>
        </p:txBody>
      </p:sp>
      <p:pic>
        <p:nvPicPr>
          <p:cNvPr id="5" name="Content Placeholder 4" descr="A picture containing outdoor, person, sitting, photo&#10;&#10;Description automatically generated">
            <a:extLst>
              <a:ext uri="{FF2B5EF4-FFF2-40B4-BE49-F238E27FC236}">
                <a16:creationId xmlns:a16="http://schemas.microsoft.com/office/drawing/2014/main" id="{CFAF5B31-9AB9-2644-BA37-18AD4411C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8555" y="2770305"/>
            <a:ext cx="5067613" cy="340517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C4FDC-D030-E742-8ABD-CCBA25A1ACFD}"/>
              </a:ext>
            </a:extLst>
          </p:cNvPr>
          <p:cNvSpPr/>
          <p:nvPr/>
        </p:nvSpPr>
        <p:spPr>
          <a:xfrm>
            <a:off x="0" y="2641193"/>
            <a:ext cx="34330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прусской пушке Берте</a:t>
            </a:r>
            <a:endParaRPr lang="en-CA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по зубам Париж,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 не узнаешь смерти,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Хоть через час сгоришь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Б. Пастернак,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«Безвременно умершему»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302BFA-2ACA-AB48-BCCF-E66D558F15DB}"/>
              </a:ext>
            </a:extLst>
          </p:cNvPr>
          <p:cNvSpPr/>
          <p:nvPr/>
        </p:nvSpPr>
        <p:spPr>
          <a:xfrm>
            <a:off x="8630653" y="2770305"/>
            <a:ext cx="33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Адалис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Бессмертное тело мне дали гигантские люди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Эпохи великого освобожденья народов, –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долго стреляли из гулких пещерных орудий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95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E69C2-CE88-0E46-8167-1BF761185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18 	Карих то зрачков иль голубых –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3D9A93-44AD-784F-A506-E19C92D0B6DB}"/>
              </a:ext>
            </a:extLst>
          </p:cNvPr>
          <p:cNvSpPr/>
          <p:nvPr/>
        </p:nvSpPr>
        <p:spPr>
          <a:xfrm>
            <a:off x="798094" y="2114309"/>
            <a:ext cx="44998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…и мы не преклоним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зрачка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партизаньего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интервенцией прошлых веков!</a:t>
            </a:r>
            <a:endParaRPr lang="en-CA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Н. Асеев. «Интервенция веков» (1923)</a:t>
            </a: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D4B3E06C-2000-A840-8C9D-257752326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17" y="3574140"/>
            <a:ext cx="3959394" cy="2279651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7A5FA4D-8ACB-7343-8A16-0A43A4B39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546" y="3131460"/>
            <a:ext cx="3039478" cy="21116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B56682-9806-9849-A863-C3153F78560E}"/>
              </a:ext>
            </a:extLst>
          </p:cNvPr>
          <p:cNvSpPr/>
          <p:nvPr/>
        </p:nvSpPr>
        <p:spPr>
          <a:xfrm>
            <a:off x="3944854" y="2114309"/>
            <a:ext cx="52698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клади штыка,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Дозорный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Наблюдая за тобой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Враг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Ворочает 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подзорной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Трехдюймовою трубой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&lt;…&gt;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Над тобой,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Над миром целым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Дым войны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Идет в раструб.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волнуем их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Прицелом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Дальнобойных наших труб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endParaRPr lang="en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C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Иосиф Уткин 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C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«Марш дозорного» (1933)  </a:t>
            </a:r>
            <a:endParaRPr lang="en-C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/>
            <a:endParaRPr lang="en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A close up of a dog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B6F6B14B-0837-9841-9CF9-1B88CCEE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547" y="2114309"/>
            <a:ext cx="3039477" cy="66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1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C8DCBC9-E0DE-46B3-8FAE-C5C15137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66A75-3CC6-FE47-B6A0-8471EA6FC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i="1"/>
              <a:t>19 	Шли нестройно – люди, люди, люди, – </a:t>
            </a:r>
            <a:endParaRPr lang="en-US" sz="4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49D9B-CA2A-4A49-9C7E-04DCDEACD241}"/>
              </a:ext>
            </a:extLst>
          </p:cNvPr>
          <p:cNvSpPr/>
          <p:nvPr/>
        </p:nvSpPr>
        <p:spPr>
          <a:xfrm>
            <a:off x="868680" y="2386584"/>
            <a:ext cx="6281928" cy="364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i="1" dirty="0" err="1"/>
              <a:t>потекли</a:t>
            </a:r>
            <a:r>
              <a:rPr lang="en-US" dirty="0"/>
              <a:t> </a:t>
            </a:r>
            <a:r>
              <a:rPr lang="en-US" i="1" dirty="0" err="1"/>
              <a:t>людские</a:t>
            </a:r>
            <a:r>
              <a:rPr lang="en-US" i="1" dirty="0"/>
              <a:t> </a:t>
            </a:r>
            <a:r>
              <a:rPr lang="en-US" i="1" dirty="0" err="1"/>
              <a:t>толпы</a:t>
            </a:r>
            <a:r>
              <a:rPr lang="en-US" dirty="0"/>
              <a:t>,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/>
              <a:t>Неся</a:t>
            </a:r>
            <a:r>
              <a:rPr lang="en-US" dirty="0"/>
              <a:t> </a:t>
            </a:r>
            <a:r>
              <a:rPr lang="en-US" dirty="0" err="1"/>
              <a:t>знамена</a:t>
            </a:r>
            <a:r>
              <a:rPr lang="en-US" dirty="0"/>
              <a:t> </a:t>
            </a:r>
            <a:r>
              <a:rPr lang="en-US" dirty="0" err="1"/>
              <a:t>впереди</a:t>
            </a:r>
            <a:r>
              <a:rPr lang="en-US" dirty="0"/>
              <a:t>,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взглянуть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профиль</a:t>
            </a:r>
            <a:r>
              <a:rPr lang="en-US" dirty="0"/>
              <a:t> </a:t>
            </a:r>
            <a:r>
              <a:rPr lang="en-US" dirty="0" err="1"/>
              <a:t>желтый</a:t>
            </a:r>
            <a:r>
              <a:rPr lang="en-US" dirty="0"/>
              <a:t>,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красный</a:t>
            </a:r>
            <a:r>
              <a:rPr lang="en-US" dirty="0"/>
              <a:t> </a:t>
            </a:r>
            <a:r>
              <a:rPr lang="en-US" dirty="0" err="1"/>
              <a:t>орден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груди</a:t>
            </a:r>
            <a:r>
              <a:rPr lang="en-US" dirty="0"/>
              <a:t>.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/>
              <a:t>       </a:t>
            </a:r>
            <a:r>
              <a:rPr lang="en-US" i="1" dirty="0" err="1"/>
              <a:t>В</a:t>
            </a:r>
            <a:r>
              <a:rPr lang="en-US" i="1" dirty="0"/>
              <a:t>. </a:t>
            </a:r>
            <a:r>
              <a:rPr lang="en-US" i="1" dirty="0" err="1"/>
              <a:t>Инбер</a:t>
            </a:r>
            <a:r>
              <a:rPr lang="en-US" dirty="0"/>
              <a:t>. «</a:t>
            </a:r>
            <a:r>
              <a:rPr lang="en-US" dirty="0" err="1"/>
              <a:t>Пять</a:t>
            </a:r>
            <a:r>
              <a:rPr lang="en-US" dirty="0"/>
              <a:t> </a:t>
            </a:r>
            <a:r>
              <a:rPr lang="en-US" dirty="0" err="1"/>
              <a:t>ночей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дней</a:t>
            </a:r>
            <a:r>
              <a:rPr lang="en-US" dirty="0"/>
              <a:t>» (1924)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/>
              <a:t>Товарищи</a:t>
            </a:r>
            <a:r>
              <a:rPr lang="en-US" dirty="0"/>
              <a:t>! </a:t>
            </a:r>
            <a:r>
              <a:rPr lang="en-US" dirty="0" err="1"/>
              <a:t>Но</a:t>
            </a:r>
            <a:r>
              <a:rPr lang="en-US" dirty="0"/>
              <a:t> </a:t>
            </a:r>
            <a:r>
              <a:rPr lang="en-US" dirty="0" err="1"/>
              <a:t>кто</a:t>
            </a:r>
            <a:r>
              <a:rPr lang="en-US" dirty="0"/>
              <a:t> </a:t>
            </a:r>
            <a:r>
              <a:rPr lang="en-US" dirty="0" err="1"/>
              <a:t>был</a:t>
            </a:r>
            <a:r>
              <a:rPr lang="en-US" dirty="0"/>
              <a:t> </a:t>
            </a:r>
            <a:r>
              <a:rPr lang="en-US" dirty="0" err="1"/>
              <a:t>он</a:t>
            </a:r>
            <a:r>
              <a:rPr lang="en-US" dirty="0"/>
              <a:t>?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i="1" dirty="0" err="1"/>
              <a:t>Воль</a:t>
            </a:r>
            <a:r>
              <a:rPr lang="en-US" i="1" dirty="0"/>
              <a:t> </a:t>
            </a:r>
            <a:r>
              <a:rPr lang="en-US" i="1" dirty="0" err="1"/>
              <a:t>миллионных</a:t>
            </a:r>
            <a:r>
              <a:rPr lang="en-US" i="1" dirty="0"/>
              <a:t> </a:t>
            </a:r>
            <a:r>
              <a:rPr lang="en-US" i="1" dirty="0" err="1"/>
              <a:t>воплощенье</a:t>
            </a:r>
            <a:r>
              <a:rPr lang="en-US" dirty="0"/>
              <a:t>!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/>
              <a:t>Веков</a:t>
            </a:r>
            <a:r>
              <a:rPr lang="en-US" dirty="0"/>
              <a:t> </a:t>
            </a:r>
            <a:r>
              <a:rPr lang="en-US" dirty="0" err="1"/>
              <a:t>закрученный</a:t>
            </a:r>
            <a:r>
              <a:rPr lang="en-US" dirty="0"/>
              <a:t> </a:t>
            </a:r>
            <a:r>
              <a:rPr lang="en-US" dirty="0" err="1"/>
              <a:t>циклон</a:t>
            </a:r>
            <a:r>
              <a:rPr lang="en-US" dirty="0"/>
              <a:t>!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err="1"/>
              <a:t>Надежд</a:t>
            </a:r>
            <a:r>
              <a:rPr lang="en-US" dirty="0"/>
              <a:t> </a:t>
            </a:r>
            <a:r>
              <a:rPr lang="en-US" dirty="0" err="1"/>
              <a:t>земных</a:t>
            </a:r>
            <a:r>
              <a:rPr lang="en-US" dirty="0"/>
              <a:t> </a:t>
            </a:r>
            <a:r>
              <a:rPr lang="en-US" dirty="0" err="1"/>
              <a:t>осуществленье</a:t>
            </a:r>
            <a:r>
              <a:rPr lang="en-US" dirty="0"/>
              <a:t>!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i="1" dirty="0"/>
              <a:t>      </a:t>
            </a:r>
            <a:r>
              <a:rPr lang="en-US" i="1" dirty="0" err="1"/>
              <a:t>Брюсов</a:t>
            </a:r>
            <a:r>
              <a:rPr lang="en-US" i="1" dirty="0"/>
              <a:t> </a:t>
            </a:r>
            <a:r>
              <a:rPr lang="en-US" i="1" dirty="0" err="1"/>
              <a:t>В</a:t>
            </a:r>
            <a:r>
              <a:rPr lang="en-US" i="1" dirty="0"/>
              <a:t>. </a:t>
            </a:r>
            <a:r>
              <a:rPr lang="en-US" i="1" dirty="0" err="1"/>
              <a:t>Я</a:t>
            </a:r>
            <a:r>
              <a:rPr lang="en-US" dirty="0"/>
              <a:t>. «</a:t>
            </a:r>
            <a:r>
              <a:rPr lang="en-US" dirty="0" err="1"/>
              <a:t>После</a:t>
            </a:r>
            <a:r>
              <a:rPr lang="en-US" dirty="0"/>
              <a:t> </a:t>
            </a:r>
            <a:r>
              <a:rPr lang="en-US" dirty="0" err="1"/>
              <a:t>смерти</a:t>
            </a:r>
            <a:r>
              <a:rPr lang="en-US" dirty="0"/>
              <a:t> </a:t>
            </a:r>
            <a:r>
              <a:rPr lang="en-US" dirty="0" err="1"/>
              <a:t>В</a:t>
            </a:r>
            <a:r>
              <a:rPr lang="en-US" dirty="0"/>
              <a:t>. </a:t>
            </a:r>
            <a:r>
              <a:rPr lang="en-US" dirty="0" err="1"/>
              <a:t>И</a:t>
            </a:r>
            <a:r>
              <a:rPr lang="en-US" dirty="0"/>
              <a:t>. </a:t>
            </a:r>
            <a:r>
              <a:rPr lang="en-US" dirty="0" err="1"/>
              <a:t>Ленина</a:t>
            </a:r>
            <a:r>
              <a:rPr lang="en-US" dirty="0"/>
              <a:t>» (1924)</a:t>
            </a:r>
            <a:endParaRPr lang="en-US" dirty="0">
              <a:effectLst/>
            </a:endParaRPr>
          </a:p>
        </p:txBody>
      </p:sp>
      <p:pic>
        <p:nvPicPr>
          <p:cNvPr id="6" name="Picture 5" descr="A vintage photo of a large crowd of people in front of a building&#10;&#10;Description automatically generated">
            <a:extLst>
              <a:ext uri="{FF2B5EF4-FFF2-40B4-BE49-F238E27FC236}">
                <a16:creationId xmlns:a16="http://schemas.microsoft.com/office/drawing/2014/main" id="{4E59C737-F148-1845-8963-AB5A707FE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2" r="2111" b="4"/>
          <a:stretch/>
        </p:blipFill>
        <p:spPr>
          <a:xfrm>
            <a:off x="7903029" y="237745"/>
            <a:ext cx="4058758" cy="3191256"/>
          </a:xfrm>
          <a:prstGeom prst="rect">
            <a:avLst/>
          </a:prstGeom>
        </p:spPr>
      </p:pic>
      <p:pic>
        <p:nvPicPr>
          <p:cNvPr id="8" name="Picture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62B5F4A-8BB2-1C44-94B2-7DFFE5D1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2" b="-2"/>
          <a:stretch/>
        </p:blipFill>
        <p:spPr>
          <a:xfrm>
            <a:off x="7903029" y="3429002"/>
            <a:ext cx="4058758" cy="319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7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B75D33D8-AECB-3648-A03B-A46EA96AF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" r="4119" b="-2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23E15-F27B-864C-BD3E-B4D4235F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i="1"/>
              <a:t>20 	Кто же будет продолжать за них?</a:t>
            </a:r>
            <a:endParaRPr lang="en-US" sz="4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18891-4BBC-8741-9C82-2222EF1F36DC}"/>
              </a:ext>
            </a:extLst>
          </p:cNvPr>
          <p:cNvSpPr/>
          <p:nvPr/>
        </p:nvSpPr>
        <p:spPr>
          <a:xfrm>
            <a:off x="4975540" y="2345595"/>
            <a:ext cx="6280826" cy="364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/>
              <a:t>«</a:t>
            </a:r>
            <a:r>
              <a:rPr lang="en-US" dirty="0" err="1"/>
              <a:t>Человек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знает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будет</a:t>
            </a:r>
            <a:r>
              <a:rPr lang="en-US" dirty="0"/>
              <a:t>,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кто</a:t>
            </a:r>
            <a:r>
              <a:rPr lang="en-US" dirty="0"/>
              <a:t> </a:t>
            </a:r>
            <a:r>
              <a:rPr lang="en-US" dirty="0" err="1"/>
              <a:t>скажет</a:t>
            </a:r>
            <a:r>
              <a:rPr lang="en-US" dirty="0"/>
              <a:t> </a:t>
            </a:r>
            <a:r>
              <a:rPr lang="en-US" dirty="0" err="1"/>
              <a:t>ему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будет</a:t>
            </a:r>
            <a:r>
              <a:rPr lang="en-US" dirty="0"/>
              <a:t> </a:t>
            </a:r>
            <a:r>
              <a:rPr lang="en-US" dirty="0" err="1"/>
              <a:t>после</a:t>
            </a:r>
            <a:r>
              <a:rPr lang="en-US" dirty="0"/>
              <a:t> </a:t>
            </a:r>
            <a:r>
              <a:rPr lang="en-US" dirty="0" err="1"/>
              <a:t>него</a:t>
            </a:r>
            <a:r>
              <a:rPr lang="en-US" dirty="0"/>
              <a:t>?» (</a:t>
            </a:r>
            <a:r>
              <a:rPr lang="en-US" dirty="0" err="1"/>
              <a:t>Еккл</a:t>
            </a:r>
            <a:r>
              <a:rPr lang="en-US" dirty="0"/>
              <a:t>., 10, 14).</a:t>
            </a:r>
            <a:endParaRPr lang="en-US" b="1" dirty="0"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C6D78-AE83-3A47-8065-8F020081CC03}"/>
              </a:ext>
            </a:extLst>
          </p:cNvPr>
          <p:cNvSpPr/>
          <p:nvPr/>
        </p:nvSpPr>
        <p:spPr>
          <a:xfrm>
            <a:off x="4916954" y="53231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«Я заметила, что ключевая строка, в которой сгустилось смысловое напряжение, всегда появляется последней..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en-CA" sz="2000" b="1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b="1" dirty="0"/>
              <a:t>                                      </a:t>
            </a:r>
            <a:r>
              <a:rPr lang="en-CA" dirty="0" err="1"/>
              <a:t>Н</a:t>
            </a:r>
            <a:r>
              <a:rPr lang="en-CA" dirty="0"/>
              <a:t>. </a:t>
            </a:r>
            <a:r>
              <a:rPr lang="en-CA" dirty="0" err="1"/>
              <a:t>Я</a:t>
            </a:r>
            <a:r>
              <a:rPr lang="en-CA" dirty="0"/>
              <a:t>. </a:t>
            </a:r>
            <a:r>
              <a:rPr lang="en-CA" dirty="0" err="1"/>
              <a:t>Мандельштам</a:t>
            </a:r>
            <a:r>
              <a:rPr lang="en-CA" dirty="0"/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000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77255-5EA2-8C48-9CF6-95228331998A}"/>
              </a:ext>
            </a:extLst>
          </p:cNvPr>
          <p:cNvSpPr/>
          <p:nvPr/>
        </p:nvSpPr>
        <p:spPr>
          <a:xfrm>
            <a:off x="5057605" y="31700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en-C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оследняя</a:t>
            </a:r>
            <a:r>
              <a:rPr lang="en-C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строка</a:t>
            </a:r>
            <a:r>
              <a:rPr lang="en-C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НМББ </a:t>
            </a:r>
            <a:r>
              <a:rPr lang="en-C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первоначально</a:t>
            </a:r>
            <a:r>
              <a:rPr lang="en-C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читалась</a:t>
            </a:r>
            <a:r>
              <a:rPr lang="en-C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«</a:t>
            </a:r>
            <a:r>
              <a:rPr lang="en-C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Продолженье</a:t>
            </a:r>
            <a:r>
              <a:rPr lang="en-C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зорких</a:t>
            </a:r>
            <a:r>
              <a:rPr lang="en-C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тех</a:t>
            </a:r>
            <a:r>
              <a:rPr lang="en-C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двоих</a:t>
            </a:r>
            <a:r>
              <a:rPr lang="en-C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8F98EE7-4C8A-D14C-AF45-066F5C80FC81}"/>
                  </a:ext>
                </a:extLst>
              </p14:cNvPr>
              <p14:cNvContentPartPr/>
              <p14:nvPr/>
            </p14:nvContentPartPr>
            <p14:xfrm>
              <a:off x="4277312" y="3439023"/>
              <a:ext cx="816120" cy="14616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8F98EE7-4C8A-D14C-AF45-066F5C80FC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8312" y="3430383"/>
                <a:ext cx="83376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264AD7D-36B8-2741-8CAB-A9CCF0309D56}"/>
                  </a:ext>
                </a:extLst>
              </p14:cNvPr>
              <p14:cNvContentPartPr/>
              <p14:nvPr/>
            </p14:nvContentPartPr>
            <p14:xfrm>
              <a:off x="2556872" y="6029583"/>
              <a:ext cx="1021680" cy="493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264AD7D-36B8-2741-8CAB-A9CCF0309D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8232" y="6020943"/>
                <a:ext cx="1039320" cy="5115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BBC191B0-3364-0D4C-8FC2-4CFD568C11D4}"/>
              </a:ext>
            </a:extLst>
          </p:cNvPr>
          <p:cNvSpPr/>
          <p:nvPr/>
        </p:nvSpPr>
        <p:spPr>
          <a:xfrm>
            <a:off x="5503404" y="381633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И, может быть, иной – отчаян: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/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Кто поведет? Кому гореть, </a:t>
            </a:r>
            <a:endParaRPr lang="en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0"/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Путь к новой жизни намечая?</a:t>
            </a:r>
          </a:p>
          <a:p>
            <a:pPr marL="2286000"/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В. </a:t>
            </a:r>
            <a:r>
              <a:rPr lang="en-C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Брюсов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«После смерти Ленина» (1924)</a:t>
            </a:r>
            <a:endParaRPr lang="en-CA" sz="2000" b="1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80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B1821C-2E7E-4A0F-9DEE-DA1242BD4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AC1A6512-9759-7E47-AA74-E0BBFF8C5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5000"/>
          </a:blip>
          <a:srcRect l="9091" t="22839" b="4627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BB9502-B4F7-4349-B66A-B68DEAAA8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B887BD5-E56D-6C4C-ADB6-26EFE8046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87" y="350043"/>
            <a:ext cx="3362677" cy="5200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«Очень долго становившиеся стихи, вокруг которых собирался целый цикл… Цикл сбился и не воплотился из-за трудностей жизни, каких-то поездок… </a:t>
            </a:r>
            <a:r>
              <a:rPr lang="ru-RU" i="1" dirty="0"/>
              <a:t>Повод – похороны погибших летчиков, кажется, испытателей</a:t>
            </a:r>
            <a:r>
              <a:rPr lang="ru-RU" dirty="0"/>
              <a:t>»</a:t>
            </a:r>
          </a:p>
          <a:p>
            <a:pPr marL="0" indent="0">
              <a:buNone/>
            </a:pPr>
            <a:r>
              <a:rPr lang="ru-RU" dirty="0"/>
              <a:t>           Н. Я. Мандельштам</a:t>
            </a:r>
            <a:endParaRPr lang="en-US" dirty="0"/>
          </a:p>
        </p:txBody>
      </p:sp>
      <p:pic>
        <p:nvPicPr>
          <p:cNvPr id="13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4E350541-D05A-E44A-A971-3F04716A0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30" y="350043"/>
            <a:ext cx="4299801" cy="61579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5C7671-C7F5-1848-BE7C-0F4E46AD6B53}"/>
              </a:ext>
            </a:extLst>
          </p:cNvPr>
          <p:cNvSpPr/>
          <p:nvPr/>
        </p:nvSpPr>
        <p:spPr>
          <a:xfrm>
            <a:off x="658187" y="4588345"/>
            <a:ext cx="3621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ни одной аварии, </a:t>
            </a:r>
          </a:p>
          <a:p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 в воздухе, </a:t>
            </a:r>
          </a:p>
          <a:p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 при посадке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(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1935. 2 июля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04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B1821C-2E7E-4A0F-9DEE-DA1242BD4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AC1A6512-9759-7E47-AA74-E0BBFF8C5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5000"/>
          </a:blip>
          <a:srcRect l="9091" t="22839" b="4627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BB9502-B4F7-4349-B66A-B68DEAAA8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10864-5E0F-B64E-9FEC-1DD55AA2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97" y="869002"/>
            <a:ext cx="6718433" cy="398806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В поисках </a:t>
            </a:r>
            <a:br>
              <a:rPr lang="ru-RU" sz="3600" b="1" dirty="0"/>
            </a:br>
            <a:r>
              <a:rPr lang="ru-RU" sz="3600" b="1" dirty="0"/>
              <a:t>концовки</a:t>
            </a:r>
            <a:endParaRPr lang="en-CA" sz="3600" dirty="0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32CABF3E-646F-F041-AD22-2084D1A05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926" y="423835"/>
            <a:ext cx="7073293" cy="60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0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917CB29-1CFA-4437-9DFF-288C6BDF2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887CB875-B970-B74B-B2C8-857BBBFE0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5000"/>
          </a:blip>
          <a:srcRect t="8651" r="9091" b="2742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74B3FCD-8C3F-4E4F-9345-DA6582607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A3D229-FED4-AD43-A1F7-0DEAB249E6F3}"/>
              </a:ext>
            </a:extLst>
          </p:cNvPr>
          <p:cNvSpPr/>
          <p:nvPr/>
        </p:nvSpPr>
        <p:spPr>
          <a:xfrm>
            <a:off x="497174" y="1420706"/>
            <a:ext cx="5834432" cy="4016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6459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Шли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товарищи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последнего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призыва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6459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работе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жестких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небесах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16459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Пронесла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пехота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молчаливо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6459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Восклицанья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ружей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плечах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1828800" indent="-18288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6459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зенитных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тысячи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орудий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–</a:t>
            </a:r>
          </a:p>
          <a:p>
            <a:pPr marL="16459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Карих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то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зрачков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иль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голубых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–</a:t>
            </a:r>
          </a:p>
          <a:p>
            <a:pPr marL="16459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Шли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нестройно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–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 – </a:t>
            </a:r>
          </a:p>
          <a:p>
            <a:pPr marL="164592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Кто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же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будет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продолжать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них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8883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917CB29-1CFA-4437-9DFF-288C6BDF2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887CB875-B970-B74B-B2C8-857BBBFE0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5000"/>
          </a:blip>
          <a:srcRect t="8651" r="9091" b="2742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4B3FCD-8C3F-4E4F-9345-DA6582607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63D8D-74E9-1142-9406-452BC1B3B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4"/>
            <a:ext cx="6281928" cy="1746504"/>
          </a:xfrm>
        </p:spPr>
        <p:txBody>
          <a:bodyPr>
            <a:normAutofit/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id="{666261D0-42A5-9E42-B1C0-83617DDCE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230" y="504381"/>
            <a:ext cx="7324374" cy="5849238"/>
          </a:xfrm>
        </p:spPr>
      </p:pic>
    </p:spTree>
    <p:extLst>
      <p:ext uri="{BB962C8B-B14F-4D97-AF65-F5344CB8AC3E}">
        <p14:creationId xmlns:p14="http://schemas.microsoft.com/office/powerpoint/2010/main" val="2649876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598F2-82EE-124D-9197-62DDBAD5B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 err="1"/>
              <a:t>Сюжет</a:t>
            </a:r>
            <a:r>
              <a:rPr lang="en-US" sz="36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F3D5F-3B46-6C41-8547-DD8D76D2C3F8}"/>
              </a:ext>
            </a:extLst>
          </p:cNvPr>
          <p:cNvSpPr/>
          <p:nvPr/>
        </p:nvSpPr>
        <p:spPr>
          <a:xfrm>
            <a:off x="979036" y="1429707"/>
            <a:ext cx="6158226" cy="4016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/>
            <a:r>
              <a:rPr lang="en-CA" dirty="0"/>
              <a:t>(I) </a:t>
            </a:r>
            <a:r>
              <a:rPr lang="ru-RU" dirty="0"/>
              <a:t>Смерть означает прекращение существования физического тела, но плоды моего сознания продолжат свое бытие – их наследует моя культура. </a:t>
            </a:r>
          </a:p>
          <a:p>
            <a:pPr lvl="0"/>
            <a:endParaRPr lang="en-CA" dirty="0"/>
          </a:p>
          <a:p>
            <a:pPr lvl="0"/>
            <a:r>
              <a:rPr lang="en-CA" dirty="0"/>
              <a:t>(II) </a:t>
            </a:r>
            <a:r>
              <a:rPr lang="ru-RU" dirty="0"/>
              <a:t>Венки, возложенные в память о покойных, продолжают за них разговор с миром. Жизнь продолжается. </a:t>
            </a:r>
          </a:p>
          <a:p>
            <a:pPr lvl="0"/>
            <a:endParaRPr lang="en-CA" dirty="0"/>
          </a:p>
          <a:p>
            <a:pPr lvl="0"/>
            <a:r>
              <a:rPr lang="en-CA" dirty="0"/>
              <a:t>(III) </a:t>
            </a:r>
            <a:r>
              <a:rPr lang="ru-RU" dirty="0"/>
              <a:t>В последний путь покойных провожают скорбящие товарищи. </a:t>
            </a:r>
          </a:p>
          <a:p>
            <a:pPr lvl="0"/>
            <a:endParaRPr lang="en-CA" dirty="0"/>
          </a:p>
          <a:p>
            <a:pPr lvl="0"/>
            <a:r>
              <a:rPr lang="en-CA" dirty="0"/>
              <a:t>(IV) </a:t>
            </a:r>
            <a:r>
              <a:rPr lang="ru-RU" dirty="0"/>
              <a:t>Участники похоронной процессии проходят нестройными рядами. Непрерывность движения является залогом продолжения общего дела.</a:t>
            </a:r>
            <a:endParaRPr lang="en-CA" dirty="0"/>
          </a:p>
          <a:p>
            <a:pPr marL="160020" lvl="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14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819E9-099D-6C4F-9156-8CAC65D29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1 	Не мучнистой бабочкою белой </a:t>
            </a:r>
            <a:endParaRPr lang="en-US" dirty="0"/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FB4AF128-421D-D344-9717-3245208E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69" y="2242728"/>
            <a:ext cx="4021126" cy="27120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38B39E-565C-AF4D-A0B7-D21A0954C731}"/>
              </a:ext>
            </a:extLst>
          </p:cNvPr>
          <p:cNvSpPr/>
          <p:nvPr/>
        </p:nvSpPr>
        <p:spPr>
          <a:xfrm>
            <a:off x="1283369" y="51832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семейства огневок (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Pyraloidea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 –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мучная огневка (</a:t>
            </a:r>
            <a:r>
              <a:rPr lang="la-Latn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Asopia farinalis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AFD5A1-D522-6F43-AEE8-F07D9F4BDDA7}"/>
              </a:ext>
            </a:extLst>
          </p:cNvPr>
          <p:cNvSpPr/>
          <p:nvPr/>
        </p:nvSpPr>
        <p:spPr>
          <a:xfrm>
            <a:off x="5662863" y="24320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«Египетской марке»: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«робкая хризалида,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обсыпанная мукой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капустница»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D10631-10D4-3D46-A942-CECF7AE732E8}"/>
              </a:ext>
            </a:extLst>
          </p:cNvPr>
          <p:cNvSpPr/>
          <p:nvPr/>
        </p:nvSpPr>
        <p:spPr>
          <a:xfrm>
            <a:off x="5662863" y="4046440"/>
            <a:ext cx="5101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Метаморфоза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личинка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}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гусеница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}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куколка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}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имаго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828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19097-14F3-0340-9FEC-7D9A9B65D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i="1" dirty="0"/>
              <a:t>2 	В землю я заемный прах верну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DA3145-DB03-F540-B038-10DFDCFA33D3}"/>
              </a:ext>
            </a:extLst>
          </p:cNvPr>
          <p:cNvSpPr/>
          <p:nvPr/>
        </p:nvSpPr>
        <p:spPr>
          <a:xfrm>
            <a:off x="3048000" y="2074311"/>
            <a:ext cx="63125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Слова «человек» [</a:t>
            </a:r>
            <a:r>
              <a:rPr lang="en-C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adam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] и «земля» [</a:t>
            </a:r>
            <a:r>
              <a:rPr lang="en-C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adama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] практически омонимы на древнееврейском </a:t>
            </a: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«И сотворил Бог Человека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праха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и стал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живою душою» (Быт. 2,7);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«&lt;из&gt; праха земного»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Пс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103:14);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Книге Экклезиаста: «Все идет в одно место: все произошло из праха и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 возвратится в прах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Кто знает: дух сынов человеческих восходит ли вверх, и дух животных сходит ли вниз, в землю?» (3, 20–21);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«И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возвратится прах в землю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чем он и был» (12, 7).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0246D3-7498-2D4D-8F84-17E3C1AA56AC}"/>
              </a:ext>
            </a:extLst>
          </p:cNvPr>
          <p:cNvSpPr/>
          <p:nvPr/>
        </p:nvSpPr>
        <p:spPr>
          <a:xfrm>
            <a:off x="1331494" y="5729497"/>
            <a:ext cx="8470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Сегодня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–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ангел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завтра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–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червь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могильный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(&lt;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Стихи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Штемпель</a:t>
            </a:r>
            <a:r>
              <a:rPr lang="en-CA" dirty="0">
                <a:latin typeface="Times New Roman" panose="02020603050405020304" pitchFamily="18" charset="0"/>
                <a:ea typeface="Times New Roman" panose="02020603050405020304" pitchFamily="18" charset="0"/>
              </a:rPr>
              <a:t>&gt;, 1937)</a:t>
            </a:r>
            <a:r>
              <a:rPr lang="en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79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9EB26A-11DC-7846-85E2-62DD5582D818}"/>
              </a:ext>
            </a:extLst>
          </p:cNvPr>
          <p:cNvSpPr/>
          <p:nvPr/>
        </p:nvSpPr>
        <p:spPr>
          <a:xfrm>
            <a:off x="609600" y="696432"/>
            <a:ext cx="4130842" cy="502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Порвалась жизнь с широким взмахом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Победоносных крыл, 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Пускай он пал мгновенно прахом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пал, но победил. 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Земле он отдал все земное,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дух остался там, 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этой гранью голубою 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Парить по сторонам.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Н. Тихонов. «Смерти авиатора-героя Нестерова» 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(1913-28) </a:t>
            </a:r>
            <a:endParaRPr lang="en-CA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AC88A-909A-9C42-8C75-0B22743D7009}"/>
              </a:ext>
            </a:extLst>
          </p:cNvPr>
          <p:cNvSpPr/>
          <p:nvPr/>
        </p:nvSpPr>
        <p:spPr>
          <a:xfrm>
            <a:off x="5382126" y="696432"/>
            <a:ext cx="6096000" cy="2534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  <a:p>
            <a:pPr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уйти нам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теплой плоти.</a:t>
            </a:r>
            <a:endParaRPr lang="en-CA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нашей тяжкой земли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уйдет, все равно вернется,</a:t>
            </a:r>
            <a:endParaRPr lang="en-CA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ноги будут в пыли.</a:t>
            </a:r>
            <a:endParaRPr lang="en-CA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И. Эренбург. «Не уйти нам от теплой плоти…» (1919)</a:t>
            </a:r>
            <a:endParaRPr lang="en-CA" sz="2400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58769A-DB29-AF4C-BD09-77F1E0FCE307}"/>
              </a:ext>
            </a:extLst>
          </p:cNvPr>
          <p:cNvSpPr/>
          <p:nvPr/>
        </p:nvSpPr>
        <p:spPr>
          <a:xfrm>
            <a:off x="5293895" y="409197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indent="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</a:p>
          <a:p>
            <a:pPr marL="914400" indent="457200"/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Мой прах осенили гранит и металл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indent="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тонны цветов расцвели и завяли,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indent="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мальчик о воинской славе мечтал,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indent="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девушки памятник мой рисовали.</a:t>
            </a:r>
            <a:endParaRPr lang="en-C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indent="45720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А. А. Штейнберг. «Могила неизвестного солдата» (1932)</a:t>
            </a: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6401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2328</Words>
  <Application>Microsoft Macintosh PowerPoint</Application>
  <PresentationFormat>Widescreen</PresentationFormat>
  <Paragraphs>330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Century Gothic</vt:lpstr>
      <vt:lpstr>Garamond</vt:lpstr>
      <vt:lpstr>Tahoma</vt:lpstr>
      <vt:lpstr>Times New Roman</vt:lpstr>
      <vt:lpstr>Savon</vt:lpstr>
      <vt:lpstr>«НЕ МУЧНИСТОЙ  БАБОЧКОЮ БЕЛОЙ…» ОСИПА МАНДЕЛЬШТАМА </vt:lpstr>
      <vt:lpstr>PowerPoint Presentation</vt:lpstr>
      <vt:lpstr>Текст</vt:lpstr>
      <vt:lpstr>PowerPoint Presentation</vt:lpstr>
      <vt:lpstr>PowerPoint Presentation</vt:lpstr>
      <vt:lpstr>Сюжет </vt:lpstr>
      <vt:lpstr>1  Не мучнистой бабочкою белой </vt:lpstr>
      <vt:lpstr>2  В землю я заемный прах верну </vt:lpstr>
      <vt:lpstr>PowerPoint Presentation</vt:lpstr>
      <vt:lpstr>3  Я хочу, чтоб мыслящее тело</vt:lpstr>
      <vt:lpstr>4  Превратилось в улицу, в страну: </vt:lpstr>
      <vt:lpstr>5  Позвоночное, обугленное тело</vt:lpstr>
      <vt:lpstr>М. Зенкевич </vt:lpstr>
      <vt:lpstr>Катастрофа самолета  «Максим Горький»  (1935 )</vt:lpstr>
      <vt:lpstr>6  Сознающее свою длину.</vt:lpstr>
      <vt:lpstr>7 Возгласы темно-зеленой хвои </vt:lpstr>
      <vt:lpstr>Твой обморок мира не внес  В качанье венков в одноколке,  И пар обмороженных слез  Пронзил нашатырной иголкой.    И марш похоронный роптал,  И снег у ворот был раскидан,  И консерваторский портал  Гражданскою плыл панихидой.  Б. Пастернак. «Еще не умолкнул упрек…» (1931)   </vt:lpstr>
      <vt:lpstr>«Колющий» эффект:  «В игольчатых чумных бокалах…»                                                               (1933-1935) </vt:lpstr>
      <vt:lpstr>«Возгласы» (атакующие акустическое пространство, как острые иголки хвои)</vt:lpstr>
      <vt:lpstr>«И высоты будут им страшны, и на дороге ужасы; и зацветет миндаль (Mandel) &lt;…&gt; Доколе… &lt;…&gt; не обрушилось колесо над колодезем» (Еккл., 12, 5–6). </vt:lpstr>
      <vt:lpstr>PowerPoint Presentation</vt:lpstr>
      <vt:lpstr>9 Тянут жизнь и время дорогое</vt:lpstr>
      <vt:lpstr>PowerPoint Presentation</vt:lpstr>
      <vt:lpstr>10  Опершись на смертные станки – </vt:lpstr>
      <vt:lpstr>PowerPoint Presentation</vt:lpstr>
      <vt:lpstr>11  Обручи краснознаменной хвои</vt:lpstr>
      <vt:lpstr>12  Азбучные, круглые венки!</vt:lpstr>
      <vt:lpstr>13  Шли товарищи последнего призыва </vt:lpstr>
      <vt:lpstr>14  По работе в жестких небесах</vt:lpstr>
      <vt:lpstr>15  Пронесла пехота молчаливо</vt:lpstr>
      <vt:lpstr>16  Восклицанья ружей на плечах</vt:lpstr>
      <vt:lpstr>17  И зенитных тысячи орудий – </vt:lpstr>
      <vt:lpstr>18  Карих то зрачков иль голубых –</vt:lpstr>
      <vt:lpstr>19  Шли нестройно – люди, люди, люди, – </vt:lpstr>
      <vt:lpstr>20  Кто же будет продолжать за них?</vt:lpstr>
      <vt:lpstr>PowerPoint Presentation</vt:lpstr>
      <vt:lpstr>В поисках  концовки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 МУЧНИСТОЙ  БАБОЧКОЮ БЕЛОЙ…» ОСИПА МАНДЕЛЬШТАМА </dc:title>
  <dc:creator>Yuri Leving</dc:creator>
  <cp:lastModifiedBy>Yuri Leving</cp:lastModifiedBy>
  <cp:revision>10</cp:revision>
  <dcterms:created xsi:type="dcterms:W3CDTF">2020-11-21T17:23:10Z</dcterms:created>
  <dcterms:modified xsi:type="dcterms:W3CDTF">2020-11-22T19:13:20Z</dcterms:modified>
</cp:coreProperties>
</file>