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8" r:id="rId10"/>
    <p:sldId id="271" r:id="rId11"/>
    <p:sldId id="273" r:id="rId12"/>
    <p:sldId id="281" r:id="rId13"/>
    <p:sldId id="274" r:id="rId14"/>
    <p:sldId id="282" r:id="rId15"/>
    <p:sldId id="283" r:id="rId16"/>
    <p:sldId id="275" r:id="rId17"/>
    <p:sldId id="284" r:id="rId18"/>
    <p:sldId id="276" r:id="rId19"/>
    <p:sldId id="277" r:id="rId20"/>
    <p:sldId id="278" r:id="rId21"/>
    <p:sldId id="279" r:id="rId22"/>
    <p:sldId id="285" r:id="rId23"/>
    <p:sldId id="287" r:id="rId24"/>
    <p:sldId id="293" r:id="rId25"/>
    <p:sldId id="289" r:id="rId26"/>
    <p:sldId id="291" r:id="rId27"/>
    <p:sldId id="292" r:id="rId28"/>
    <p:sldId id="288" r:id="rId29"/>
    <p:sldId id="294" r:id="rId30"/>
    <p:sldId id="295" r:id="rId31"/>
    <p:sldId id="280" r:id="rId32"/>
  </p:sldIdLst>
  <p:sldSz cx="12192000" cy="6858000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22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85813" y="0"/>
            <a:ext cx="8915399" cy="1335681"/>
          </a:xfrm>
        </p:spPr>
        <p:txBody>
          <a:bodyPr>
            <a:normAutofit/>
          </a:bodyPr>
          <a:lstStyle/>
          <a:p>
            <a:pPr algn="l" rtl="0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Возрождение языка иврит             Эшколот</a:t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Языковая политика Израиля          Фестиваль 2017 </a:t>
            </a:r>
            <a:b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Академия языка иврит				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Иерусалим</a:t>
            </a:r>
            <a:endParaRPr lang="he-IL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309813" y="1335681"/>
            <a:ext cx="8548687" cy="5230219"/>
          </a:xfrm>
        </p:spPr>
        <p:txBody>
          <a:bodyPr/>
          <a:lstStyle/>
          <a:p>
            <a:endParaRPr lang="en-US" b="1" u="sng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0" y="1335681"/>
            <a:ext cx="2717800" cy="226278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300" y="1335681"/>
            <a:ext cx="3124200" cy="226278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812" y="3598462"/>
            <a:ext cx="2706688" cy="296743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0" y="3641918"/>
            <a:ext cx="2717799" cy="2923982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299" y="3598462"/>
            <a:ext cx="3124201" cy="296743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950" y="1379137"/>
            <a:ext cx="2749550" cy="221932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499" y="3598462"/>
            <a:ext cx="2674935" cy="29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086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учебных заведений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ru-RU" dirty="0" smtClean="0"/>
              <a:t>Первая школа с преподаванием всех предметов на иврите открылась в </a:t>
            </a:r>
            <a:r>
              <a:rPr lang="ru-RU" dirty="0" err="1" smtClean="0"/>
              <a:t>Ришон</a:t>
            </a:r>
            <a:r>
              <a:rPr lang="ru-RU" dirty="0" smtClean="0"/>
              <a:t> </a:t>
            </a:r>
            <a:r>
              <a:rPr lang="ru-RU" dirty="0" err="1" smtClean="0"/>
              <a:t>ле-Цион</a:t>
            </a:r>
            <a:r>
              <a:rPr lang="ru-RU" dirty="0" smtClean="0"/>
              <a:t> в 1888 году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900" y="3532187"/>
            <a:ext cx="5283199" cy="25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97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сад в </a:t>
            </a:r>
            <a:r>
              <a:rPr lang="ru-RU" dirty="0" err="1" smtClean="0"/>
              <a:t>Ришон</a:t>
            </a:r>
            <a:r>
              <a:rPr lang="ru-RU" dirty="0" smtClean="0"/>
              <a:t> </a:t>
            </a:r>
            <a:r>
              <a:rPr lang="ru-RU" dirty="0" err="1" smtClean="0"/>
              <a:t>ле-Цион</a:t>
            </a:r>
            <a:r>
              <a:rPr lang="ru-RU" dirty="0" smtClean="0"/>
              <a:t>, начало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157" y="2273300"/>
            <a:ext cx="5383112" cy="3778250"/>
          </a:xfrm>
        </p:spPr>
      </p:pic>
    </p:spTree>
    <p:extLst>
      <p:ext uri="{BB962C8B-B14F-4D97-AF65-F5344CB8AC3E}">
        <p14:creationId xmlns:p14="http://schemas.microsoft.com/office/powerpoint/2010/main" xmlns="" val="86893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учреждения на иврите – не только в Палестине!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6375" y="2311400"/>
            <a:ext cx="6178676" cy="3778250"/>
          </a:xfrm>
        </p:spPr>
      </p:pic>
    </p:spTree>
    <p:extLst>
      <p:ext uri="{BB962C8B-B14F-4D97-AF65-F5344CB8AC3E}">
        <p14:creationId xmlns:p14="http://schemas.microsoft.com/office/powerpoint/2010/main" xmlns="" val="249142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Элиезер</a:t>
            </a:r>
            <a:r>
              <a:rPr lang="ru-RU" dirty="0" smtClean="0"/>
              <a:t> Бен </a:t>
            </a:r>
            <a:r>
              <a:rPr lang="ru-RU" dirty="0" err="1" smtClean="0"/>
              <a:t>Йе</a:t>
            </a:r>
            <a:r>
              <a:rPr lang="en-US" dirty="0" smtClean="0"/>
              <a:t>h</a:t>
            </a:r>
            <a:r>
              <a:rPr lang="ru-RU" dirty="0" smtClean="0"/>
              <a:t>уда (Перельман)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554480"/>
            <a:ext cx="8915400" cy="4356742"/>
          </a:xfrm>
        </p:spPr>
        <p:txBody>
          <a:bodyPr/>
          <a:lstStyle/>
          <a:p>
            <a:pPr algn="l" rtl="0">
              <a:buNone/>
            </a:pPr>
            <a:r>
              <a:rPr lang="ru-RU" dirty="0" smtClean="0"/>
              <a:t>Идеологизация «возрождения» языка</a:t>
            </a:r>
          </a:p>
          <a:p>
            <a:pPr algn="l" rtl="0">
              <a:buNone/>
            </a:pPr>
            <a:r>
              <a:rPr lang="ru-RU" dirty="0" smtClean="0"/>
              <a:t>Журналистская деятельность</a:t>
            </a:r>
          </a:p>
          <a:p>
            <a:pPr algn="l" rtl="0">
              <a:buNone/>
            </a:pPr>
            <a:r>
              <a:rPr lang="ru-RU" dirty="0" smtClean="0"/>
              <a:t>Личный пример</a:t>
            </a:r>
          </a:p>
          <a:p>
            <a:pPr algn="l" rtl="0">
              <a:buNone/>
            </a:pPr>
            <a:r>
              <a:rPr lang="ru-RU" dirty="0" smtClean="0"/>
              <a:t>Составление уникального словаря			Первые лексикографические </a:t>
            </a:r>
            <a:endParaRPr lang="he-IL" dirty="0" smtClean="0"/>
          </a:p>
          <a:p>
            <a:pPr algn="l" rtl="0">
              <a:buNone/>
            </a:pPr>
            <a:r>
              <a:rPr lang="ru-RU" dirty="0" smtClean="0"/>
              <a:t>												работы – иврит-идиш русские</a:t>
            </a:r>
            <a:endParaRPr lang="he-IL" dirty="0" smtClean="0"/>
          </a:p>
          <a:p>
            <a:pPr algn="l" rtl="0">
              <a:buNone/>
            </a:pPr>
            <a:r>
              <a:rPr lang="he-IL" dirty="0" smtClean="0"/>
              <a:t>													</a:t>
            </a:r>
            <a:endParaRPr lang="he-IL" dirty="0"/>
          </a:p>
        </p:txBody>
      </p:sp>
      <p:pic>
        <p:nvPicPr>
          <p:cNvPr id="4" name="Picture 3" descr="מילון בן יהודה.j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387" y="3467008"/>
            <a:ext cx="3249522" cy="2576377"/>
          </a:xfrm>
          <a:prstGeom prst="rect">
            <a:avLst/>
          </a:prstGeom>
        </p:spPr>
      </p:pic>
      <p:pic>
        <p:nvPicPr>
          <p:cNvPr id="5" name="Picture 4" descr="בן יהודה עברית רוסית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49" y="3740562"/>
            <a:ext cx="3252651" cy="22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59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26890"/>
          </a:xfrm>
        </p:spPr>
        <p:txBody>
          <a:bodyPr/>
          <a:lstStyle/>
          <a:p>
            <a:r>
              <a:rPr lang="ru-RU" dirty="0" smtClean="0"/>
              <a:t>Комитет по языку иврит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1651000"/>
            <a:ext cx="6728875" cy="4356099"/>
          </a:xfrm>
        </p:spPr>
      </p:pic>
    </p:spTree>
    <p:extLst>
      <p:ext uri="{BB962C8B-B14F-4D97-AF65-F5344CB8AC3E}">
        <p14:creationId xmlns:p14="http://schemas.microsoft.com/office/powerpoint/2010/main" xmlns="" val="167797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комитета: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AutoNum type="arabicPeriod"/>
            </a:pPr>
            <a:r>
              <a:rPr lang="ru-RU" sz="2400" dirty="0" smtClean="0"/>
              <a:t>Установление единой орфоэпической нормы</a:t>
            </a:r>
          </a:p>
          <a:p>
            <a:pPr algn="l" rtl="0">
              <a:buAutoNum type="arabicPeriod"/>
            </a:pPr>
            <a:r>
              <a:rPr lang="ru-RU" sz="2400" dirty="0" smtClean="0"/>
              <a:t>Установление орфографии (полногласное и неполногласное письмо)</a:t>
            </a:r>
          </a:p>
          <a:p>
            <a:pPr algn="l" rtl="0">
              <a:buAutoNum type="arabicPeriod"/>
            </a:pPr>
            <a:r>
              <a:rPr lang="ru-RU" sz="2400" dirty="0" smtClean="0"/>
              <a:t>Создание единого списка терминов по различным отраслям.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402142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с установлением единого произношения</a:t>
            </a:r>
            <a:endParaRPr lang="he-I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гласный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ашкеназский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сефардский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йеменский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патах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камац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О или 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цере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сегол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холам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ОЙ или ЕЙ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 или 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шва подвижное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хирик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 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Кибуц</a:t>
                      </a:r>
                      <a:r>
                        <a:rPr lang="ru-RU" baseline="0" dirty="0" smtClean="0"/>
                        <a:t> и шурук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</a:t>
                      </a:r>
                      <a:r>
                        <a:rPr lang="en-US" dirty="0" smtClean="0"/>
                        <a:t>  </a:t>
                      </a:r>
                      <a:r>
                        <a:rPr lang="ru-RU" dirty="0" smtClean="0"/>
                        <a:t>или </a:t>
                      </a:r>
                      <a:r>
                        <a:rPr lang="ru-RU" dirty="0" smtClean="0"/>
                        <a:t>И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dirty="0" smtClean="0"/>
                        <a:t>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991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2925" y="266700"/>
            <a:ext cx="8911687" cy="1866900"/>
          </a:xfrm>
        </p:spPr>
        <p:txBody>
          <a:bodyPr>
            <a:normAutofit/>
          </a:bodyPr>
          <a:lstStyle/>
          <a:p>
            <a:pPr rtl="0"/>
            <a:r>
              <a:rPr lang="ru-RU" dirty="0" smtClean="0"/>
              <a:t>Почему </a:t>
            </a:r>
            <a:r>
              <a:rPr lang="ru-RU" dirty="0" smtClean="0"/>
              <a:t>Комитет </a:t>
            </a:r>
            <a:r>
              <a:rPr lang="ru-RU" dirty="0" smtClean="0"/>
              <a:t>по языку иврит выбрал </a:t>
            </a:r>
            <a:r>
              <a:rPr lang="ru-RU" dirty="0" smtClean="0"/>
              <a:t>сефардское произношение?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0"/>
            <a:r>
              <a:rPr lang="ru-RU" dirty="0" smtClean="0"/>
              <a:t>Давид </a:t>
            </a:r>
            <a:r>
              <a:rPr lang="ru-RU" dirty="0" err="1" smtClean="0"/>
              <a:t>Елин</a:t>
            </a:r>
            <a:r>
              <a:rPr lang="ru-RU" dirty="0" smtClean="0"/>
              <a:t> (1904) утверждал, что этот выбор обеспечит:</a:t>
            </a:r>
          </a:p>
          <a:p>
            <a:pPr lvl="0" algn="just" rtl="0"/>
            <a:r>
              <a:rPr lang="ru-RU" dirty="0" smtClean="0"/>
              <a:t>историческую </a:t>
            </a:r>
            <a:r>
              <a:rPr lang="ru-RU" b="1" dirty="0"/>
              <a:t>точность произношения</a:t>
            </a:r>
            <a:r>
              <a:rPr lang="ru-RU" dirty="0"/>
              <a:t> (каждой букве соответствует специфический звук</a:t>
            </a:r>
            <a:r>
              <a:rPr lang="ru-RU" dirty="0" smtClean="0"/>
              <a:t>) и </a:t>
            </a:r>
            <a:r>
              <a:rPr lang="ru-RU" b="1" dirty="0" smtClean="0"/>
              <a:t>правильное написание слов</a:t>
            </a:r>
            <a:endParaRPr lang="ru-RU" dirty="0" smtClean="0"/>
          </a:p>
          <a:p>
            <a:pPr lvl="0" algn="just" rtl="0"/>
            <a:r>
              <a:rPr lang="ru-RU" b="1" dirty="0" smtClean="0"/>
              <a:t>исконно </a:t>
            </a:r>
            <a:r>
              <a:rPr lang="ru-RU" b="1" dirty="0"/>
              <a:t>семитский </a:t>
            </a:r>
            <a:r>
              <a:rPr lang="ru-RU" dirty="0"/>
              <a:t>характер </a:t>
            </a:r>
            <a:r>
              <a:rPr lang="ru-RU" dirty="0" smtClean="0"/>
              <a:t>языка</a:t>
            </a:r>
            <a:endParaRPr lang="en-US" dirty="0"/>
          </a:p>
          <a:p>
            <a:pPr lvl="0" algn="just" rtl="0"/>
            <a:r>
              <a:rPr lang="ru-RU" b="1" dirty="0"/>
              <a:t>звуковое богатство</a:t>
            </a:r>
            <a:r>
              <a:rPr lang="ru-RU" dirty="0"/>
              <a:t> (большое число согласных). По мнению </a:t>
            </a:r>
            <a:r>
              <a:rPr lang="ru-RU" dirty="0" err="1"/>
              <a:t>Елина</a:t>
            </a:r>
            <a:r>
              <a:rPr lang="ru-RU" dirty="0"/>
              <a:t>, благодаря этому народы востока легче осваивают иностранные языки, чем европейцы.</a:t>
            </a:r>
            <a:endParaRPr lang="en-US" dirty="0"/>
          </a:p>
          <a:p>
            <a:pPr algn="just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16907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 в единой терминологии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ru-RU" sz="2800" dirty="0"/>
              <a:t>«Мы даже не знаем, как правильно называть на иврите такую простую вещь как спичка. В одной книге она называется </a:t>
            </a:r>
            <a:r>
              <a:rPr lang="he-IL" sz="2800" dirty="0" err="1"/>
              <a:t>צִיתית</a:t>
            </a:r>
            <a:r>
              <a:rPr lang="ru-RU" sz="2800" dirty="0"/>
              <a:t>, в другой </a:t>
            </a:r>
            <a:r>
              <a:rPr lang="he-IL" sz="2800" dirty="0"/>
              <a:t>גפרור </a:t>
            </a:r>
            <a:r>
              <a:rPr lang="ru-RU" sz="2800" dirty="0"/>
              <a:t>, в третьей </a:t>
            </a:r>
            <a:r>
              <a:rPr lang="he-IL" sz="2800" dirty="0"/>
              <a:t>קסמי </a:t>
            </a:r>
            <a:r>
              <a:rPr lang="he-IL" sz="2800" dirty="0" err="1"/>
              <a:t>גפרית</a:t>
            </a:r>
            <a:r>
              <a:rPr lang="ru-RU" sz="2800" dirty="0"/>
              <a:t>. Нужно написать единый словарь</a:t>
            </a:r>
            <a:r>
              <a:rPr lang="ru-RU" sz="2800" dirty="0" smtClean="0"/>
              <a:t>...» (газета «</a:t>
            </a:r>
            <a:r>
              <a:rPr lang="en-US" sz="2800" dirty="0" smtClean="0"/>
              <a:t>h</a:t>
            </a:r>
            <a:r>
              <a:rPr lang="ru-RU" sz="2800" dirty="0" smtClean="0"/>
              <a:t>а-</a:t>
            </a:r>
            <a:r>
              <a:rPr lang="ru-RU" sz="2800" dirty="0" err="1" smtClean="0"/>
              <a:t>прахим</a:t>
            </a:r>
            <a:r>
              <a:rPr lang="ru-RU" sz="2800" dirty="0" smtClean="0"/>
              <a:t>», Луганск, 1907)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21438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образования новых слов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473200"/>
            <a:ext cx="8915400" cy="5130800"/>
          </a:xfrm>
        </p:spPr>
        <p:txBody>
          <a:bodyPr/>
          <a:lstStyle/>
          <a:p>
            <a:pPr marL="0" indent="0" algn="l" rtl="0">
              <a:buNone/>
            </a:pPr>
            <a:r>
              <a:rPr lang="ru-RU" dirty="0" smtClean="0"/>
              <a:t>Древние модели – </a:t>
            </a:r>
            <a:r>
              <a:rPr lang="ru-RU" dirty="0" err="1" smtClean="0"/>
              <a:t>мишкали</a:t>
            </a:r>
            <a:endParaRPr lang="ru-RU" dirty="0" smtClean="0"/>
          </a:p>
          <a:p>
            <a:pPr marL="0" indent="0" algn="l" rtl="0">
              <a:buNone/>
            </a:pPr>
            <a:r>
              <a:rPr lang="he-IL" dirty="0" smtClean="0"/>
              <a:t>אַדֶּמֶת</a:t>
            </a:r>
            <a:r>
              <a:rPr lang="ru-RU" dirty="0" smtClean="0"/>
              <a:t> </a:t>
            </a:r>
            <a:r>
              <a:rPr lang="he-IL" dirty="0" smtClean="0"/>
              <a:t>חַזֶּרֶת, </a:t>
            </a:r>
            <a:r>
              <a:rPr lang="he-IL" dirty="0" err="1" smtClean="0"/>
              <a:t>צַבֶהֶת</a:t>
            </a:r>
            <a:r>
              <a:rPr lang="he-IL" dirty="0" smtClean="0"/>
              <a:t>,</a:t>
            </a:r>
            <a:r>
              <a:rPr lang="ru-RU" dirty="0" smtClean="0"/>
              <a:t> по образцу </a:t>
            </a:r>
            <a:r>
              <a:rPr lang="he-IL" dirty="0" smtClean="0"/>
              <a:t>דַּלֶּקֶת</a:t>
            </a:r>
            <a:endParaRPr lang="ru-RU" dirty="0" smtClean="0"/>
          </a:p>
          <a:p>
            <a:pPr marL="0" indent="0" algn="l" rtl="0">
              <a:buNone/>
            </a:pPr>
            <a:r>
              <a:rPr lang="he-IL" dirty="0" smtClean="0"/>
              <a:t>רַכֶּבֶת</a:t>
            </a:r>
            <a:r>
              <a:rPr lang="ru-RU" dirty="0" smtClean="0"/>
              <a:t> по образцу </a:t>
            </a:r>
            <a:r>
              <a:rPr lang="he-IL" dirty="0" err="1" smtClean="0"/>
              <a:t>חַמֶּרֶת</a:t>
            </a:r>
            <a:r>
              <a:rPr lang="he-IL" dirty="0" smtClean="0"/>
              <a:t>, גַּמֶּלֶת</a:t>
            </a:r>
            <a:endParaRPr lang="ru-RU" dirty="0" smtClean="0"/>
          </a:p>
          <a:p>
            <a:pPr marL="0" indent="0" algn="l" rtl="0">
              <a:buNone/>
            </a:pPr>
            <a:r>
              <a:rPr lang="he-IL" dirty="0" smtClean="0"/>
              <a:t>מִסְעָדָה, מִסְפָּרָה</a:t>
            </a:r>
            <a:r>
              <a:rPr lang="en-US" dirty="0" smtClean="0"/>
              <a:t> </a:t>
            </a:r>
            <a:r>
              <a:rPr lang="ru-RU" dirty="0" smtClean="0"/>
              <a:t>по образцу </a:t>
            </a:r>
            <a:r>
              <a:rPr lang="he-IL" dirty="0" smtClean="0"/>
              <a:t>מִנְהָרָה</a:t>
            </a:r>
            <a:endParaRPr lang="ru-RU" dirty="0" smtClean="0"/>
          </a:p>
          <a:p>
            <a:pPr marL="0" indent="0" algn="l" rtl="0">
              <a:buNone/>
            </a:pPr>
            <a:r>
              <a:rPr lang="ru-RU" dirty="0" smtClean="0"/>
              <a:t>Редупликация:</a:t>
            </a:r>
          </a:p>
          <a:p>
            <a:pPr marL="0" indent="0" algn="l" rtl="0">
              <a:buNone/>
            </a:pPr>
            <a:r>
              <a:rPr lang="he-IL" dirty="0" smtClean="0"/>
              <a:t>כְּלַבְלָב</a:t>
            </a:r>
            <a:r>
              <a:rPr lang="en-US" dirty="0" smtClean="0"/>
              <a:t> </a:t>
            </a:r>
            <a:r>
              <a:rPr lang="ru-RU" dirty="0" smtClean="0"/>
              <a:t>по образцу </a:t>
            </a:r>
            <a:r>
              <a:rPr lang="he-IL" dirty="0" smtClean="0"/>
              <a:t>יְרַקְרָק</a:t>
            </a:r>
            <a:endParaRPr lang="ru-RU" dirty="0" smtClean="0"/>
          </a:p>
          <a:p>
            <a:pPr marL="0" indent="0" algn="l" rtl="0">
              <a:buNone/>
            </a:pPr>
            <a:r>
              <a:rPr lang="ru-RU" dirty="0" smtClean="0"/>
              <a:t>Расширенное использование суффиксов:</a:t>
            </a:r>
          </a:p>
          <a:p>
            <a:pPr marL="0" indent="0" algn="l" rtl="0">
              <a:buNone/>
            </a:pPr>
            <a:r>
              <a:rPr lang="he-IL" dirty="0" smtClean="0"/>
              <a:t>מילון, שעון, מועדון</a:t>
            </a:r>
            <a:r>
              <a:rPr lang="ru-RU" dirty="0" smtClean="0"/>
              <a:t> а также </a:t>
            </a:r>
            <a:r>
              <a:rPr lang="he-IL" dirty="0" smtClean="0"/>
              <a:t>פילון, דובון, ילדון</a:t>
            </a:r>
            <a:endParaRPr lang="ru-RU" dirty="0" smtClean="0"/>
          </a:p>
          <a:p>
            <a:pPr marL="0" indent="0" algn="l" rtl="0">
              <a:buNone/>
            </a:pPr>
            <a:r>
              <a:rPr lang="ru-RU" dirty="0" smtClean="0"/>
              <a:t>Развитие системы приставок:</a:t>
            </a:r>
          </a:p>
          <a:p>
            <a:pPr marL="0" indent="0" algn="l" rtl="0">
              <a:buNone/>
            </a:pPr>
            <a:r>
              <a:rPr lang="he-IL" dirty="0" smtClean="0"/>
              <a:t>תת-הכרה, תלת-אופן, קדם-חובה, אי-הבנה</a:t>
            </a:r>
            <a:endParaRPr lang="ru-RU" dirty="0" smtClean="0"/>
          </a:p>
          <a:p>
            <a:pPr marL="0" indent="0" algn="l" rtl="0">
              <a:buNone/>
            </a:pPr>
            <a:r>
              <a:rPr lang="ru-RU" dirty="0" smtClean="0"/>
              <a:t>Развитие словосложения:</a:t>
            </a:r>
          </a:p>
          <a:p>
            <a:pPr marL="0" indent="0" algn="l" rtl="0">
              <a:buNone/>
            </a:pPr>
            <a:r>
              <a:rPr lang="he-IL" dirty="0" smtClean="0"/>
              <a:t>חיידק, קרנף, דחפור, רמזור</a:t>
            </a:r>
            <a:r>
              <a:rPr lang="ru-RU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65675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ли возродить мертвый язык?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ru-RU" dirty="0"/>
              <a:t> </a:t>
            </a:r>
            <a:endParaRPr lang="en-US" dirty="0"/>
          </a:p>
          <a:p>
            <a:pPr algn="just" rtl="0"/>
            <a:r>
              <a:rPr lang="ru-RU" sz="2800" dirty="0" smtClean="0"/>
              <a:t>Распространено мнение, </a:t>
            </a:r>
            <a:r>
              <a:rPr lang="ru-RU" sz="2800" dirty="0"/>
              <a:t>что возрождение иврита – </a:t>
            </a:r>
            <a:r>
              <a:rPr lang="ru-RU" sz="2800" b="1" dirty="0"/>
              <a:t>чудо,</a:t>
            </a:r>
            <a:r>
              <a:rPr lang="ru-RU" sz="2800" dirty="0"/>
              <a:t> то есть нечто противоречащее законам природы. Утверждая, что перед нами не чудо, а научно объяснимый факт, мы по сути говорим, что иврит не был в полном смысле слова мертвым языком, что ему были присущи некоторые черты языка живого.</a:t>
            </a:r>
            <a:endParaRPr lang="en-US" sz="2800" dirty="0"/>
          </a:p>
          <a:p>
            <a:pPr algn="just" rtl="0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xmlns="" val="3094164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dirty="0" smtClean="0"/>
              <a:t>Терминологические словари комитета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700" y="2108200"/>
            <a:ext cx="5473700" cy="3962400"/>
          </a:xfrm>
        </p:spPr>
      </p:pic>
    </p:spTree>
    <p:extLst>
      <p:ext uri="{BB962C8B-B14F-4D97-AF65-F5344CB8AC3E}">
        <p14:creationId xmlns:p14="http://schemas.microsoft.com/office/powerpoint/2010/main" xmlns="" val="112169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Академия языка иврит – наследница комитета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5300" y="2641600"/>
            <a:ext cx="6223000" cy="3505199"/>
          </a:xfrm>
        </p:spPr>
      </p:pic>
    </p:spTree>
    <p:extLst>
      <p:ext uri="{BB962C8B-B14F-4D97-AF65-F5344CB8AC3E}">
        <p14:creationId xmlns:p14="http://schemas.microsoft.com/office/powerpoint/2010/main" xmlns="" val="18833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829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Нормативистские задачи Академии</a:t>
            </a:r>
            <a:br>
              <a:rPr lang="ru-RU" sz="2800" dirty="0" smtClean="0"/>
            </a:br>
            <a:r>
              <a:rPr lang="ru-RU" sz="2800" dirty="0" smtClean="0"/>
              <a:t>Орфография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1600"/>
            <a:ext cx="8915400" cy="4539622"/>
          </a:xfrm>
        </p:spPr>
        <p:txBody>
          <a:bodyPr>
            <a:normAutofit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ru-RU" dirty="0" smtClean="0"/>
              <a:t>Установление правил орфографии – огласованного и неогласованного письма.  Большинство населения не пользуется огласованным письмом.</a:t>
            </a:r>
          </a:p>
          <a:p>
            <a:pPr algn="l" rtl="0">
              <a:buFont typeface="Arial" charset="0"/>
              <a:buChar char="•"/>
            </a:pPr>
            <a:r>
              <a:rPr lang="ru-RU" dirty="0" smtClean="0"/>
              <a:t>Давид Елин пытался противостоять формированию двойной нормы и на како-то время преуспел в сфере образования.</a:t>
            </a:r>
          </a:p>
          <a:p>
            <a:pPr algn="l" rtl="0">
              <a:buNone/>
            </a:pPr>
            <a:r>
              <a:rPr lang="ru-RU" dirty="0" smtClean="0"/>
              <a:t>	По закону орфографическая норма обязательна для государственных учреждений. </a:t>
            </a:r>
          </a:p>
          <a:p>
            <a:pPr algn="l" rtl="0">
              <a:buNone/>
            </a:pPr>
            <a:r>
              <a:rPr lang="ru-RU" dirty="0" smtClean="0"/>
              <a:t>	Любые изменения нормативной орфографии вызывают полемику.</a:t>
            </a:r>
          </a:p>
          <a:p>
            <a:pPr algn="l" rtl="0">
              <a:buNone/>
            </a:pPr>
            <a:r>
              <a:rPr lang="ru-RU" dirty="0" smtClean="0"/>
              <a:t>	В 2017 году были опубликованы существенные поправки к существующим правилам неогласованного письма.</a:t>
            </a:r>
          </a:p>
          <a:p>
            <a:pPr algn="r">
              <a:buNone/>
            </a:pPr>
            <a:r>
              <a:rPr lang="he-IL" dirty="0" smtClean="0"/>
              <a:t>חכמה &gt; חוכמה, אמנות &gt;אומנות, צהריים &gt; צוהריים</a:t>
            </a:r>
          </a:p>
          <a:p>
            <a:pPr algn="r">
              <a:buNone/>
            </a:pPr>
            <a:r>
              <a:rPr lang="he-IL" dirty="0" smtClean="0"/>
              <a:t>אמי &gt; אימי, אתך &gt; איתך, הנה &gt;</a:t>
            </a:r>
            <a:r>
              <a:rPr lang="en-US" dirty="0" smtClean="0"/>
              <a:t> </a:t>
            </a:r>
            <a:r>
              <a:rPr lang="he-IL" dirty="0" smtClean="0"/>
              <a:t>הינה</a:t>
            </a:r>
            <a:endParaRPr lang="ru-RU" dirty="0" smtClean="0"/>
          </a:p>
          <a:p>
            <a:pPr algn="l" rtl="0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23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 транскрипции и транслитерации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0000"/>
            <a:ext cx="8915400" cy="4641222"/>
          </a:xfrm>
        </p:spPr>
        <p:txBody>
          <a:bodyPr/>
          <a:lstStyle/>
          <a:p>
            <a:pPr algn="l" rtl="0"/>
            <a:r>
              <a:rPr lang="ru-RU" dirty="0" smtClean="0"/>
              <a:t>Академия устанавливает правила записи ивритских названий населенных пунктов латинскими и арабскими буквами.</a:t>
            </a:r>
          </a:p>
          <a:p>
            <a:pPr algn="l" rtl="0">
              <a:buNone/>
            </a:pPr>
            <a:r>
              <a:rPr lang="ru-RU" dirty="0" smtClean="0"/>
              <a:t> </a:t>
            </a:r>
            <a:r>
              <a:rPr lang="ru-RU" dirty="0" smtClean="0"/>
              <a:t>      Не везде установленная норма соблюдаются на практике!</a:t>
            </a:r>
            <a:endParaRPr lang="he-IL" dirty="0" smtClean="0"/>
          </a:p>
          <a:p>
            <a:pPr algn="l" rtl="0">
              <a:buNone/>
            </a:pPr>
            <a:endParaRPr lang="he-IL" dirty="0" smtClean="0"/>
          </a:p>
          <a:p>
            <a:pPr algn="l" rtl="0">
              <a:buNone/>
            </a:pPr>
            <a:endParaRPr lang="he-IL" dirty="0" smtClean="0"/>
          </a:p>
        </p:txBody>
      </p:sp>
      <p:pic>
        <p:nvPicPr>
          <p:cNvPr id="4" name="Picture 3" descr="שלט באר שבע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425700"/>
            <a:ext cx="4197350" cy="3124200"/>
          </a:xfrm>
          <a:prstGeom prst="rect">
            <a:avLst/>
          </a:prstGeom>
        </p:spPr>
      </p:pic>
      <p:pic>
        <p:nvPicPr>
          <p:cNvPr id="5" name="Picture 4" descr="שלט כפר ורדי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62" y="2463800"/>
            <a:ext cx="3817938" cy="31114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990"/>
          </a:xfrm>
        </p:spPr>
        <p:txBody>
          <a:bodyPr/>
          <a:lstStyle/>
          <a:p>
            <a:r>
              <a:rPr lang="ru-RU" dirty="0" smtClean="0"/>
              <a:t>Норма пунктуации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82700"/>
            <a:ext cx="8915400" cy="4628522"/>
          </a:xfrm>
        </p:spPr>
        <p:txBody>
          <a:bodyPr/>
          <a:lstStyle/>
          <a:p>
            <a:pPr algn="l" rtl="0"/>
            <a:r>
              <a:rPr lang="ru-RU" dirty="0" smtClean="0"/>
              <a:t>Современная пунктуация в иврите является прямой наследницей европейской системы.</a:t>
            </a:r>
          </a:p>
          <a:p>
            <a:pPr algn="l" rtl="0"/>
            <a:r>
              <a:rPr lang="ru-RU" dirty="0" smtClean="0"/>
              <a:t>До 1992 года действовали правила очень похожие на принятые в немецком и русском языках, полностью основанные на ситаксисе – грамматической структуре предложения.</a:t>
            </a:r>
          </a:p>
          <a:p>
            <a:pPr algn="l" rtl="0"/>
            <a:r>
              <a:rPr lang="ru-RU" dirty="0" smtClean="0"/>
              <a:t>Современные правила несколько свободнее, немного ближе к английской системе, основанной на интонационной, а не только синтаксичекой структуре.</a:t>
            </a:r>
          </a:p>
          <a:p>
            <a:pPr algn="l" rtl="0"/>
            <a:r>
              <a:rPr lang="ru-RU" dirty="0" smtClean="0"/>
              <a:t>На практике английская система влияет на иврит больше, чем допускают правила.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990"/>
          </a:xfrm>
        </p:spPr>
        <p:txBody>
          <a:bodyPr/>
          <a:lstStyle/>
          <a:p>
            <a:r>
              <a:rPr lang="ru-RU" dirty="0" smtClean="0"/>
              <a:t>Норма словоизменения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5100"/>
            <a:ext cx="8915400" cy="4476122"/>
          </a:xfrm>
        </p:spPr>
        <p:txBody>
          <a:bodyPr/>
          <a:lstStyle/>
          <a:p>
            <a:pPr algn="l" rtl="0"/>
            <a:r>
              <a:rPr lang="ru-RU" dirty="0" smtClean="0"/>
              <a:t>Грамматическая норма возрожденного языка основыватся на очень древних текстах – необычная ситуация!</a:t>
            </a:r>
          </a:p>
          <a:p>
            <a:pPr algn="l" rtl="0">
              <a:buNone/>
            </a:pPr>
            <a:r>
              <a:rPr lang="ru-RU" dirty="0" smtClean="0"/>
              <a:t>      Может возникнуть противоречие между интуитивной социолингвистической нормой и данными древних текстов.</a:t>
            </a:r>
          </a:p>
          <a:p>
            <a:pPr algn="l" rtl="0">
              <a:buNone/>
            </a:pPr>
            <a:r>
              <a:rPr lang="ru-RU" dirty="0" smtClean="0"/>
              <a:t> </a:t>
            </a:r>
            <a:r>
              <a:rPr lang="ru-RU" dirty="0" smtClean="0"/>
              <a:t>     Пример:  </a:t>
            </a:r>
            <a:r>
              <a:rPr lang="he-IL" dirty="0" smtClean="0"/>
              <a:t>ניקֵיתי </a:t>
            </a:r>
            <a:r>
              <a:rPr lang="ru-RU" dirty="0" smtClean="0"/>
              <a:t> - я помыл, </a:t>
            </a:r>
            <a:r>
              <a:rPr lang="he-IL" dirty="0" smtClean="0"/>
              <a:t>קיוֵיתי </a:t>
            </a:r>
            <a:r>
              <a:rPr lang="ru-RU" dirty="0" smtClean="0"/>
              <a:t> - я надеялся.</a:t>
            </a:r>
          </a:p>
          <a:p>
            <a:pPr algn="l" rtl="0">
              <a:buNone/>
            </a:pPr>
            <a:r>
              <a:rPr lang="ru-RU" dirty="0" smtClean="0"/>
              <a:t>      Грамматика библейского иврита существенно отличается от    грамматики мишнаитского иврита. Что считать нормативным в случае противоречия?</a:t>
            </a:r>
            <a:endParaRPr lang="he-IL" dirty="0" smtClean="0"/>
          </a:p>
          <a:p>
            <a:pPr algn="l" rtl="0">
              <a:buNone/>
            </a:pPr>
            <a:r>
              <a:rPr lang="he-IL" dirty="0" smtClean="0"/>
              <a:t> </a:t>
            </a:r>
            <a:r>
              <a:rPr lang="he-IL" dirty="0" smtClean="0"/>
              <a:t>  </a:t>
            </a:r>
            <a:r>
              <a:rPr lang="ru-RU" dirty="0" smtClean="0"/>
              <a:t>   Обычно оба варианта принимаются – </a:t>
            </a:r>
            <a:r>
              <a:rPr lang="he-IL" dirty="0" smtClean="0"/>
              <a:t>דחַף/דחוף</a:t>
            </a:r>
          </a:p>
          <a:p>
            <a:pPr algn="l" rtl="0">
              <a:buNone/>
            </a:pPr>
            <a:r>
              <a:rPr lang="ru-RU" dirty="0" smtClean="0"/>
              <a:t> </a:t>
            </a:r>
            <a:r>
              <a:rPr lang="ru-RU" dirty="0" smtClean="0"/>
              <a:t>     В случае системных противоречий «перевешивает» Танах – </a:t>
            </a:r>
          </a:p>
          <a:p>
            <a:pPr algn="l" rtl="0"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he-IL" dirty="0" smtClean="0"/>
              <a:t>למלא</a:t>
            </a:r>
            <a:r>
              <a:rPr lang="ru-RU" dirty="0" smtClean="0"/>
              <a:t>, а не </a:t>
            </a:r>
            <a:r>
              <a:rPr lang="he-IL" dirty="0" smtClean="0"/>
              <a:t>למלאות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409700"/>
          </a:xfrm>
        </p:spPr>
        <p:txBody>
          <a:bodyPr>
            <a:normAutofit/>
          </a:bodyPr>
          <a:lstStyle/>
          <a:p>
            <a:pPr rtl="0"/>
            <a:r>
              <a:rPr lang="ru-RU" dirty="0" smtClean="0"/>
              <a:t> Норма словообразования и терминологии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22400"/>
            <a:ext cx="8915400" cy="4488822"/>
          </a:xfrm>
        </p:spPr>
        <p:txBody>
          <a:bodyPr/>
          <a:lstStyle/>
          <a:p>
            <a:pPr algn="l" rtl="0"/>
            <a:r>
              <a:rPr lang="ru-RU" dirty="0" smtClean="0"/>
              <a:t>Предпочтение классического семитского – нелинеарного, трансфиксального – словообразования линеарному</a:t>
            </a:r>
          </a:p>
          <a:p>
            <a:pPr algn="l" rtl="0"/>
            <a:r>
              <a:rPr lang="ru-RU" dirty="0" smtClean="0"/>
              <a:t>Массовое образование терминов с приставками, изобретенными в параллель европейским: </a:t>
            </a:r>
            <a:r>
              <a:rPr lang="he-IL" dirty="0" smtClean="0"/>
              <a:t>תלת-ממד, קדם-צבאי, אי-אורגני</a:t>
            </a:r>
            <a:r>
              <a:rPr lang="ru-RU" dirty="0" smtClean="0"/>
              <a:t>.</a:t>
            </a:r>
          </a:p>
          <a:p>
            <a:pPr algn="l" rtl="0"/>
            <a:r>
              <a:rPr lang="ru-RU" dirty="0" smtClean="0"/>
              <a:t>Попытка ограничить словосложение</a:t>
            </a:r>
          </a:p>
          <a:p>
            <a:pPr algn="l" rtl="0">
              <a:buNone/>
            </a:pPr>
            <a:r>
              <a:rPr lang="ru-RU" dirty="0" smtClean="0"/>
              <a:t> </a:t>
            </a:r>
            <a:r>
              <a:rPr lang="ru-RU" dirty="0" smtClean="0"/>
              <a:t>     Носители языка любят образовывать неологизмы словосложением.</a:t>
            </a:r>
          </a:p>
          <a:p>
            <a:pPr algn="l" rtl="0"/>
            <a:r>
              <a:rPr lang="ru-RU" dirty="0" smtClean="0"/>
              <a:t>Стремление найти замену английским заимствованиям, но не обязательно греко-латинским международным словам.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Сайт Академии языка иврит</a:t>
            </a:r>
            <a:br>
              <a:rPr lang="ru-RU" sz="2000" dirty="0" smtClean="0"/>
            </a:br>
            <a:r>
              <a:rPr lang="ru-RU" sz="2000" dirty="0" smtClean="0"/>
              <a:t>Задача: обнародовать максимальное количество информации по максимальному количеству вопросов, связанных с современным ивритом.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ru-RU" dirty="0" smtClean="0"/>
              <a:t>Ответы на повторяющиеся вопросы основательно редактируются  и публикуются на сайте</a:t>
            </a:r>
          </a:p>
          <a:p>
            <a:pPr algn="l" rtl="0"/>
            <a:r>
              <a:rPr lang="ru-RU" dirty="0" smtClean="0"/>
              <a:t>Очерки о популярных проблемах грамматики пишутся специально для широкого круга читателей</a:t>
            </a:r>
          </a:p>
          <a:p>
            <a:pPr algn="l" rtl="0"/>
            <a:r>
              <a:rPr lang="ru-RU" dirty="0" smtClean="0"/>
              <a:t>Ведутся профильные рубрики: проблемы языка в недельной главе Торы, слова, связанные с праздниками, имена для детей</a:t>
            </a:r>
          </a:p>
          <a:p>
            <a:pPr algn="l" rtl="0"/>
            <a:r>
              <a:rPr lang="ru-RU" dirty="0" smtClean="0"/>
              <a:t>Краткое содержание наиболее популярных материалов публикуется в Фейсбуке.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Скептический взгляд на «возрождение»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ru-RU" sz="2400" dirty="0"/>
              <a:t>Идея связать возрождение еврейской нации в </a:t>
            </a:r>
            <a:r>
              <a:rPr lang="ru-RU" sz="2400" dirty="0" err="1"/>
              <a:t>Эрец</a:t>
            </a:r>
            <a:r>
              <a:rPr lang="ru-RU" sz="2400" dirty="0"/>
              <a:t>-Исраэль с повседневным использованием древнего, священного языка в семье, в школе, на работе и на улице казалась поначалу совершенно абсурдной даже </a:t>
            </a:r>
            <a:r>
              <a:rPr lang="ru-RU" sz="2400" dirty="0" smtClean="0"/>
              <a:t>лидерам </a:t>
            </a:r>
            <a:r>
              <a:rPr lang="ru-RU" sz="2400" dirty="0"/>
              <a:t>сионистского движения, таким как </a:t>
            </a:r>
            <a:r>
              <a:rPr lang="ru-RU" sz="2400" dirty="0" err="1"/>
              <a:t>Герцль</a:t>
            </a:r>
            <a:r>
              <a:rPr lang="ru-RU" sz="2400" dirty="0"/>
              <a:t> и </a:t>
            </a:r>
            <a:r>
              <a:rPr lang="ru-RU" sz="2400" dirty="0" err="1" smtClean="0"/>
              <a:t>Ахад</a:t>
            </a:r>
            <a:r>
              <a:rPr lang="ru-RU" sz="2400" dirty="0" smtClean="0"/>
              <a:t>-</a:t>
            </a:r>
            <a:r>
              <a:rPr lang="en-US" sz="2400" dirty="0" smtClean="0"/>
              <a:t>h</a:t>
            </a:r>
            <a:r>
              <a:rPr lang="ru-RU" sz="2400" dirty="0" smtClean="0"/>
              <a:t>а-</a:t>
            </a:r>
            <a:r>
              <a:rPr lang="ru-RU" sz="2400" dirty="0" err="1" smtClean="0"/>
              <a:t>Ам</a:t>
            </a:r>
            <a:r>
              <a:rPr lang="ru-RU" sz="2400" dirty="0"/>
              <a:t>, тем более </a:t>
            </a:r>
            <a:r>
              <a:rPr lang="ru-RU" sz="2400" dirty="0" smtClean="0"/>
              <a:t>их противникам.</a:t>
            </a:r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5701" y="5101597"/>
            <a:ext cx="3014662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05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6390"/>
          </a:xfrm>
        </p:spPr>
        <p:txBody>
          <a:bodyPr/>
          <a:lstStyle/>
          <a:p>
            <a:r>
              <a:rPr lang="ru-RU" dirty="0" smtClean="0"/>
              <a:t>Вопросы и ответы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0459" y="1320800"/>
            <a:ext cx="805290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4800" dirty="0" smtClean="0"/>
              <a:t>Спасибо за внимание!</a:t>
            </a:r>
            <a:endParaRPr lang="he-IL" sz="4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3337" y="4139572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0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Идеологический протест против «секуляризации» иврита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ru-RU" sz="2400" dirty="0" smtClean="0"/>
              <a:t>Лидеры наиболее традиционных религиозных  общин опасались, </a:t>
            </a:r>
            <a:r>
              <a:rPr lang="ru-RU" sz="2400" dirty="0"/>
              <a:t>что святой язык будет «испорчен» неизбежной для повседневной речи модернизацией</a:t>
            </a:r>
            <a:r>
              <a:rPr lang="ru-RU" sz="2400" dirty="0" smtClean="0"/>
              <a:t>.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637" y="3860800"/>
            <a:ext cx="2733675" cy="16764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312" y="4699000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11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какой мере иврит был знаком большинству евреев?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ru-RU" sz="2400" dirty="0" smtClean="0"/>
              <a:t>Мужчины: молитвы, благословения </a:t>
            </a:r>
            <a:r>
              <a:rPr lang="ru-RU" sz="2400" dirty="0"/>
              <a:t>(</a:t>
            </a:r>
            <a:r>
              <a:rPr lang="ru-RU" sz="2400" dirty="0" err="1"/>
              <a:t>брахот</a:t>
            </a:r>
            <a:r>
              <a:rPr lang="ru-RU" sz="2400" dirty="0"/>
              <a:t>), </a:t>
            </a:r>
            <a:r>
              <a:rPr lang="ru-RU" sz="2400" dirty="0" smtClean="0"/>
              <a:t>Пятикнижие, недельные отрывки </a:t>
            </a:r>
            <a:r>
              <a:rPr lang="ru-RU" sz="2400" dirty="0"/>
              <a:t>из Пророков </a:t>
            </a:r>
            <a:r>
              <a:rPr lang="ru-RU" sz="2400" dirty="0" smtClean="0"/>
              <a:t>(</a:t>
            </a:r>
            <a:r>
              <a:rPr lang="en-US" sz="2400" dirty="0" smtClean="0"/>
              <a:t>h</a:t>
            </a:r>
            <a:r>
              <a:rPr lang="ru-RU" sz="2400" dirty="0" err="1" smtClean="0"/>
              <a:t>афтарот</a:t>
            </a:r>
            <a:r>
              <a:rPr lang="ru-RU" sz="2400" dirty="0"/>
              <a:t>) и тех фрагментов </a:t>
            </a:r>
            <a:r>
              <a:rPr lang="ru-RU" sz="2400" dirty="0" err="1"/>
              <a:t>Танаха</a:t>
            </a:r>
            <a:r>
              <a:rPr lang="ru-RU" sz="2400" dirty="0"/>
              <a:t>, </a:t>
            </a:r>
            <a:r>
              <a:rPr lang="ru-RU" sz="2400" dirty="0" err="1" smtClean="0"/>
              <a:t>мегилот</a:t>
            </a:r>
            <a:r>
              <a:rPr lang="ru-RU" sz="2400" dirty="0" smtClean="0"/>
              <a:t>, </a:t>
            </a:r>
            <a:r>
              <a:rPr lang="en-US" sz="2400" dirty="0" smtClean="0"/>
              <a:t>h</a:t>
            </a:r>
            <a:r>
              <a:rPr lang="ru-RU" sz="2400" dirty="0" err="1" smtClean="0"/>
              <a:t>агада</a:t>
            </a:r>
            <a:r>
              <a:rPr lang="ru-RU" sz="2400" dirty="0" smtClean="0"/>
              <a:t>.</a:t>
            </a:r>
          </a:p>
          <a:p>
            <a:pPr algn="l" rtl="0"/>
            <a:r>
              <a:rPr lang="ru-RU" sz="2400" dirty="0" smtClean="0"/>
              <a:t>Женщины: </a:t>
            </a:r>
            <a:r>
              <a:rPr lang="ru-RU" sz="2400" dirty="0" err="1" smtClean="0"/>
              <a:t>ивритский</a:t>
            </a:r>
            <a:r>
              <a:rPr lang="ru-RU" sz="2400" dirty="0" smtClean="0"/>
              <a:t> компонент идиша и других еврейских языков.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3027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Еврейское просвещение и устный иврит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ru-RU" sz="2000" dirty="0"/>
              <a:t>Движение еврейского просвещения </a:t>
            </a:r>
            <a:r>
              <a:rPr lang="ru-RU" sz="2000" dirty="0" smtClean="0"/>
              <a:t>(</a:t>
            </a:r>
            <a:r>
              <a:rPr lang="he-IL" sz="2000" dirty="0" smtClean="0"/>
              <a:t>השכלה</a:t>
            </a:r>
            <a:r>
              <a:rPr lang="ru-RU" sz="2000" dirty="0" smtClean="0"/>
              <a:t>), </a:t>
            </a:r>
            <a:r>
              <a:rPr lang="ru-RU" sz="2000" dirty="0"/>
              <a:t>возникшее в Германии во второй половине XVIII в. и в XIX в. расцветшее в Восточной Европе, стремилось приобщить евреев к европейской культуре. </a:t>
            </a:r>
            <a:endParaRPr lang="ru-RU" sz="2000" dirty="0" smtClean="0"/>
          </a:p>
          <a:p>
            <a:pPr algn="l" rtl="0"/>
            <a:r>
              <a:rPr lang="en-US" sz="2000" dirty="0"/>
              <a:t>h</a:t>
            </a:r>
            <a:r>
              <a:rPr lang="ru-RU" sz="2000" dirty="0" err="1" smtClean="0"/>
              <a:t>аскала</a:t>
            </a:r>
            <a:r>
              <a:rPr lang="ru-RU" sz="2000" dirty="0" smtClean="0"/>
              <a:t> </a:t>
            </a:r>
            <a:r>
              <a:rPr lang="ru-RU" sz="2000" dirty="0"/>
              <a:t>стимулировала появление сионизма – стремясь познакомить евреев с европейской культурой, она заразила их идеями европейского национализма. </a:t>
            </a:r>
            <a:endParaRPr lang="ru-RU" sz="2000" dirty="0" smtClean="0"/>
          </a:p>
          <a:p>
            <a:pPr algn="l" rtl="0"/>
            <a:r>
              <a:rPr lang="ru-RU" sz="2000" dirty="0" smtClean="0"/>
              <a:t>Писатели </a:t>
            </a:r>
            <a:r>
              <a:rPr lang="en-US" sz="2000" dirty="0"/>
              <a:t>h</a:t>
            </a:r>
            <a:r>
              <a:rPr lang="ru-RU" sz="2000" dirty="0" smtClean="0"/>
              <a:t>аскалы стремились доказать, что иврит пригоден к общению на любые темы, в том числе </a:t>
            </a:r>
            <a:r>
              <a:rPr lang="ru-RU" sz="2000" dirty="0" smtClean="0"/>
              <a:t>на самые </a:t>
            </a:r>
            <a:r>
              <a:rPr lang="ru-RU" sz="2000" dirty="0" smtClean="0"/>
              <a:t>низменные</a:t>
            </a:r>
            <a:r>
              <a:rPr lang="ru-RU" sz="2000" dirty="0" smtClean="0"/>
              <a:t>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xmlns="" val="187554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Калман</a:t>
            </a:r>
            <a:r>
              <a:rPr lang="ru-RU" dirty="0" smtClean="0"/>
              <a:t> Шульман – переводчик «Парижских тайн» Сю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825" y="2413000"/>
            <a:ext cx="2279650" cy="3282950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1800" y="2413000"/>
            <a:ext cx="2192875" cy="32512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000" y="2413000"/>
            <a:ext cx="2101850" cy="32829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850" y="2311400"/>
            <a:ext cx="2303975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95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«поножовщика» на библейском иврите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89212" y="1739900"/>
            <a:ext cx="8915400" cy="4171322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  <a:p>
            <a:pPr algn="just"/>
            <a:r>
              <a:rPr lang="he-IL" dirty="0"/>
              <a:t>גם אנכי </a:t>
            </a:r>
            <a:r>
              <a:rPr lang="he-IL" dirty="0" err="1"/>
              <a:t>קִוִּיתִי</a:t>
            </a:r>
            <a:r>
              <a:rPr lang="he-IL" dirty="0"/>
              <a:t> כי תִקראנה מלחמה, אַך חֲזִיז ורעם! שלום היה בארץ – וגם זאת לי לְמַפַּח נפש, כי שָׂרֵי החילים יַכבידו את </a:t>
            </a:r>
            <a:r>
              <a:rPr lang="he-IL" dirty="0" err="1"/>
              <a:t>אכפם</a:t>
            </a:r>
            <a:r>
              <a:rPr lang="he-IL" dirty="0"/>
              <a:t> ואת תִּגרת</a:t>
            </a:r>
            <a:r>
              <a:rPr lang="en-US" dirty="0"/>
              <a:t> </a:t>
            </a:r>
            <a:r>
              <a:rPr lang="he-IL" dirty="0"/>
              <a:t>ידם על אנשי חֵילָם</a:t>
            </a:r>
            <a:r>
              <a:rPr lang="en-US" dirty="0"/>
              <a:t>  </a:t>
            </a:r>
            <a:r>
              <a:rPr lang="he-IL" dirty="0"/>
              <a:t>ויהי היום וידבר אתי שר האלף קשות כי אנכי מִתרפה במלאכתי – והוא היה הצדיק – אך דבריו הקשים ירדו חדרי בטני, ועָניתי עזות. </a:t>
            </a:r>
            <a:r>
              <a:rPr lang="he-IL" dirty="0" err="1"/>
              <a:t>וַיִּחַר</a:t>
            </a:r>
            <a:r>
              <a:rPr lang="he-IL" dirty="0"/>
              <a:t> אף השר בי וַיַכֵּנִי על הַלֶּחִי, אז חַשְׁתִּי וְשִׁלַּמְתִּי אֶל שונאי על פניו, </a:t>
            </a:r>
            <a:r>
              <a:rPr lang="he-IL" b="1" dirty="0"/>
              <a:t>ונתתי לו מָנָה אחת אפים</a:t>
            </a:r>
            <a:r>
              <a:rPr lang="he-IL" dirty="0"/>
              <a:t>. ויוסף השר שנית ידו וַיָכֵּנִי באגרוף, </a:t>
            </a:r>
            <a:r>
              <a:rPr lang="he-IL" b="1" dirty="0"/>
              <a:t>וגם אנכי לא טָמנתי את אגרופי בצלחתי</a:t>
            </a:r>
            <a:r>
              <a:rPr lang="he-IL" dirty="0"/>
              <a:t> – הקול נשמע בחצר המטרה.</a:t>
            </a:r>
            <a:r>
              <a:rPr lang="en-US" dirty="0"/>
              <a:t> </a:t>
            </a:r>
            <a:r>
              <a:rPr lang="he-IL" dirty="0"/>
              <a:t>ושר חמשים, </a:t>
            </a:r>
            <a:r>
              <a:rPr lang="he-IL" dirty="0" err="1"/>
              <a:t>וַחמשיו</a:t>
            </a:r>
            <a:r>
              <a:rPr lang="he-IL" dirty="0"/>
              <a:t> נָסַבּוּ עלי וַיִּתקפוני – עֶברה וזעם הִתלקחו בלבי, </a:t>
            </a:r>
            <a:r>
              <a:rPr lang="he-IL" b="1" dirty="0"/>
              <a:t>וְדָמַי עָלוּ וַיָּצוּפוּ על עֵיני</a:t>
            </a:r>
            <a:r>
              <a:rPr lang="he-IL" dirty="0"/>
              <a:t>, ואתפוש מאכלת חדה – כי הייתי אז בבית המבשלות – ובזעף נורא </a:t>
            </a:r>
            <a:r>
              <a:rPr lang="he-IL" dirty="0" err="1"/>
              <a:t>והניפותי</a:t>
            </a:r>
            <a:r>
              <a:rPr lang="he-IL" dirty="0"/>
              <a:t> את לַהֶַבֶת המאכלת, ועיני הממֻלאות בַּדָם לא ראו בעופפי את הַלַּהֶבֶת על כל סביבי </a:t>
            </a:r>
            <a:r>
              <a:rPr lang="he-IL" dirty="0" err="1"/>
              <a:t>כִּלְפָנִים</a:t>
            </a:r>
            <a:r>
              <a:rPr lang="he-IL" dirty="0"/>
              <a:t> בבית מַטְבְּחֵי הסוסים – שר האלף נפל לפי המאכלת מתבוסס בדמו, </a:t>
            </a:r>
            <a:r>
              <a:rPr lang="he-IL" dirty="0" err="1"/>
              <a:t>וְהִתְעַוְּתו</a:t>
            </a:r>
            <a:r>
              <a:rPr lang="he-IL" dirty="0"/>
              <a:t>ּ גם אנשי החיל ולא נִזהרו; ויפלו גם מהם שנים, ונהרי נחלי דם שטפו בַּבַּיִת כְבִשְדֵה קָטֶל</a:t>
            </a:r>
            <a:r>
              <a:rPr lang="en-US" dirty="0"/>
              <a:t> "</a:t>
            </a:r>
            <a:r>
              <a:rPr lang="he-IL" dirty="0"/>
              <a:t>(עמ' 38).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37771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 русского языка Эпштейна (Варшава 1869) - (Ямпольская, 2017)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вилки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מזלגות,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שכינים,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ложки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כפות,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салфетки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מפות,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скатерть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מטפחת,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тарелки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צלחות,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бутылки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בקבוקים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подушка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כר,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одеяло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שמיכה, כיסוי המיטה,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занавеска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מסך,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умывальный столик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שלחן לרחיצה,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кувшин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כד,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בורית,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мыльница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תיבת הבורית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перо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– עט,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чернила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דיו,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карандаш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עט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עפרת,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грифель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– חרט,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линейка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- סרגל 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שרד,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тетрадь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 - מחברת 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,קונטרס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перочинный нож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- שכין </a:t>
            </a:r>
            <a:r>
              <a:rPr lang="he-IL" sz="2400" dirty="0">
                <a:latin typeface="Times New Roman" pitchFamily="18" charset="0"/>
                <a:cs typeface="Times New Roman" pitchFamily="18" charset="0"/>
              </a:rPr>
              <a:t>של </a:t>
            </a:r>
            <a:r>
              <a:rPr lang="he-IL" sz="2400" dirty="0" smtClean="0">
                <a:latin typeface="Times New Roman" pitchFamily="18" charset="0"/>
                <a:cs typeface="Times New Roman" pitchFamily="18" charset="0"/>
              </a:rPr>
              <a:t>עט</a:t>
            </a:r>
            <a:endParaRPr lang="he-I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84876"/>
      </p:ext>
    </p:extLst>
  </p:cSld>
  <p:clrMapOvr>
    <a:masterClrMapping/>
  </p:clrMapOvr>
  <p:transition advTm="0"/>
</p:sld>
</file>

<file path=ppt/theme/theme1.xml><?xml version="1.0" encoding="utf-8"?>
<a:theme xmlns:a="http://schemas.openxmlformats.org/drawingml/2006/main" name="עשן מתפתל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5684</TotalTime>
  <Words>1032</Words>
  <Application>Microsoft Office PowerPoint</Application>
  <PresentationFormat>Custom</PresentationFormat>
  <Paragraphs>137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עשן מתפתל</vt:lpstr>
      <vt:lpstr>Возрождение языка иврит             Эшколот Языковая политика Израиля          Фестиваль 2017  Академия языка иврит      Иерусалим</vt:lpstr>
      <vt:lpstr>Можно ли возродить мертвый язык?</vt:lpstr>
      <vt:lpstr>Скептический взгляд на «возрождение»</vt:lpstr>
      <vt:lpstr>Идеологический протест против «секуляризации» иврита</vt:lpstr>
      <vt:lpstr>В какой мере иврит был знаком большинству евреев?</vt:lpstr>
      <vt:lpstr>Еврейское просвещение и устный иврит</vt:lpstr>
      <vt:lpstr>Калман Шульман – переводчик «Парижских тайн» Сю</vt:lpstr>
      <vt:lpstr>Речь «поножовщика» на библейском иврите</vt:lpstr>
      <vt:lpstr>Учебник русского языка Эпштейна (Варшава 1869) - (Ямпольская, 2017)</vt:lpstr>
      <vt:lpstr>Роль учебных заведений</vt:lpstr>
      <vt:lpstr>Детский сад в Ришон ле-Цион, начало XX века</vt:lpstr>
      <vt:lpstr>Детские учреждения на иврите – не только в Палестине!</vt:lpstr>
      <vt:lpstr>Элиезер Бен Йеhуда (Перельман)</vt:lpstr>
      <vt:lpstr>Комитет по языку иврит</vt:lpstr>
      <vt:lpstr>Задачи комитета:</vt:lpstr>
      <vt:lpstr>Трудности с установлением единого произношения</vt:lpstr>
      <vt:lpstr>Почему Комитет по языку иврит выбрал сефардское произношение?</vt:lpstr>
      <vt:lpstr>Потребность в единой терминологии</vt:lpstr>
      <vt:lpstr>Модели образования новых слов</vt:lpstr>
      <vt:lpstr>Терминологические словари комитета</vt:lpstr>
      <vt:lpstr>Академия языка иврит – наследница комитета</vt:lpstr>
      <vt:lpstr>Нормативистские задачи Академии Орфография</vt:lpstr>
      <vt:lpstr>Slide 23</vt:lpstr>
      <vt:lpstr>Норма транскрипции и транслитерации</vt:lpstr>
      <vt:lpstr>Норма пунктуации</vt:lpstr>
      <vt:lpstr>Норма словоизменения</vt:lpstr>
      <vt:lpstr> Норма словообразования и терминологии</vt:lpstr>
      <vt:lpstr>Сайт Академии языка иврит Задача: обнародовать максимальное количество информации по максимальному количеству вопросов, связанных с современным ивритом.</vt:lpstr>
      <vt:lpstr>Slide 29</vt:lpstr>
      <vt:lpstr>Вопросы и ответы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RESTURANTN</dc:title>
  <dc:creator>אילן גיאת</dc:creator>
  <cp:lastModifiedBy>Keren Dubnov</cp:lastModifiedBy>
  <cp:revision>57</cp:revision>
  <cp:lastPrinted>2016-04-07T14:41:30Z</cp:lastPrinted>
  <dcterms:created xsi:type="dcterms:W3CDTF">2016-04-07T13:33:46Z</dcterms:created>
  <dcterms:modified xsi:type="dcterms:W3CDTF">2017-08-08T00:07:34Z</dcterms:modified>
</cp:coreProperties>
</file>