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5" r:id="rId3"/>
    <p:sldId id="278" r:id="rId4"/>
    <p:sldId id="306" r:id="rId5"/>
    <p:sldId id="297" r:id="rId6"/>
    <p:sldId id="274" r:id="rId7"/>
    <p:sldId id="272" r:id="rId8"/>
    <p:sldId id="309" r:id="rId9"/>
    <p:sldId id="308" r:id="rId10"/>
    <p:sldId id="310" r:id="rId11"/>
    <p:sldId id="311" r:id="rId12"/>
    <p:sldId id="30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D7C2"/>
    <a:srgbClr val="E2D6C0"/>
    <a:srgbClr val="231F20"/>
    <a:srgbClr val="C5AF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90" autoAdjust="0"/>
    <p:restoredTop sz="94660"/>
  </p:normalViewPr>
  <p:slideViewPr>
    <p:cSldViewPr snapToGrid="0">
      <p:cViewPr varScale="1">
        <p:scale>
          <a:sx n="62" d="100"/>
          <a:sy n="62" d="100"/>
        </p:scale>
        <p:origin x="8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495BE-ECF1-4DB3-9334-24F12045CBEB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FB82-6256-46FD-8C43-DDB7B21E5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386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495BE-ECF1-4DB3-9334-24F12045CBEB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FB82-6256-46FD-8C43-DDB7B21E5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289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495BE-ECF1-4DB3-9334-24F12045CBEB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FB82-6256-46FD-8C43-DDB7B21E5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84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495BE-ECF1-4DB3-9334-24F12045CBEB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FB82-6256-46FD-8C43-DDB7B21E5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81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495BE-ECF1-4DB3-9334-24F12045CBEB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FB82-6256-46FD-8C43-DDB7B21E5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495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495BE-ECF1-4DB3-9334-24F12045CBEB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FB82-6256-46FD-8C43-DDB7B21E5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340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495BE-ECF1-4DB3-9334-24F12045CBEB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FB82-6256-46FD-8C43-DDB7B21E5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108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495BE-ECF1-4DB3-9334-24F12045CBEB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FB82-6256-46FD-8C43-DDB7B21E5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294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495BE-ECF1-4DB3-9334-24F12045CBEB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FB82-6256-46FD-8C43-DDB7B21E5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599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495BE-ECF1-4DB3-9334-24F12045CBEB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FB82-6256-46FD-8C43-DDB7B21E5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403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495BE-ECF1-4DB3-9334-24F12045CBEB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FB82-6256-46FD-8C43-DDB7B21E5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639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495BE-ECF1-4DB3-9334-24F12045CBEB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4FB82-6256-46FD-8C43-DDB7B21E5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86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89958"/>
            <a:ext cx="1663700" cy="129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93062" y="744617"/>
            <a:ext cx="30544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atin typeface="+mj-lt"/>
              </a:rPr>
              <a:t>Еврейское Рождество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83C991-699A-4829-A650-8D0BEC421906}"/>
              </a:ext>
            </a:extLst>
          </p:cNvPr>
          <p:cNvSpPr txBox="1"/>
          <p:nvPr/>
        </p:nvSpPr>
        <p:spPr>
          <a:xfrm>
            <a:off x="7277623" y="4359058"/>
            <a:ext cx="4371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err="1">
                <a:solidFill>
                  <a:schemeClr val="tx2"/>
                </a:solidFill>
              </a:rPr>
              <a:t>Каспина</a:t>
            </a:r>
            <a:r>
              <a:rPr lang="ru-RU" sz="3600" b="1" i="1" dirty="0">
                <a:solidFill>
                  <a:schemeClr val="tx2"/>
                </a:solidFill>
              </a:rPr>
              <a:t> Мария</a:t>
            </a:r>
          </a:p>
          <a:p>
            <a:pPr algn="ctr"/>
            <a:r>
              <a:rPr lang="ru-RU" sz="3600" b="1" i="1" dirty="0">
                <a:solidFill>
                  <a:schemeClr val="tx2"/>
                </a:solidFill>
              </a:rPr>
              <a:t>Центр Библеистики и </a:t>
            </a:r>
            <a:r>
              <a:rPr lang="ru-RU" sz="3600" b="1" i="1" dirty="0" err="1">
                <a:solidFill>
                  <a:schemeClr val="tx2"/>
                </a:solidFill>
              </a:rPr>
              <a:t>Иудаики</a:t>
            </a:r>
            <a:r>
              <a:rPr lang="ru-RU" sz="3600" b="1" i="1" dirty="0">
                <a:solidFill>
                  <a:schemeClr val="tx2"/>
                </a:solidFill>
              </a:rPr>
              <a:t> РГГУ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658319-F970-47E8-8FCE-7B50F23D37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0" t="-594" r="7445" b="594"/>
          <a:stretch/>
        </p:blipFill>
        <p:spPr>
          <a:xfrm>
            <a:off x="245301" y="2235314"/>
            <a:ext cx="4233798" cy="443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730442-59D1-4733-9A2C-A01D166F2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29"/>
          <a:stretch/>
        </p:blipFill>
        <p:spPr>
          <a:xfrm>
            <a:off x="2100649" y="1527451"/>
            <a:ext cx="7578810" cy="51822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462CC1-022C-4035-823E-AFB86B4F56A2}"/>
              </a:ext>
            </a:extLst>
          </p:cNvPr>
          <p:cNvSpPr txBox="1"/>
          <p:nvPr/>
        </p:nvSpPr>
        <p:spPr>
          <a:xfrm>
            <a:off x="906731" y="469558"/>
            <a:ext cx="97929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/>
              <a:t>ИВО, Галиция, возможно Румыния тоже. «</a:t>
            </a:r>
            <a:r>
              <a:rPr lang="ru-RU" sz="2400" dirty="0" err="1"/>
              <a:t>Йосл</a:t>
            </a:r>
            <a:r>
              <a:rPr lang="ru-RU" sz="2400" dirty="0"/>
              <a:t> </a:t>
            </a:r>
            <a:r>
              <a:rPr lang="ru-RU" sz="2400" dirty="0" err="1"/>
              <a:t>Пондерик</a:t>
            </a:r>
            <a:r>
              <a:rPr lang="ru-RU" sz="2400" dirty="0"/>
              <a:t>» и «</a:t>
            </a:r>
            <a:r>
              <a:rPr lang="ru-RU" sz="2400" dirty="0" err="1"/>
              <a:t>Нитл-нахт</a:t>
            </a:r>
            <a:r>
              <a:rPr lang="ru-RU" sz="2400" dirty="0"/>
              <a:t>»</a:t>
            </a:r>
          </a:p>
          <a:p>
            <a:pPr algn="ctr"/>
            <a:r>
              <a:rPr lang="ru-RU" sz="2400" dirty="0"/>
              <a:t>Он летает ночью, и поэтому не ходят в хедер 24 декабря.</a:t>
            </a:r>
          </a:p>
          <a:p>
            <a:pPr algn="ctr"/>
            <a:endParaRPr lang="ru-RU" sz="2400" dirty="0"/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83938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81A5C64-BB44-435F-BF22-B256514F48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69"/>
          <a:stretch/>
        </p:blipFill>
        <p:spPr>
          <a:xfrm>
            <a:off x="2434281" y="1571033"/>
            <a:ext cx="7617941" cy="51781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FF2F19-7540-4412-8577-5CFD20DD7E66}"/>
              </a:ext>
            </a:extLst>
          </p:cNvPr>
          <p:cNvSpPr txBox="1"/>
          <p:nvPr/>
        </p:nvSpPr>
        <p:spPr>
          <a:xfrm>
            <a:off x="1173892" y="370704"/>
            <a:ext cx="10937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ИВО, Луцк, Волынь. Ответ на вопрос: что вы делали в Рождество? – «Раньше был обычай накрывать железом все открытые жидкости в ночь «</a:t>
            </a:r>
            <a:r>
              <a:rPr lang="ru-RU" sz="2400" dirty="0" err="1"/>
              <a:t>Нитл</a:t>
            </a:r>
            <a:r>
              <a:rPr lang="ru-RU" sz="2400" dirty="0"/>
              <a:t>», чтобы они не осквернились нечистотой»</a:t>
            </a:r>
          </a:p>
        </p:txBody>
      </p:sp>
    </p:spTree>
    <p:extLst>
      <p:ext uri="{BB962C8B-B14F-4D97-AF65-F5344CB8AC3E}">
        <p14:creationId xmlns:p14="http://schemas.microsoft.com/office/powerpoint/2010/main" val="585152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27E2E9-D1B2-447D-B54B-14FE6812E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8" t="4259" b="5926"/>
          <a:stretch/>
        </p:blipFill>
        <p:spPr>
          <a:xfrm>
            <a:off x="209292" y="3429000"/>
            <a:ext cx="5612266" cy="292997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D23F2E-EBB6-40F8-B48D-5ECF063C1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862" y="266504"/>
            <a:ext cx="1847850" cy="24669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33476E-09AF-4747-9232-D22BADC52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4600" y="3392956"/>
            <a:ext cx="4868108" cy="31985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F20F7A-EB1C-4C94-8391-A43A136A8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509" y="120991"/>
            <a:ext cx="2480153" cy="319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57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207000-82E2-4851-954A-E4520EFAE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66" y="1853758"/>
            <a:ext cx="7574692" cy="48188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56FDA6-B8B6-4196-B95A-E44845B26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01" y="324603"/>
            <a:ext cx="7207558" cy="458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57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6" y="292608"/>
            <a:ext cx="4930840" cy="62910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251258"/>
            <a:ext cx="4759788" cy="633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69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B84BCC-3269-4956-AAA2-8C741062D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81" t="24357" b="30354"/>
          <a:stretch/>
        </p:blipFill>
        <p:spPr>
          <a:xfrm rot="5400000">
            <a:off x="4611895" y="-2751831"/>
            <a:ext cx="3247686" cy="93725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D6DEC2-BCA7-4BFB-8BAB-62704EB963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0" t="17974" r="69417" b="11708"/>
          <a:stretch/>
        </p:blipFill>
        <p:spPr>
          <a:xfrm rot="16200000">
            <a:off x="4495063" y="226550"/>
            <a:ext cx="3201874" cy="986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23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 t="43558" r="17205" b="38233"/>
          <a:stretch/>
        </p:blipFill>
        <p:spPr>
          <a:xfrm>
            <a:off x="208617" y="1257300"/>
            <a:ext cx="11709173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5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7D6D389-95E6-4789-849C-072A30B1F3E5}"/>
              </a:ext>
            </a:extLst>
          </p:cNvPr>
          <p:cNvSpPr/>
          <p:nvPr/>
        </p:nvSpPr>
        <p:spPr>
          <a:xfrm>
            <a:off x="626736" y="128374"/>
            <a:ext cx="84156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«Так семья проводила за картами до Хануки часа по два каждый вечер, а в Хануку играли, может, до полуночи. И так играли все вечера, до </a:t>
            </a:r>
            <a:r>
              <a:rPr lang="ru-RU" sz="2400" dirty="0" err="1"/>
              <a:t>Нитл</a:t>
            </a:r>
            <a:r>
              <a:rPr lang="ru-RU" sz="2400" dirty="0"/>
              <a:t>, когда сам Бог велел играть в карты, и когда, по обычаю, не учат Тору. Но после </a:t>
            </a:r>
            <a:r>
              <a:rPr lang="ru-RU" sz="2400" dirty="0" err="1"/>
              <a:t>Нитл</a:t>
            </a:r>
            <a:r>
              <a:rPr lang="ru-RU" sz="2400" dirty="0"/>
              <a:t> совершенно прекращали играть в карты» (Котик, 2009. С. 175).</a:t>
            </a:r>
          </a:p>
          <a:p>
            <a:endParaRPr lang="ru-RU" sz="2400" dirty="0"/>
          </a:p>
          <a:p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A88F9C-2C8C-4492-98D1-1E7C1A1E1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29" r="13105"/>
          <a:stretch/>
        </p:blipFill>
        <p:spPr>
          <a:xfrm>
            <a:off x="8914286" y="183285"/>
            <a:ext cx="3071768" cy="44998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6DF94B-7FDE-4FA7-9D77-3987C41B27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" t="3532" r="13105" b="6848"/>
          <a:stretch/>
        </p:blipFill>
        <p:spPr>
          <a:xfrm rot="5400000">
            <a:off x="343095" y="2640422"/>
            <a:ext cx="4499871" cy="36785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C36F71-3FAE-47EB-BD77-7BD1FFD5C9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6" t="17427" r="16136" b="19428"/>
          <a:stretch/>
        </p:blipFill>
        <p:spPr>
          <a:xfrm>
            <a:off x="4898080" y="2229755"/>
            <a:ext cx="3678539" cy="433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61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4" t="8859" r="15843" b="9369"/>
          <a:stretch/>
        </p:blipFill>
        <p:spPr>
          <a:xfrm>
            <a:off x="478112" y="342900"/>
            <a:ext cx="3882796" cy="31804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978400" y="342900"/>
            <a:ext cx="6664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идиш игральные карты называются "</a:t>
            </a:r>
            <a:r>
              <a:rPr lang="ru-RU" dirty="0" err="1"/>
              <a:t>квитлах</a:t>
            </a:r>
            <a:r>
              <a:rPr lang="ru-RU" dirty="0"/>
              <a:t>" (записочки), "</a:t>
            </a:r>
            <a:r>
              <a:rPr lang="ru-RU" dirty="0" err="1"/>
              <a:t>кляйн</a:t>
            </a:r>
            <a:r>
              <a:rPr lang="ru-RU" dirty="0"/>
              <a:t> </a:t>
            </a:r>
            <a:r>
              <a:rPr lang="ru-RU" dirty="0" err="1"/>
              <a:t>шас</a:t>
            </a:r>
            <a:r>
              <a:rPr lang="ru-RU" dirty="0"/>
              <a:t>"(маленький Талмуд) или </a:t>
            </a:r>
            <a:r>
              <a:rPr lang="ru-RU" dirty="0" err="1"/>
              <a:t>ламед-алефники</a:t>
            </a:r>
            <a:r>
              <a:rPr lang="ru-RU" dirty="0"/>
              <a:t>. Последнее название связано с тем, что в колоде 31 карта (</a:t>
            </a:r>
            <a:r>
              <a:rPr lang="ru-RU" dirty="0" err="1"/>
              <a:t>Гиматрия</a:t>
            </a:r>
            <a:r>
              <a:rPr lang="ru-RU" dirty="0"/>
              <a:t> "</a:t>
            </a:r>
            <a:r>
              <a:rPr lang="ru-RU" dirty="0" err="1"/>
              <a:t>ламед</a:t>
            </a:r>
            <a:r>
              <a:rPr lang="ru-RU" dirty="0"/>
              <a:t>-алеф" - 31), что совпадает с количеством Ханаанских царей, перечисленных в 12-й главе книги </a:t>
            </a:r>
            <a:r>
              <a:rPr lang="ru-RU" dirty="0" err="1"/>
              <a:t>Иегошуа</a:t>
            </a:r>
            <a:r>
              <a:rPr lang="ru-RU" dirty="0"/>
              <a:t>. Обычно эти карты рисовались вручную учителями или учениками хедера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03267A-BD13-4BCC-A6CD-00F85BCD00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9630" r="10556" b="8333"/>
          <a:stretch/>
        </p:blipFill>
        <p:spPr>
          <a:xfrm>
            <a:off x="539307" y="3693160"/>
            <a:ext cx="3815670" cy="28219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01A6C7-1815-4CD4-BFD0-AA21A46B43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" t="3703" r="18333" b="12778"/>
          <a:stretch/>
        </p:blipFill>
        <p:spPr>
          <a:xfrm>
            <a:off x="4723851" y="2316310"/>
            <a:ext cx="2535240" cy="20094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2FCDF5-C84C-4071-A1DE-FEBDD2776D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t="12591" r="9584" b="22594"/>
          <a:stretch/>
        </p:blipFill>
        <p:spPr>
          <a:xfrm>
            <a:off x="7689159" y="4385732"/>
            <a:ext cx="3554250" cy="22253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EA20F6-B68B-49D7-8CF5-145AE15016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7476" r="17778" b="16852"/>
          <a:stretch/>
        </p:blipFill>
        <p:spPr>
          <a:xfrm>
            <a:off x="4635499" y="4481745"/>
            <a:ext cx="2711943" cy="203335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4195EE0-5BF5-46DE-BE18-AE7797C545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" t="7476" r="12917" b="10926"/>
          <a:stretch/>
        </p:blipFill>
        <p:spPr>
          <a:xfrm>
            <a:off x="7831094" y="2100409"/>
            <a:ext cx="2949470" cy="222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05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6.61 ÐÐ">
            <a:extLst>
              <a:ext uri="{FF2B5EF4-FFF2-40B4-BE49-F238E27FC236}">
                <a16:creationId xmlns:a16="http://schemas.microsoft.com/office/drawing/2014/main" id="{D44EC1C1-D046-4760-AF54-AF9BECDA9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05" y="38213"/>
            <a:ext cx="10614454" cy="681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646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DAA06C8-A06F-4DBB-BA38-B73BDA07AE6F}"/>
              </a:ext>
            </a:extLst>
          </p:cNvPr>
          <p:cNvSpPr/>
          <p:nvPr/>
        </p:nvSpPr>
        <p:spPr>
          <a:xfrm>
            <a:off x="370702" y="1359243"/>
            <a:ext cx="57252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Нам надлежит восхвалять Господина всего, </a:t>
            </a:r>
          </a:p>
          <a:p>
            <a:r>
              <a:rPr lang="ru-RU" dirty="0"/>
              <a:t>повествовать о величии Создателя мира,</a:t>
            </a:r>
          </a:p>
          <a:p>
            <a:r>
              <a:rPr lang="ru-RU" dirty="0"/>
              <a:t>который не сделал нас подобными народам стран </a:t>
            </a:r>
          </a:p>
          <a:p>
            <a:r>
              <a:rPr lang="ru-RU" dirty="0"/>
              <a:t>и не такими, как племена земные,</a:t>
            </a:r>
          </a:p>
          <a:p>
            <a:r>
              <a:rPr lang="ru-RU" dirty="0"/>
              <a:t>который дал нам не тот же удел, что им,</a:t>
            </a:r>
          </a:p>
          <a:p>
            <a:r>
              <a:rPr lang="ru-RU" dirty="0"/>
              <a:t>и не ту же долю, что всему их скопищу,</a:t>
            </a:r>
          </a:p>
          <a:p>
            <a:r>
              <a:rPr lang="ru-RU" dirty="0"/>
              <a:t>ведь они поклоняются пустоте и </a:t>
            </a:r>
            <a:r>
              <a:rPr lang="ru-RU" b="1" u="sng" dirty="0"/>
              <a:t>тщете</a:t>
            </a:r>
            <a:r>
              <a:rPr lang="ru-RU" b="1" dirty="0"/>
              <a:t> </a:t>
            </a:r>
          </a:p>
          <a:p>
            <a:r>
              <a:rPr lang="ru-RU" dirty="0"/>
              <a:t>и молятся божеству, которое </a:t>
            </a:r>
            <a:r>
              <a:rPr lang="ru-RU" b="1" u="sng" dirty="0"/>
              <a:t>не спасает</a:t>
            </a:r>
            <a:r>
              <a:rPr lang="ru-RU" dirty="0"/>
              <a:t>,</a:t>
            </a:r>
          </a:p>
          <a:p>
            <a:r>
              <a:rPr lang="ru-RU" dirty="0"/>
              <a:t>а мы склоняемся, преклоняемся и благодарим </a:t>
            </a:r>
          </a:p>
          <a:p>
            <a:r>
              <a:rPr lang="ru-RU" dirty="0"/>
              <a:t>Царя над царями царей, Святого, благословен Он </a:t>
            </a:r>
            <a:r>
              <a:rPr lang="en-US" dirty="0"/>
              <a:t>[..</a:t>
            </a:r>
            <a:r>
              <a:rPr lang="ru-RU" dirty="0"/>
              <a:t>.</a:t>
            </a:r>
            <a:r>
              <a:rPr lang="en-US" dirty="0"/>
              <a:t>]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62BB26-10F9-4B64-9104-51C4F79E1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438" y="0"/>
            <a:ext cx="494225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B9E622-1A2D-44FA-8590-56CA23FA0F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 t="16481" r="4570" b="64630"/>
          <a:stretch/>
        </p:blipFill>
        <p:spPr>
          <a:xfrm>
            <a:off x="168312" y="4463460"/>
            <a:ext cx="6522638" cy="1878660"/>
          </a:xfrm>
          <a:prstGeom prst="rect">
            <a:avLst/>
          </a:prstGeom>
        </p:spPr>
      </p:pic>
      <p:sp>
        <p:nvSpPr>
          <p:cNvPr id="9" name="Стрелка: вверх 8">
            <a:extLst>
              <a:ext uri="{FF2B5EF4-FFF2-40B4-BE49-F238E27FC236}">
                <a16:creationId xmlns:a16="http://schemas.microsoft.com/office/drawing/2014/main" id="{617396EB-1546-4EA6-8AE1-367B706925FD}"/>
              </a:ext>
            </a:extLst>
          </p:cNvPr>
          <p:cNvSpPr/>
          <p:nvPr/>
        </p:nvSpPr>
        <p:spPr>
          <a:xfrm>
            <a:off x="596900" y="54483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8F464CB-DBE9-44F8-B060-7F1668744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735" y="5432974"/>
            <a:ext cx="518205" cy="9937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CEDF3D-AF40-4609-B83D-FC71E9287552}"/>
              </a:ext>
            </a:extLst>
          </p:cNvPr>
          <p:cNvSpPr txBox="1"/>
          <p:nvPr/>
        </p:nvSpPr>
        <p:spPr>
          <a:xfrm>
            <a:off x="168312" y="135924"/>
            <a:ext cx="65226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Молитва «</a:t>
            </a:r>
            <a:r>
              <a:rPr lang="ru-RU" sz="2000" b="1" dirty="0" err="1"/>
              <a:t>Алейну</a:t>
            </a:r>
            <a:r>
              <a:rPr lang="ru-RU" sz="2000" b="1" dirty="0"/>
              <a:t>» вслух, а не шепотом накануне Рождества – нет опасности быть услышанными иноверцами (Германия)</a:t>
            </a:r>
          </a:p>
        </p:txBody>
      </p:sp>
    </p:spTree>
    <p:extLst>
      <p:ext uri="{BB962C8B-B14F-4D97-AF65-F5344CB8AC3E}">
        <p14:creationId xmlns:p14="http://schemas.microsoft.com/office/powerpoint/2010/main" val="29370574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309</Words>
  <Application>Microsoft Office PowerPoint</Application>
  <PresentationFormat>Широкоэкранный</PresentationFormat>
  <Paragraphs>19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Work</dc:creator>
  <cp:lastModifiedBy>mi evr</cp:lastModifiedBy>
  <cp:revision>43</cp:revision>
  <dcterms:created xsi:type="dcterms:W3CDTF">2016-12-13T10:34:43Z</dcterms:created>
  <dcterms:modified xsi:type="dcterms:W3CDTF">2018-12-21T09:09:15Z</dcterms:modified>
</cp:coreProperties>
</file>