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1348" r:id="rId3"/>
    <p:sldId id="764" r:id="rId4"/>
    <p:sldId id="498" r:id="rId5"/>
    <p:sldId id="499" r:id="rId6"/>
    <p:sldId id="500" r:id="rId7"/>
    <p:sldId id="501" r:id="rId8"/>
    <p:sldId id="768" r:id="rId9"/>
    <p:sldId id="770" r:id="rId10"/>
    <p:sldId id="502" r:id="rId11"/>
    <p:sldId id="503" r:id="rId12"/>
    <p:sldId id="504" r:id="rId13"/>
    <p:sldId id="771" r:id="rId14"/>
    <p:sldId id="772" r:id="rId15"/>
    <p:sldId id="774" r:id="rId16"/>
    <p:sldId id="769" r:id="rId17"/>
    <p:sldId id="773" r:id="rId18"/>
    <p:sldId id="767" r:id="rId19"/>
    <p:sldId id="765" r:id="rId20"/>
    <p:sldId id="703" r:id="rId21"/>
    <p:sldId id="704" r:id="rId22"/>
    <p:sldId id="1341" r:id="rId23"/>
    <p:sldId id="1342" r:id="rId24"/>
    <p:sldId id="463" r:id="rId25"/>
    <p:sldId id="1343" r:id="rId26"/>
    <p:sldId id="1344" r:id="rId27"/>
    <p:sldId id="1345" r:id="rId28"/>
    <p:sldId id="462" r:id="rId29"/>
    <p:sldId id="460" r:id="rId30"/>
    <p:sldId id="461" r:id="rId31"/>
    <p:sldId id="475" r:id="rId32"/>
    <p:sldId id="474" r:id="rId33"/>
    <p:sldId id="702" r:id="rId34"/>
    <p:sldId id="476" r:id="rId35"/>
    <p:sldId id="477" r:id="rId36"/>
    <p:sldId id="478" r:id="rId37"/>
    <p:sldId id="706" r:id="rId38"/>
    <p:sldId id="479" r:id="rId39"/>
    <p:sldId id="705" r:id="rId40"/>
    <p:sldId id="480" r:id="rId41"/>
    <p:sldId id="1346" r:id="rId42"/>
    <p:sldId id="450" r:id="rId43"/>
    <p:sldId id="443" r:id="rId44"/>
    <p:sldId id="451" r:id="rId45"/>
    <p:sldId id="707" r:id="rId46"/>
    <p:sldId id="708" r:id="rId47"/>
    <p:sldId id="709" r:id="rId48"/>
    <p:sldId id="710" r:id="rId49"/>
    <p:sldId id="1347" r:id="rId50"/>
    <p:sldId id="521" r:id="rId51"/>
    <p:sldId id="531" r:id="rId52"/>
    <p:sldId id="506" r:id="rId53"/>
    <p:sldId id="505" r:id="rId54"/>
    <p:sldId id="507" r:id="rId55"/>
    <p:sldId id="508" r:id="rId56"/>
    <p:sldId id="509" r:id="rId57"/>
    <p:sldId id="510" r:id="rId58"/>
    <p:sldId id="511" r:id="rId59"/>
    <p:sldId id="535" r:id="rId60"/>
    <p:sldId id="536" r:id="rId61"/>
    <p:sldId id="537" r:id="rId62"/>
    <p:sldId id="538" r:id="rId63"/>
    <p:sldId id="539" r:id="rId64"/>
    <p:sldId id="541" r:id="rId65"/>
    <p:sldId id="542" r:id="rId66"/>
    <p:sldId id="514" r:id="rId67"/>
    <p:sldId id="515" r:id="rId68"/>
    <p:sldId id="711" r:id="rId69"/>
    <p:sldId id="763" r:id="rId70"/>
    <p:sldId id="341" r:id="rId71"/>
    <p:sldId id="713" r:id="rId72"/>
    <p:sldId id="714" r:id="rId73"/>
    <p:sldId id="766" r:id="rId74"/>
    <p:sldId id="1349" r:id="rId75"/>
    <p:sldId id="716" r:id="rId76"/>
    <p:sldId id="717" r:id="rId77"/>
    <p:sldId id="760" r:id="rId78"/>
    <p:sldId id="1351" r:id="rId79"/>
    <p:sldId id="396" r:id="rId80"/>
    <p:sldId id="397" r:id="rId81"/>
    <p:sldId id="1350" r:id="rId82"/>
    <p:sldId id="324" r:id="rId83"/>
    <p:sldId id="365" r:id="rId84"/>
    <p:sldId id="366" r:id="rId85"/>
    <p:sldId id="372" r:id="rId8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94505"/>
  </p:normalViewPr>
  <p:slideViewPr>
    <p:cSldViewPr snapToGrid="0" snapToObjects="1">
      <p:cViewPr varScale="1">
        <p:scale>
          <a:sx n="120" d="100"/>
          <a:sy n="120" d="100"/>
        </p:scale>
        <p:origin x="14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5" d="100"/>
        <a:sy n="1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3981B-BFB0-214F-B3A5-5390D16C4DAB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6A4B0-D594-4049-BB54-C930DA99F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3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hape 18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0466" name="Shape 185"/>
          <p:cNvSpPr>
            <a:spLocks noGrp="1"/>
          </p:cNvSpPr>
          <p:nvPr>
            <p:ph type="body" idx="1"/>
          </p:nvPr>
        </p:nvSpPr>
        <p:spPr bwMode="auto">
          <a:xfrm>
            <a:off x="685800" y="6216650"/>
            <a:ext cx="5486400" cy="3683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3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hape 163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0" name="Shape 164"/>
          <p:cNvSpPr>
            <a:spLocks noGrp="1"/>
          </p:cNvSpPr>
          <p:nvPr>
            <p:ph type="body" idx="1"/>
          </p:nvPr>
        </p:nvSpPr>
        <p:spPr bwMode="auto">
          <a:xfrm>
            <a:off x="685800" y="6216650"/>
            <a:ext cx="5486400" cy="3683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53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48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3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69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63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86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6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4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5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1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6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34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7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801CF-5206-4849-996A-B95A2BCC8A9F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929FE-B65C-EB4E-A5F3-6CCFBC324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9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iny.cc/Iomdin" TargetMode="External"/><Relationship Id="rId2" Type="http://schemas.openxmlformats.org/officeDocument/2006/relationships/hyperlink" Target="mailto:iomdin@ruslang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%DA%A9%D9%88%D9%81%D8%AA%D9%86#Persian" TargetMode="External"/><Relationship Id="rId2" Type="http://schemas.openxmlformats.org/officeDocument/2006/relationships/hyperlink" Target="https://en.wiktionary.org/wiki/%DA%A9%D9%88%D9%81%D8%AA%D9%87#Persian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>
                <a:latin typeface="Yandex Sans Display" pitchFamily="2" charset="0"/>
              </a:rPr>
              <a:t>Министерство лингвистической абсорбции</a:t>
            </a:r>
            <a:br>
              <a:rPr lang="ru-RU" dirty="0">
                <a:latin typeface="Yandex Sans Display" pitchFamily="2" charset="0"/>
              </a:rPr>
            </a:br>
            <a:r>
              <a:rPr lang="ru-RU" sz="3300" i="1" dirty="0">
                <a:latin typeface="Yandex Sans Display" pitchFamily="2" charset="0"/>
              </a:rPr>
              <a:t>Как язык интегрирует новые слова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Yandex Sans Display" pitchFamily="2" charset="0"/>
              </a:rPr>
              <a:t>Борис Иомдин</a:t>
            </a:r>
          </a:p>
          <a:p>
            <a:r>
              <a:rPr lang="ru-RU" sz="2800" dirty="0">
                <a:solidFill>
                  <a:schemeClr val="tx1"/>
                </a:solidFill>
                <a:latin typeface="Yandex Sans Display" pitchFamily="2" charset="0"/>
              </a:rPr>
              <a:t>Институт русского языка, </a:t>
            </a:r>
            <a:br>
              <a:rPr lang="ru-RU" sz="2800" dirty="0">
                <a:solidFill>
                  <a:schemeClr val="tx1"/>
                </a:solidFill>
                <a:latin typeface="Yandex Sans Display" pitchFamily="2" charset="0"/>
              </a:rPr>
            </a:br>
            <a:r>
              <a:rPr lang="ru-RU" sz="2800" dirty="0">
                <a:solidFill>
                  <a:schemeClr val="tx1"/>
                </a:solidFill>
                <a:latin typeface="Yandex Sans Display" pitchFamily="2" charset="0"/>
              </a:rPr>
              <a:t>Высшая школа экономики, </a:t>
            </a:r>
            <a:r>
              <a:rPr lang="ru-RU" sz="2800" dirty="0">
                <a:solidFill>
                  <a:srgbClr val="FF0000"/>
                </a:solidFill>
                <a:latin typeface="Yandex Sans Display" pitchFamily="2" charset="0"/>
              </a:rPr>
              <a:t>Я</a:t>
            </a:r>
            <a:r>
              <a:rPr lang="ru-RU" sz="2800" dirty="0">
                <a:solidFill>
                  <a:schemeClr val="tx1"/>
                </a:solidFill>
                <a:latin typeface="Yandex Sans Display" pitchFamily="2" charset="0"/>
              </a:rPr>
              <a:t>ндекс</a:t>
            </a:r>
          </a:p>
          <a:p>
            <a:r>
              <a:rPr lang="en-US" sz="2800" dirty="0">
                <a:latin typeface="Yandex Sans Display" pitchFamily="2" charset="0"/>
                <a:hlinkClick r:id="rId2"/>
              </a:rPr>
              <a:t>iomdin@ruslang.ru</a:t>
            </a:r>
            <a:r>
              <a:rPr lang="en-US" sz="2800" dirty="0">
                <a:latin typeface="Yandex Sans Display" pitchFamily="2" charset="0"/>
              </a:rPr>
              <a:t>, </a:t>
            </a:r>
            <a:r>
              <a:rPr lang="en-US" sz="2800" dirty="0">
                <a:latin typeface="Yandex Sans Display" pitchFamily="2" charset="0"/>
                <a:hlinkClick r:id="rId3"/>
              </a:rPr>
              <a:t>http://tiny.cc/Iomdin</a:t>
            </a:r>
            <a:endParaRPr lang="en-US" sz="2800" dirty="0">
              <a:latin typeface="Yandex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70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Smith</a:t>
            </a:r>
          </a:p>
          <a:p>
            <a:pPr marL="0" indent="0">
              <a:buNone/>
            </a:pPr>
            <a:r>
              <a:rPr lang="en-US" dirty="0"/>
              <a:t>Thatcher</a:t>
            </a:r>
          </a:p>
          <a:p>
            <a:pPr marL="0" indent="0">
              <a:buNone/>
            </a:pPr>
            <a:r>
              <a:rPr lang="en-US" dirty="0"/>
              <a:t>Heathrow</a:t>
            </a:r>
          </a:p>
          <a:p>
            <a:pPr marL="0" indent="0">
              <a:buNone/>
            </a:pPr>
            <a:r>
              <a:rPr lang="en-US" dirty="0"/>
              <a:t>Sotheby’s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68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thriller</a:t>
            </a:r>
          </a:p>
          <a:p>
            <a:pPr marL="0" indent="0">
              <a:buNone/>
            </a:pPr>
            <a:r>
              <a:rPr lang="en-US" dirty="0"/>
              <a:t>farthing</a:t>
            </a:r>
          </a:p>
          <a:p>
            <a:pPr marL="0" indent="0">
              <a:buNone/>
            </a:pPr>
            <a:r>
              <a:rPr lang="en-US" dirty="0"/>
              <a:t>thread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17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НАФИН</a:t>
            </a:r>
            <a:r>
              <a:rPr lang="en-US" dirty="0"/>
              <a:t> </a:t>
            </a:r>
            <a:r>
              <a:rPr lang="ru-RU" dirty="0"/>
              <a:t>Трюк, при исполнении которого в воздухе одновременно снимаются и руки, и ноги, так что велосипед и спортсмен летят по отдельности.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b="1" dirty="0"/>
              <a:t>НОНОССИНГС </a:t>
            </a:r>
            <a:r>
              <a:rPr lang="en-US" b="1" dirty="0"/>
              <a:t>= </a:t>
            </a:r>
            <a:r>
              <a:rPr lang="ru-RU" b="1" dirty="0"/>
              <a:t>НОНЁДДИНГС</a:t>
            </a:r>
            <a:r>
              <a:rPr lang="en-US" b="1" dirty="0"/>
              <a:t> </a:t>
            </a:r>
            <a:r>
              <a:rPr lang="ru-RU" dirty="0"/>
              <a:t>Политическая партия в Северной Америке, старающаяся препятствовать переселению из Европы.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E1752-7C62-B446-879E-3386870D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stealth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2D9584-F522-D64D-83F0-AE697B90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1159933"/>
            <a:ext cx="702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70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E1752-7C62-B446-879E-3386870D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stealth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3AA498-C3CA-034D-B4BB-7D4E73530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117600"/>
            <a:ext cx="5613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86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E5720-9A0C-1349-951C-68CE9447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Русская Википедия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BB44AF-C83E-CE4A-B839-933820AAA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9"/>
            <a:ext cx="9144000" cy="43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65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2178D-FADB-2544-948D-5A5ACE0B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Еврейская Википедия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6567BA-54E8-8140-AA04-60444A30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849"/>
            <a:ext cx="9144000" cy="32908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F09378-D1B6-BB4F-B0F3-076C9A874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732" y="4273551"/>
            <a:ext cx="7366453" cy="25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A1CDD-01B7-6046-BDA4-FA166282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Обсуждение в Википедии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D47B21-401D-7D4B-8AD4-C47AC8B9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0133"/>
            <a:ext cx="8559800" cy="3352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B6872C-8DA4-5D4D-A60F-41A14583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759"/>
            <a:ext cx="9144000" cy="14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40F63-0266-DE4F-A423-F8281908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Грамота.ру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32FE93-2FE6-E84A-A727-33C825F88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11250"/>
            <a:ext cx="78867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6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E4D1F-C4CA-FF42-B268-7D1DF6DB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Стадии интеграции нового слова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C35413-B2BD-3446-9F72-3AC9185B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26" y="1417639"/>
            <a:ext cx="7328747" cy="45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B48F3-334A-8246-BFE9-E0EB0266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Министерство абсорбции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3807CB-9376-B843-B240-2C78F6F5F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1809750"/>
            <a:ext cx="8750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98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>
            <a:extLst>
              <a:ext uri="{FF2B5EF4-FFF2-40B4-BE49-F238E27FC236}">
                <a16:creationId xmlns:a16="http://schemas.microsoft.com/office/drawing/2014/main" id="{7261CC60-79FF-664A-99FA-62314904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altLang="ru-RU" dirty="0">
                <a:ea typeface="Arial" panose="020B0604020202020204" pitchFamily="34" charset="0"/>
                <a:cs typeface="Calibri" panose="020F0502020204030204" pitchFamily="34" charset="0"/>
              </a:rPr>
              <a:t>Как вы произносите?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965883-29D0-6C40-8098-4688A7BBB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фейсбук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вотсап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айфон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самсунг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/>
              <a:t>алло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/>
              <a:t>интернет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имейл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592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>
            <a:extLst>
              <a:ext uri="{FF2B5EF4-FFF2-40B4-BE49-F238E27FC236}">
                <a16:creationId xmlns:a16="http://schemas.microsoft.com/office/drawing/2014/main" id="{831FA022-049B-5842-AED1-8FA14054E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altLang="ru-RU" dirty="0">
                <a:ea typeface="Arial" panose="020B0604020202020204" pitchFamily="34" charset="0"/>
                <a:cs typeface="Calibri" panose="020F0502020204030204" pitchFamily="34" charset="0"/>
              </a:rPr>
              <a:t>В Израиле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965883-29D0-6C40-8098-4688A7BBB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фэ́йсбук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/>
              <a:t>у</a:t>
            </a:r>
            <a:r>
              <a:rPr lang="en-US" dirty="0" err="1"/>
              <a:t>ó</a:t>
            </a:r>
            <a:r>
              <a:rPr lang="ru-RU" dirty="0" err="1"/>
              <a:t>тсап</a:t>
            </a:r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 err="1"/>
              <a:t>уа́тсап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а́йфон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са́мсунг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а́ллоу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и́нтернет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 err="1"/>
              <a:t>и́мейл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172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Орфоэпический словарь (2015)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2387600"/>
            <a:ext cx="7048500" cy="20828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1982-35DC-2D4E-9E08-066FDD8A646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Опрос </a:t>
            </a:r>
            <a:r>
              <a:rPr lang="ru-RU" dirty="0" err="1"/>
              <a:t>ВКонтакте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97729"/>
            <a:ext cx="6125363" cy="566027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6AB32-59FE-1540-A6FF-CF544898802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05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803"/>
            <a:ext cx="9144000" cy="28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E7A58-E2EA-CA40-9687-59C869BF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Двусложные слова вида </a:t>
            </a:r>
            <a:r>
              <a:rPr lang="ru-RU" i="1" dirty="0"/>
              <a:t>и…а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E92EF5-EF13-BE41-93D4-BAB798FAA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ru-RU" dirty="0"/>
              <a:t>игл</a:t>
            </a:r>
            <a:r>
              <a:rPr lang="ru-RU" dirty="0">
                <a:solidFill>
                  <a:srgbClr val="FF0000"/>
                </a:solidFill>
              </a:rPr>
              <a:t>а́</a:t>
            </a:r>
          </a:p>
          <a:p>
            <a:pPr marL="0" indent="0">
              <a:buNone/>
            </a:pPr>
            <a:r>
              <a:rPr lang="ru-RU" dirty="0"/>
              <a:t>игр</a:t>
            </a:r>
            <a:r>
              <a:rPr lang="ru-RU" dirty="0">
                <a:solidFill>
                  <a:srgbClr val="FF0000"/>
                </a:solidFill>
              </a:rPr>
              <a:t>а́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изб</a:t>
            </a:r>
            <a:r>
              <a:rPr lang="ru-RU" dirty="0">
                <a:solidFill>
                  <a:srgbClr val="FF0000"/>
                </a:solidFill>
              </a:rPr>
              <a:t>а́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икр</a:t>
            </a:r>
            <a:r>
              <a:rPr lang="ru-RU" dirty="0">
                <a:solidFill>
                  <a:srgbClr val="FF0000"/>
                </a:solidFill>
              </a:rPr>
              <a:t>а́</a:t>
            </a:r>
          </a:p>
          <a:p>
            <a:pPr marL="0" indent="0">
              <a:buNone/>
            </a:pPr>
            <a:r>
              <a:rPr lang="ru-RU" dirty="0"/>
              <a:t>ирг</a:t>
            </a:r>
            <a:r>
              <a:rPr lang="ru-RU" dirty="0">
                <a:solidFill>
                  <a:srgbClr val="FF0000"/>
                </a:solidFill>
              </a:rPr>
              <a:t>а́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</a:rPr>
              <a:t>и́</a:t>
            </a:r>
            <a:r>
              <a:rPr lang="ru-RU" dirty="0" err="1"/>
              <a:t>ва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</a:rPr>
              <a:t>и́</a:t>
            </a:r>
            <a:r>
              <a:rPr lang="ru-RU" dirty="0" err="1"/>
              <a:t>скра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93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CF186-FEFE-B44A-B5DC-54B2ADE2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Орфоэпический словарь (2015)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E8C391-5A90-E249-BF80-B563AFED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2100"/>
            <a:ext cx="91440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59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D933D-B466-C64E-961E-5CDB417D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Загадочное слово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C7CFE6-DDA6-BB42-98A1-F2883D1A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299634"/>
            <a:ext cx="89281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16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 произносите?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бинт — бинта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блин — блина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торт — торта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жезл — жезла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ломоть — ломтя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фитиль — фитиля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клок — клока</a:t>
            </a:r>
          </a:p>
        </p:txBody>
      </p:sp>
    </p:spTree>
    <p:extLst>
      <p:ext uri="{BB962C8B-B14F-4D97-AF65-F5344CB8AC3E}">
        <p14:creationId xmlns:p14="http://schemas.microsoft.com/office/powerpoint/2010/main" val="6411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 клока шерсти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324"/>
            <a:ext cx="9144000" cy="3883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4828"/>
            <a:ext cx="9144000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F3FB2-5153-7348-AF38-2359A1F6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Алия</a:t>
            </a:r>
            <a:r>
              <a:rPr lang="ru-RU" dirty="0"/>
              <a:t>, абсорбция и интеграция слов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420D05-0FE5-DE41-ADE3-F040261A5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звуковой состав</a:t>
            </a:r>
          </a:p>
          <a:p>
            <a:r>
              <a:rPr lang="ru-RU" dirty="0"/>
              <a:t>ударение</a:t>
            </a:r>
          </a:p>
          <a:p>
            <a:r>
              <a:rPr lang="ru-RU" dirty="0"/>
              <a:t>грамматика</a:t>
            </a:r>
          </a:p>
          <a:p>
            <a:r>
              <a:rPr lang="ru-RU" dirty="0"/>
              <a:t>словообразование</a:t>
            </a:r>
            <a:endParaRPr lang="en-US" dirty="0"/>
          </a:p>
          <a:p>
            <a:r>
              <a:rPr lang="ru-RU" dirty="0"/>
              <a:t>написание</a:t>
            </a:r>
          </a:p>
          <a:p>
            <a:r>
              <a:rPr lang="ru-RU" dirty="0"/>
              <a:t>семантика</a:t>
            </a:r>
          </a:p>
        </p:txBody>
      </p:sp>
    </p:spTree>
    <p:extLst>
      <p:ext uri="{BB962C8B-B14F-4D97-AF65-F5344CB8AC3E}">
        <p14:creationId xmlns:p14="http://schemas.microsoft.com/office/powerpoint/2010/main" val="3873322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Старое ударение (А. А. Зализняк)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</a:pPr>
            <a:r>
              <a:rPr lang="ru-RU" dirty="0"/>
              <a:t>жук — </a:t>
            </a:r>
            <a:r>
              <a:rPr lang="ru-RU" dirty="0" err="1"/>
              <a:t>ж</a:t>
            </a:r>
            <a:r>
              <a:rPr lang="ru-RU" dirty="0" err="1">
                <a:solidFill>
                  <a:srgbClr val="FF0000"/>
                </a:solidFill>
              </a:rPr>
              <a:t>у́</a:t>
            </a:r>
            <a:r>
              <a:rPr lang="ru-RU" dirty="0" err="1"/>
              <a:t>ка</a:t>
            </a:r>
            <a:endParaRPr lang="ru-RU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кит — </a:t>
            </a:r>
            <a:r>
              <a:rPr lang="ru-RU" dirty="0" err="1"/>
              <a:t>к</a:t>
            </a:r>
            <a:r>
              <a:rPr lang="ru-RU" dirty="0" err="1">
                <a:solidFill>
                  <a:srgbClr val="FF0000"/>
                </a:solidFill>
              </a:rPr>
              <a:t>и́</a:t>
            </a:r>
            <a:r>
              <a:rPr lang="ru-RU" dirty="0" err="1"/>
              <a:t>та</a:t>
            </a:r>
            <a:endParaRPr lang="ru-RU" dirty="0"/>
          </a:p>
          <a:p>
            <a:pPr marL="0" lvl="0" indent="0" defTabSz="914400">
              <a:spcBef>
                <a:spcPts val="0"/>
              </a:spcBef>
              <a:buNone/>
            </a:pPr>
            <a:endParaRPr lang="ru-RU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вепрь — </a:t>
            </a:r>
            <a:r>
              <a:rPr lang="ru-RU" dirty="0" err="1"/>
              <a:t>вепр</a:t>
            </a:r>
            <a:r>
              <a:rPr lang="uk-UA" dirty="0">
                <a:solidFill>
                  <a:srgbClr val="FF0000"/>
                </a:solidFill>
              </a:rPr>
              <a:t>я́</a:t>
            </a:r>
            <a:endParaRPr lang="ru-RU" dirty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ru-RU" dirty="0"/>
              <a:t>змий — зми</a:t>
            </a:r>
            <a:r>
              <a:rPr lang="ru-RU" dirty="0">
                <a:solidFill>
                  <a:srgbClr val="FF0000"/>
                </a:solidFill>
              </a:rPr>
              <a:t>я</a:t>
            </a:r>
            <a:r>
              <a:rPr lang="uk-UA" dirty="0">
                <a:solidFill>
                  <a:srgbClr val="FF0000"/>
                </a:solidFill>
              </a:rPr>
              <a:t>́</a:t>
            </a:r>
            <a:endParaRPr lang="ru-RU" dirty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7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731E7-5168-1E48-B1FF-EAD0C5A3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Алия</a:t>
            </a:r>
            <a:r>
              <a:rPr lang="ru-RU" dirty="0"/>
              <a:t> и </a:t>
            </a:r>
            <a:r>
              <a:rPr lang="ru-RU" dirty="0" err="1"/>
              <a:t>алия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C8823D-E3D8-D14E-9E22-5AAF071DF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документ выдан </a:t>
            </a:r>
            <a:r>
              <a:rPr lang="ru-RU" dirty="0" err="1"/>
              <a:t>Зульфии</a:t>
            </a:r>
            <a:endParaRPr lang="ru-RU" dirty="0"/>
          </a:p>
          <a:p>
            <a:r>
              <a:rPr lang="ru-RU" dirty="0"/>
              <a:t>документ выдан </a:t>
            </a:r>
            <a:r>
              <a:rPr lang="ru-RU" dirty="0" err="1"/>
              <a:t>Зульфие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об </a:t>
            </a:r>
            <a:r>
              <a:rPr lang="ru-RU" dirty="0" err="1"/>
              <a:t>Алии</a:t>
            </a:r>
            <a:r>
              <a:rPr lang="ru-RU" dirty="0"/>
              <a:t>, </a:t>
            </a:r>
            <a:r>
              <a:rPr lang="ru-RU" dirty="0" err="1"/>
              <a:t>Галии</a:t>
            </a:r>
            <a:r>
              <a:rPr lang="ru-RU" dirty="0"/>
              <a:t>, </a:t>
            </a:r>
            <a:r>
              <a:rPr lang="ru-RU" dirty="0" err="1"/>
              <a:t>Альфии</a:t>
            </a:r>
            <a:r>
              <a:rPr lang="ru-RU" dirty="0"/>
              <a:t>, </a:t>
            </a:r>
            <a:r>
              <a:rPr lang="ru-RU" dirty="0" err="1"/>
              <a:t>Асии</a:t>
            </a:r>
            <a:r>
              <a:rPr lang="ru-RU" dirty="0"/>
              <a:t>, </a:t>
            </a:r>
            <a:r>
              <a:rPr lang="ru-RU" dirty="0" err="1"/>
              <a:t>Сании</a:t>
            </a:r>
            <a:r>
              <a:rPr lang="ru-RU" dirty="0"/>
              <a:t>…</a:t>
            </a:r>
          </a:p>
          <a:p>
            <a:r>
              <a:rPr lang="ru-RU" dirty="0"/>
              <a:t>о Калерии, Юлии, Глории, </a:t>
            </a:r>
            <a:r>
              <a:rPr lang="ru-RU" dirty="0" err="1"/>
              <a:t>Есении</a:t>
            </a:r>
            <a:r>
              <a:rPr lang="ru-RU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124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B1F02-1AA2-E040-AB27-3A35A13B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Русский в Израиле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8C25A-3856-204A-9F02-AE005AEA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ири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масгери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тиноки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маафи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шварми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меркази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пними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маадани</a:t>
            </a:r>
            <a:r>
              <a:rPr lang="ru-RU" dirty="0" err="1">
                <a:solidFill>
                  <a:srgbClr val="FF0000"/>
                </a:solidFill>
              </a:rPr>
              <a:t>е</a:t>
            </a:r>
            <a:r>
              <a:rPr lang="ru-RU" dirty="0">
                <a:solidFill>
                  <a:srgbClr val="FF0000"/>
                </a:solidFill>
              </a:rPr>
              <a:t>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124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E7E22-06C1-B540-9D8F-81BFAA07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Герцлии</a:t>
            </a:r>
            <a:r>
              <a:rPr lang="ru-RU" dirty="0"/>
              <a:t> или в </a:t>
            </a:r>
            <a:r>
              <a:rPr lang="ru-RU" dirty="0" err="1"/>
              <a:t>Герцлие</a:t>
            </a:r>
            <a:r>
              <a:rPr lang="ru-RU" dirty="0"/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8DF39-5A8D-BF4E-92A5-C972C1A2C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61533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66645-C459-E84C-9BA8-59F627AC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тефтели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39C82-5DC6-F649-80FF-870D1A413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68450"/>
            <a:ext cx="8534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9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2A03E9-2746-934D-8EEA-07ACC24F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0" y="774700"/>
            <a:ext cx="61087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12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FD976A-8FC1-C749-849D-3E7632C8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316"/>
            <a:ext cx="9144000" cy="58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94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A34C84-1B33-1D42-AA65-952A56EF7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96"/>
            <a:ext cx="9144000" cy="14321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1ED62-77D5-5041-A352-E1DE54143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7806"/>
            <a:ext cx="9144000" cy="1428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F5162-3902-A546-899C-D66082EE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120" y="3402418"/>
            <a:ext cx="7277100" cy="173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DB2C8-BBE2-C04C-8C4B-D67D30F43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5142318"/>
            <a:ext cx="8953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0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13517-946E-E348-A795-E8C9D212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Пространство возможностей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85F0A-7D09-504A-9426-102ACA0E6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один </a:t>
            </a:r>
            <a:r>
              <a:rPr lang="ru-RU" dirty="0" err="1"/>
              <a:t>тефте́ль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одна </a:t>
            </a:r>
            <a:r>
              <a:rPr lang="ru-RU" dirty="0" err="1"/>
              <a:t>тефте́ль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одна </a:t>
            </a:r>
            <a:r>
              <a:rPr lang="ru-RU" dirty="0" err="1"/>
              <a:t>тефте́ля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один </a:t>
            </a:r>
            <a:r>
              <a:rPr lang="ru-RU" dirty="0" err="1"/>
              <a:t>те́фтель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одна </a:t>
            </a:r>
            <a:r>
              <a:rPr lang="ru-RU" dirty="0" err="1"/>
              <a:t>те́фтель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одна </a:t>
            </a:r>
            <a:r>
              <a:rPr lang="ru-RU" dirty="0" err="1"/>
              <a:t>те́фтеля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одна </a:t>
            </a:r>
            <a:r>
              <a:rPr lang="ru-RU" dirty="0" err="1"/>
              <a:t>тефтелина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одна тефтелька</a:t>
            </a:r>
          </a:p>
        </p:txBody>
      </p:sp>
    </p:spTree>
    <p:extLst>
      <p:ext uri="{BB962C8B-B14F-4D97-AF65-F5344CB8AC3E}">
        <p14:creationId xmlns:p14="http://schemas.microsoft.com/office/powerpoint/2010/main" val="328328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57F2C8-4206-F544-B2EB-F49EE63DC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1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235200"/>
            <a:ext cx="18288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5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4518-7D14-0941-A964-5491E38A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Этимология тефтелей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105E3-9D43-0A43-BE6A-EC3583564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русское </a:t>
            </a:r>
            <a:r>
              <a:rPr lang="ru-RU" i="1" dirty="0"/>
              <a:t>тефтели</a:t>
            </a:r>
            <a:endParaRPr lang="en-US" i="1" dirty="0"/>
          </a:p>
          <a:p>
            <a:pPr marL="0" indent="0">
              <a:buNone/>
            </a:pPr>
            <a:r>
              <a:rPr lang="ru-RU" dirty="0"/>
              <a:t>молдавское </a:t>
            </a:r>
            <a:r>
              <a:rPr lang="en-US" dirty="0" err="1"/>
              <a:t>chiftele</a:t>
            </a:r>
            <a:r>
              <a:rPr lang="en-US" dirty="0"/>
              <a:t>, </a:t>
            </a:r>
            <a:r>
              <a:rPr lang="ru-RU" dirty="0"/>
              <a:t>ед. ч. </a:t>
            </a:r>
            <a:r>
              <a:rPr lang="ro-RO" dirty="0"/>
              <a:t>chiftea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	&gt;</a:t>
            </a:r>
            <a:r>
              <a:rPr lang="ru-RU" dirty="0"/>
              <a:t> идиш </a:t>
            </a:r>
            <a:r>
              <a:rPr lang="he-IL" dirty="0" err="1"/>
              <a:t>קיפטלה</a:t>
            </a:r>
            <a:r>
              <a:rPr lang="en-US" dirty="0"/>
              <a:t> </a:t>
            </a:r>
            <a:r>
              <a:rPr lang="ru-RU" dirty="0" err="1"/>
              <a:t>кифтеле</a:t>
            </a:r>
            <a:r>
              <a:rPr lang="ru-RU" dirty="0"/>
              <a:t> (?)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персидское</a:t>
            </a:r>
            <a:r>
              <a:rPr lang="en-US" dirty="0"/>
              <a:t> </a:t>
            </a:r>
            <a:r>
              <a:rPr lang="ar-AE" dirty="0">
                <a:hlinkClick r:id="rId2" tooltip="کوفته"/>
              </a:rPr>
              <a:t>کوفته</a:t>
            </a:r>
            <a:r>
              <a:rPr lang="ar-AE" dirty="0"/>
              <a:t>‎ </a:t>
            </a:r>
            <a:r>
              <a:rPr lang="en-US" i="1" dirty="0" err="1"/>
              <a:t>kôfta</a:t>
            </a:r>
            <a:r>
              <a:rPr lang="ru-RU" i="1" dirty="0"/>
              <a:t> </a:t>
            </a:r>
            <a:r>
              <a:rPr lang="en-US" dirty="0"/>
              <a:t>’</a:t>
            </a:r>
            <a:r>
              <a:rPr lang="ru-RU" dirty="0"/>
              <a:t>молотое мясо</a:t>
            </a:r>
            <a:r>
              <a:rPr lang="en-US" dirty="0"/>
              <a:t>’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персидское</a:t>
            </a:r>
            <a:r>
              <a:rPr lang="en-US" dirty="0"/>
              <a:t> </a:t>
            </a:r>
            <a:r>
              <a:rPr lang="ar-AE" dirty="0">
                <a:hlinkClick r:id="rId3" tooltip="کوفتن"/>
              </a:rPr>
              <a:t>کوفتن</a:t>
            </a:r>
            <a:r>
              <a:rPr lang="ar-AE" dirty="0"/>
              <a:t>‎ </a:t>
            </a:r>
            <a:r>
              <a:rPr lang="en-US" i="1" dirty="0" err="1"/>
              <a:t>kôftan</a:t>
            </a:r>
            <a:r>
              <a:rPr lang="ru-RU" i="1" dirty="0"/>
              <a:t> </a:t>
            </a:r>
            <a:r>
              <a:rPr lang="en-US" dirty="0"/>
              <a:t>‘</a:t>
            </a:r>
            <a:r>
              <a:rPr lang="ru-RU" dirty="0"/>
              <a:t>бить, молоть</a:t>
            </a:r>
            <a:r>
              <a:rPr lang="en-US" dirty="0"/>
              <a:t>’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(от этого же индоевропейского корня — русские </a:t>
            </a:r>
            <a:r>
              <a:rPr lang="ru-RU" i="1" dirty="0"/>
              <a:t>копать</a:t>
            </a:r>
            <a:r>
              <a:rPr lang="ru-RU" dirty="0"/>
              <a:t>, </a:t>
            </a:r>
            <a:r>
              <a:rPr lang="ru-RU" i="1" dirty="0"/>
              <a:t>копье</a:t>
            </a:r>
            <a:r>
              <a:rPr lang="ru-RU" dirty="0"/>
              <a:t>, </a:t>
            </a:r>
            <a:r>
              <a:rPr lang="ru-RU" i="1" dirty="0"/>
              <a:t>скопец…</a:t>
            </a:r>
            <a:r>
              <a:rPr lang="ru-RU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263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7B1F6-6E83-2B41-9611-A4A820B1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кроссовки</a:t>
            </a:r>
          </a:p>
        </p:txBody>
      </p:sp>
    </p:spTree>
    <p:extLst>
      <p:ext uri="{BB962C8B-B14F-4D97-AF65-F5344CB8AC3E}">
        <p14:creationId xmlns:p14="http://schemas.microsoft.com/office/powerpoint/2010/main" val="2824329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450"/>
            <a:ext cx="9144000" cy="60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1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49" y="0"/>
            <a:ext cx="4689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5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3636"/>
            <a:ext cx="9144000" cy="17507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Словарь неправильностей, 1909</a:t>
            </a:r>
          </a:p>
        </p:txBody>
      </p:sp>
    </p:spTree>
    <p:extLst>
      <p:ext uri="{BB962C8B-B14F-4D97-AF65-F5344CB8AC3E}">
        <p14:creationId xmlns:p14="http://schemas.microsoft.com/office/powerpoint/2010/main" val="3588630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348E6D-A669-4945-B0C2-7EA4FA48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638" y="0"/>
            <a:ext cx="4750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33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31A6F-CE5D-6945-9183-58C31772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Английский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6DCE50-86B0-4243-997B-633F8D6BD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кроксы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рельсы</a:t>
            </a:r>
          </a:p>
          <a:p>
            <a:pPr marL="0" indent="0">
              <a:buNone/>
            </a:pPr>
            <a:r>
              <a:rPr lang="ru-RU" dirty="0"/>
              <a:t>бутсы</a:t>
            </a:r>
          </a:p>
          <a:p>
            <a:pPr marL="0" indent="0">
              <a:buNone/>
            </a:pPr>
            <a:r>
              <a:rPr lang="ru-RU" dirty="0"/>
              <a:t>клипсы</a:t>
            </a:r>
          </a:p>
          <a:p>
            <a:pPr marL="0" indent="0">
              <a:buNone/>
            </a:pPr>
            <a:r>
              <a:rPr lang="ru-RU" dirty="0"/>
              <a:t>чипсы</a:t>
            </a:r>
          </a:p>
          <a:p>
            <a:pPr marL="0" indent="0">
              <a:buNone/>
            </a:pPr>
            <a:r>
              <a:rPr lang="ru-RU" dirty="0"/>
              <a:t>баксы</a:t>
            </a:r>
          </a:p>
          <a:p>
            <a:pPr marL="0" indent="0">
              <a:buNone/>
            </a:pPr>
            <a:r>
              <a:rPr lang="ru-RU" dirty="0"/>
              <a:t>кексы</a:t>
            </a:r>
          </a:p>
          <a:p>
            <a:pPr marL="0" indent="0">
              <a:buNone/>
            </a:pPr>
            <a:r>
              <a:rPr lang="ru-RU" dirty="0" err="1"/>
              <a:t>чизкейк</a:t>
            </a:r>
            <a:r>
              <a:rPr lang="ru-RU" dirty="0"/>
              <a:t>, </a:t>
            </a:r>
            <a:r>
              <a:rPr lang="ru-RU" dirty="0" err="1"/>
              <a:t>капкейк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5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31A6F-CE5D-6945-9183-58C31772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Арабский (через посредники)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6DCE50-86B0-4243-997B-633F8D6BD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мусульмане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бедуины</a:t>
            </a:r>
          </a:p>
          <a:p>
            <a:pPr marL="0" indent="0">
              <a:buNone/>
            </a:pPr>
            <a:r>
              <a:rPr lang="ru-RU" dirty="0"/>
              <a:t>талисман</a:t>
            </a:r>
          </a:p>
          <a:p>
            <a:pPr marL="0" indent="0">
              <a:buNone/>
            </a:pPr>
            <a:r>
              <a:rPr lang="ru-RU" dirty="0"/>
              <a:t>магазин</a:t>
            </a:r>
          </a:p>
          <a:p>
            <a:pPr marL="0" indent="0">
              <a:buNone/>
            </a:pPr>
            <a:r>
              <a:rPr lang="ru-RU" dirty="0"/>
              <a:t>амбар</a:t>
            </a:r>
          </a:p>
        </p:txBody>
      </p:sp>
    </p:spTree>
    <p:extLst>
      <p:ext uri="{BB962C8B-B14F-4D97-AF65-F5344CB8AC3E}">
        <p14:creationId xmlns:p14="http://schemas.microsoft.com/office/powerpoint/2010/main" val="12396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31A6F-CE5D-6945-9183-58C31772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Иврит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6DCE50-86B0-4243-997B-633F8D6BD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серафимы</a:t>
            </a:r>
          </a:p>
          <a:p>
            <a:pPr marL="0" indent="0">
              <a:buNone/>
            </a:pPr>
            <a:r>
              <a:rPr lang="ru-RU" dirty="0"/>
              <a:t>херувимы</a:t>
            </a:r>
          </a:p>
          <a:p>
            <a:pPr marL="0" indent="0">
              <a:buNone/>
            </a:pPr>
            <a:r>
              <a:rPr lang="ru-RU" dirty="0"/>
              <a:t>бегемоты</a:t>
            </a:r>
          </a:p>
          <a:p>
            <a:pPr marL="0" indent="0">
              <a:buNone/>
            </a:pPr>
            <a:r>
              <a:rPr lang="ru-RU" dirty="0" err="1"/>
              <a:t>Суккоты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Крайоты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олимы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6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2D77B-5B91-5A45-AFF1-25DBE3A2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Идиш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79900F-DFBD-4B41-B9CF-D641DB27E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пейсы</a:t>
            </a:r>
          </a:p>
          <a:p>
            <a:pPr marL="0" indent="0">
              <a:buNone/>
            </a:pPr>
            <a:r>
              <a:rPr lang="ru-RU" dirty="0" err="1"/>
              <a:t>латкесы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6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технология беспроводной передачи данных на короткие расстояния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r>
              <a:rPr lang="ru-RU" sz="4400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214665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3D4371-E977-0F42-9EF1-ABFC52CF1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52" y="1025597"/>
            <a:ext cx="6029696" cy="48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28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F0A5A-614D-4742-9CDD-B9CD6C17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Усечения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25D01-C955-294D-9B38-8C40BF796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админ</a:t>
            </a:r>
          </a:p>
          <a:p>
            <a:pPr marL="0" indent="0">
              <a:buNone/>
            </a:pPr>
            <a:r>
              <a:rPr lang="ru-RU" dirty="0" err="1"/>
              <a:t>академ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акк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 err="1"/>
              <a:t>диссер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док</a:t>
            </a:r>
          </a:p>
          <a:p>
            <a:pPr marL="0" indent="0">
              <a:buNone/>
            </a:pPr>
            <a:r>
              <a:rPr lang="ru-RU" dirty="0" err="1"/>
              <a:t>доп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инет</a:t>
            </a:r>
          </a:p>
          <a:p>
            <a:pPr marL="0" indent="0">
              <a:buNone/>
            </a:pPr>
            <a:r>
              <a:rPr lang="ru-RU" dirty="0"/>
              <a:t>кардан</a:t>
            </a:r>
          </a:p>
          <a:p>
            <a:pPr marL="0" indent="0">
              <a:buNone/>
            </a:pPr>
            <a:r>
              <a:rPr lang="ru-RU" dirty="0" err="1"/>
              <a:t>клава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корр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магаз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матан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мед</a:t>
            </a:r>
          </a:p>
          <a:p>
            <a:pPr marL="0" indent="0">
              <a:buNone/>
            </a:pPr>
            <a:r>
              <a:rPr lang="ru-RU" dirty="0"/>
              <a:t>ник</a:t>
            </a:r>
          </a:p>
          <a:p>
            <a:pPr marL="0" indent="0">
              <a:buNone/>
            </a:pPr>
            <a:r>
              <a:rPr lang="ru-RU" dirty="0"/>
              <a:t>норм</a:t>
            </a:r>
          </a:p>
          <a:p>
            <a:pPr marL="0" indent="0">
              <a:buNone/>
            </a:pPr>
            <a:r>
              <a:rPr lang="ru-RU" dirty="0" err="1"/>
              <a:t>ноут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пед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препод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саб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скейт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спец</a:t>
            </a:r>
          </a:p>
          <a:p>
            <a:pPr marL="0" indent="0">
              <a:buNone/>
            </a:pPr>
            <a:r>
              <a:rPr lang="ru-RU" dirty="0" err="1"/>
              <a:t>спецсем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старослав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стомат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сюр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тату</a:t>
            </a:r>
          </a:p>
          <a:p>
            <a:pPr marL="0" indent="0">
              <a:buNone/>
            </a:pPr>
            <a:r>
              <a:rPr lang="ru-RU" dirty="0"/>
              <a:t>тел</a:t>
            </a:r>
          </a:p>
          <a:p>
            <a:pPr marL="0" indent="0">
              <a:buNone/>
            </a:pPr>
            <a:r>
              <a:rPr lang="ru-RU" dirty="0"/>
              <a:t>транс</a:t>
            </a:r>
          </a:p>
          <a:p>
            <a:pPr marL="0" indent="0">
              <a:buNone/>
            </a:pPr>
            <a:r>
              <a:rPr lang="ru-RU" dirty="0" err="1"/>
              <a:t>универ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шиза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языкоз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47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9988B-7CC3-804E-9F3B-86DDF6F2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фанатик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DB8816-900D-4B40-8C8D-0228F0631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/>
              <a:t>фанатик </a:t>
            </a:r>
            <a:r>
              <a:rPr lang="ru-RU" dirty="0"/>
              <a:t>(1782) </a:t>
            </a:r>
            <a:r>
              <a:rPr lang="ru-RU" i="1" dirty="0"/>
              <a:t>— фанат</a:t>
            </a:r>
            <a:r>
              <a:rPr lang="en-US" i="1" dirty="0"/>
              <a:t> </a:t>
            </a:r>
            <a:r>
              <a:rPr lang="ru-RU" i="1" dirty="0"/>
              <a:t>— </a:t>
            </a:r>
            <a:r>
              <a:rPr lang="ru-RU" i="1" dirty="0" err="1"/>
              <a:t>фан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996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DE78-0755-FD40-8096-A6FDB708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фанат (1928)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74EFFD-5A94-4E4A-98D6-0D26C0C62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Теперь о моем искусстве, ― сказал Раков и словно преобразился: глаза его заблестели вдохновенным блеском, лицо расплылось в счастливую улыбку и как-то восторженно, тоном убежденного </a:t>
            </a:r>
            <a:r>
              <a:rPr lang="ru-RU" b="1" dirty="0"/>
              <a:t>фаната</a:t>
            </a:r>
            <a:r>
              <a:rPr lang="ru-RU" dirty="0"/>
              <a:t> он заговорил: ― Карты! [А. Ф. Кошко. Очерки уголовного мира царской России. 3 (1928)]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1592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DE78-0755-FD40-8096-A6FDB708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фанат (1945)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74EFFD-5A94-4E4A-98D6-0D26C0C62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октябре он по радио призывал к сопротивлению немцам, и за ним пошло несколько сот евреев из гетто и </a:t>
            </a:r>
            <a:r>
              <a:rPr lang="ru-RU" dirty="0" err="1"/>
              <a:t>чепельские</a:t>
            </a:r>
            <a:r>
              <a:rPr lang="ru-RU" dirty="0"/>
              <a:t> рабочие с ручными </a:t>
            </a:r>
            <a:r>
              <a:rPr lang="ru-RU" b="1" dirty="0"/>
              <a:t>фанатами</a:t>
            </a:r>
            <a:r>
              <a:rPr lang="ru-RU" dirty="0"/>
              <a:t>. [Б. А. Слуцкий. Записки о войне (1945)]</a:t>
            </a:r>
          </a:p>
        </p:txBody>
      </p:sp>
    </p:spTree>
    <p:extLst>
      <p:ext uri="{BB962C8B-B14F-4D97-AF65-F5344CB8AC3E}">
        <p14:creationId xmlns:p14="http://schemas.microsoft.com/office/powerpoint/2010/main" val="229289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DE78-0755-FD40-8096-A6FDB708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фанат (1983)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74EFFD-5A94-4E4A-98D6-0D26C0C62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Волшебного человека звали Гелий Константинович </a:t>
            </a:r>
            <a:r>
              <a:rPr lang="ru-RU" dirty="0" err="1"/>
              <a:t>Казеев</a:t>
            </a:r>
            <a:r>
              <a:rPr lang="ru-RU" dirty="0"/>
              <a:t>, он был похож на чертика-домоуправа из «Альтиста Данилова»: мышиный жеребчик с острой бородкой, до дерзости самоуверенный, «</a:t>
            </a:r>
            <a:r>
              <a:rPr lang="ru-RU" b="1" dirty="0"/>
              <a:t>фанат</a:t>
            </a:r>
            <a:r>
              <a:rPr lang="ru-RU" dirty="0"/>
              <a:t>» своего метода, как сейчас любят говорить </a:t>
            </a:r>
            <a:br>
              <a:rPr lang="ru-RU" dirty="0"/>
            </a:br>
            <a:r>
              <a:rPr lang="ru-RU" dirty="0"/>
              <a:t>[Ю. М. Нагибин. Дневник  (1983)]</a:t>
            </a:r>
          </a:p>
        </p:txBody>
      </p:sp>
    </p:spTree>
    <p:extLst>
      <p:ext uri="{BB962C8B-B14F-4D97-AF65-F5344CB8AC3E}">
        <p14:creationId xmlns:p14="http://schemas.microsoft.com/office/powerpoint/2010/main" val="3018747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08560-5490-AB46-8604-258E8EF7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фан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646ECA-BD74-8746-BFB2-7FFAB6B9F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Фан</a:t>
            </a:r>
            <a:r>
              <a:rPr lang="ru-RU" dirty="0"/>
              <a:t> Дик, Рубенсов ученик, есть, конечно, первый портретный живописец в свете. [Н. М. Карамзин. Письма русского путешественника (1793)]</a:t>
            </a:r>
          </a:p>
          <a:p>
            <a:pPr marL="0" indent="0">
              <a:buNone/>
            </a:pPr>
            <a:r>
              <a:rPr lang="ru-RU" dirty="0" err="1"/>
              <a:t>Тра</a:t>
            </a:r>
            <a:r>
              <a:rPr lang="ru-RU" dirty="0"/>
              <a:t>-ла-ла-ла-ла, </a:t>
            </a:r>
            <a:r>
              <a:rPr lang="ru-RU" dirty="0" err="1"/>
              <a:t>тра</a:t>
            </a:r>
            <a:r>
              <a:rPr lang="ru-RU" dirty="0"/>
              <a:t>-ла-ла-ла-</a:t>
            </a:r>
            <a:r>
              <a:rPr lang="ru-RU" b="1" dirty="0" err="1"/>
              <a:t>фан</a:t>
            </a:r>
            <a:r>
              <a:rPr lang="ru-RU" dirty="0"/>
              <a:t>, </a:t>
            </a:r>
            <a:r>
              <a:rPr lang="ru-RU" dirty="0" err="1"/>
              <a:t>тра</a:t>
            </a:r>
            <a:r>
              <a:rPr lang="ru-RU" dirty="0"/>
              <a:t>-ла-ла-три-три-три-</a:t>
            </a:r>
            <a:r>
              <a:rPr lang="ru-RU" dirty="0" err="1"/>
              <a:t>бр</a:t>
            </a:r>
            <a:r>
              <a:rPr lang="ru-RU" dirty="0"/>
              <a:t>-</a:t>
            </a:r>
            <a:r>
              <a:rPr lang="ru-RU" dirty="0" err="1"/>
              <a:t>бр</a:t>
            </a:r>
            <a:r>
              <a:rPr lang="ru-RU" dirty="0"/>
              <a:t>-</a:t>
            </a:r>
            <a:r>
              <a:rPr lang="ru-RU" dirty="0" err="1"/>
              <a:t>бр</a:t>
            </a:r>
            <a:r>
              <a:rPr lang="ru-RU" dirty="0"/>
              <a:t>-бом!!! [В. В. Вяземский. Журнал (1812)]</a:t>
            </a:r>
          </a:p>
          <a:p>
            <a:pPr marL="0" indent="0">
              <a:buNone/>
            </a:pPr>
            <a:r>
              <a:rPr lang="ru-RU" dirty="0"/>
              <a:t>У него было два прозвища: «</a:t>
            </a:r>
            <a:r>
              <a:rPr lang="ru-RU" b="1" dirty="0"/>
              <a:t>Фан</a:t>
            </a:r>
            <a:r>
              <a:rPr lang="ru-RU" dirty="0"/>
              <a:t> </a:t>
            </a:r>
            <a:r>
              <a:rPr lang="ru-RU" dirty="0" err="1"/>
              <a:t>Фаныч</a:t>
            </a:r>
            <a:r>
              <a:rPr lang="ru-RU" dirty="0"/>
              <a:t>» и ― почему-то ― «Елена с ушами». [А. И. Куприн. На переломе (Кадеты) (1900)]</a:t>
            </a:r>
          </a:p>
          <a:p>
            <a:pPr marL="0" indent="0">
              <a:buNone/>
            </a:pPr>
            <a:r>
              <a:rPr lang="ru-RU" dirty="0"/>
              <a:t>Месяца полтора назад чернокожие дикари, </a:t>
            </a:r>
            <a:r>
              <a:rPr lang="ru-RU" b="1" dirty="0" err="1"/>
              <a:t>фаны</a:t>
            </a:r>
            <a:r>
              <a:rPr lang="ru-RU" dirty="0"/>
              <a:t>, съели четырех французов, отправившихся в лес за слонами. [А. С. Новиков-Прибой. Цусима (1932-1935)]</a:t>
            </a:r>
          </a:p>
        </p:txBody>
      </p:sp>
    </p:spTree>
    <p:extLst>
      <p:ext uri="{BB962C8B-B14F-4D97-AF65-F5344CB8AC3E}">
        <p14:creationId xmlns:p14="http://schemas.microsoft.com/office/powerpoint/2010/main" val="306296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101BA-F57E-CA4A-B9B3-FA56371E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фан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B50599-B7BC-2740-A085-B7E315873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Значит, не будет новых споров, резкостей, взаимных уколов и неудовольствий, грязного рабочего пота, будет сладкий «</a:t>
            </a:r>
            <a:r>
              <a:rPr lang="ru-RU" b="1" dirty="0" err="1"/>
              <a:t>фан</a:t>
            </a:r>
            <a:r>
              <a:rPr lang="ru-RU" dirty="0"/>
              <a:t>» на лоне природы. [Ю. М. Нагибин. Дневник  (1983)] </a:t>
            </a:r>
          </a:p>
        </p:txBody>
      </p:sp>
    </p:spTree>
    <p:extLst>
      <p:ext uri="{BB962C8B-B14F-4D97-AF65-F5344CB8AC3E}">
        <p14:creationId xmlns:p14="http://schemas.microsoft.com/office/powerpoint/2010/main" val="4257702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4B2EC-B14B-654D-9840-7681AA03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фан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9D2CC9-A893-9649-AB39-AD7AF29D4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В первом акте наши честные </a:t>
            </a:r>
            <a:r>
              <a:rPr lang="ru-RU" b="1" dirty="0" err="1"/>
              <a:t>фаны</a:t>
            </a:r>
            <a:r>
              <a:rPr lang="ru-RU" dirty="0"/>
              <a:t> еще надеялись, что мы одумаемся и </a:t>
            </a:r>
            <a:r>
              <a:rPr lang="ru-RU" dirty="0" err="1"/>
              <a:t>сбацаем</a:t>
            </a:r>
            <a:r>
              <a:rPr lang="ru-RU" dirty="0"/>
              <a:t>, если не «Поворот», то хотя бы «Солнечный остров». [Андрей Макаревич. Все очень просто (1990)]</a:t>
            </a:r>
          </a:p>
          <a:p>
            <a:pPr marL="0" indent="0">
              <a:buNone/>
            </a:pPr>
            <a:r>
              <a:rPr lang="ru-RU" dirty="0"/>
              <a:t>Где шипованные «металлисты», истеричные «</a:t>
            </a:r>
            <a:r>
              <a:rPr lang="ru-RU" b="1" dirty="0" err="1"/>
              <a:t>фаны</a:t>
            </a:r>
            <a:r>
              <a:rPr lang="ru-RU" dirty="0"/>
              <a:t>» («Огонек». № 8, 1991]</a:t>
            </a:r>
          </a:p>
          <a:p>
            <a:pPr marL="0" indent="0">
              <a:buNone/>
            </a:pPr>
            <a:r>
              <a:rPr lang="ru-RU" dirty="0" err="1"/>
              <a:t>Фанатство</a:t>
            </a:r>
            <a:r>
              <a:rPr lang="ru-RU" dirty="0"/>
              <a:t> тогда цвело в полный рост: у каждой группы была своя команда </a:t>
            </a:r>
            <a:r>
              <a:rPr lang="ru-RU" b="1" dirty="0" err="1"/>
              <a:t>фанов</a:t>
            </a:r>
            <a:r>
              <a:rPr lang="ru-RU" dirty="0"/>
              <a:t>, которая ездила за ними по всем тусовкам, по всем </a:t>
            </a:r>
            <a:r>
              <a:rPr lang="ru-RU" dirty="0" err="1"/>
              <a:t>сейшенам</a:t>
            </a:r>
            <a:r>
              <a:rPr lang="ru-RU" dirty="0"/>
              <a:t> и гастролям. [Александр Розенбаум. Бультерьер (1998)]</a:t>
            </a:r>
          </a:p>
          <a:p>
            <a:pPr marL="0" indent="0">
              <a:buNone/>
            </a:pPr>
            <a:r>
              <a:rPr lang="ru-RU" dirty="0"/>
              <a:t>У них уже есть своя публика, свои </a:t>
            </a:r>
            <a:r>
              <a:rPr lang="ru-RU" b="1" dirty="0" err="1"/>
              <a:t>фаны</a:t>
            </a:r>
            <a:r>
              <a:rPr lang="ru-RU" dirty="0"/>
              <a:t>. [Татьяна Тарасова, Виталий </a:t>
            </a:r>
            <a:r>
              <a:rPr lang="ru-RU" dirty="0" err="1"/>
              <a:t>Мелик-Карамов</a:t>
            </a:r>
            <a:r>
              <a:rPr lang="ru-RU" dirty="0"/>
              <a:t>. Красавица и чудовище (2001)]</a:t>
            </a:r>
          </a:p>
        </p:txBody>
      </p:sp>
    </p:spTree>
    <p:extLst>
      <p:ext uri="{BB962C8B-B14F-4D97-AF65-F5344CB8AC3E}">
        <p14:creationId xmlns:p14="http://schemas.microsoft.com/office/powerpoint/2010/main" val="14089015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14D9E-D9F2-A24E-97DE-0B969E74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FCE383-53C2-A141-89AA-EC175ACE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Коробка с «черным </a:t>
            </a:r>
            <a:r>
              <a:rPr lang="ru-RU" b="1" dirty="0"/>
              <a:t>налом</a:t>
            </a:r>
            <a:r>
              <a:rPr lang="ru-RU" dirty="0"/>
              <a:t>», идущим на финансирование предвыборной кампании в обход избирательного фонда  </a:t>
            </a:r>
            <a:br>
              <a:rPr lang="ru-RU" dirty="0"/>
            </a:br>
            <a:r>
              <a:rPr lang="en-US" dirty="0"/>
              <a:t>[</a:t>
            </a:r>
            <a:r>
              <a:rPr lang="ru-RU" dirty="0"/>
              <a:t>«Общая газета», 1996</a:t>
            </a:r>
            <a:r>
              <a:rPr lang="en-US" dirty="0"/>
              <a:t>]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До 2003 года нал </a:t>
            </a:r>
            <a:r>
              <a:rPr lang="ru-RU" b="1" dirty="0"/>
              <a:t>чёрный</a:t>
            </a:r>
          </a:p>
          <a:p>
            <a:pPr marL="0" indent="0">
              <a:buNone/>
            </a:pPr>
            <a:r>
              <a:rPr lang="ru-RU" dirty="0"/>
              <a:t>Потом появляется серый и </a:t>
            </a:r>
            <a:r>
              <a:rPr lang="ru-RU" dirty="0">
                <a:solidFill>
                  <a:srgbClr val="00B050"/>
                </a:solidFill>
              </a:rPr>
              <a:t>зелёный</a:t>
            </a:r>
          </a:p>
        </p:txBody>
      </p:sp>
    </p:spTree>
    <p:extLst>
      <p:ext uri="{BB962C8B-B14F-4D97-AF65-F5344CB8AC3E}">
        <p14:creationId xmlns:p14="http://schemas.microsoft.com/office/powerpoint/2010/main" val="1538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Харальд </a:t>
            </a:r>
            <a:r>
              <a:rPr lang="en-US" dirty="0"/>
              <a:t>I </a:t>
            </a:r>
            <a:r>
              <a:rPr lang="en-US" dirty="0" err="1"/>
              <a:t>Синезубый</a:t>
            </a:r>
            <a:r>
              <a:rPr lang="en-US" dirty="0"/>
              <a:t> (X </a:t>
            </a:r>
            <a:r>
              <a:rPr lang="en-US" dirty="0" err="1"/>
              <a:t>век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33" y="1240139"/>
            <a:ext cx="6064564" cy="55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97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14D9E-D9F2-A24E-97DE-0B969E74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безнал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FCE383-53C2-A141-89AA-EC175ACE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Магазин покупает на рынке машины за «живые» деньги у частников, а продает их по </a:t>
            </a:r>
            <a:r>
              <a:rPr lang="ru-RU" b="1" dirty="0"/>
              <a:t>безналу</a:t>
            </a:r>
            <a:r>
              <a:rPr lang="ru-RU" dirty="0"/>
              <a:t> организациям </a:t>
            </a:r>
            <a:br>
              <a:rPr lang="en-US" dirty="0"/>
            </a:br>
            <a:r>
              <a:rPr lang="en-US" dirty="0"/>
              <a:t>[</a:t>
            </a:r>
            <a:r>
              <a:rPr lang="ru-RU" dirty="0"/>
              <a:t>«Автопилот», 2002.09.15] </a:t>
            </a:r>
          </a:p>
        </p:txBody>
      </p:sp>
    </p:spTree>
    <p:extLst>
      <p:ext uri="{BB962C8B-B14F-4D97-AF65-F5344CB8AC3E}">
        <p14:creationId xmlns:p14="http://schemas.microsoft.com/office/powerpoint/2010/main" val="988080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B0324-CBD6-054D-9871-1848BC54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налик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35DD5-E844-4E43-8A19-C7557A91A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Харчевнику это на руку, потому богач, ― очнется, за все </a:t>
            </a:r>
            <a:r>
              <a:rPr lang="ru-RU" b="1" dirty="0" err="1"/>
              <a:t>наликом</a:t>
            </a:r>
            <a:r>
              <a:rPr lang="ru-RU" dirty="0"/>
              <a:t> платит…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[А. И. Левитов. Бесприютный (1870)]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???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20C26C-ABED-4E40-AD58-4A1D8EFBE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1185"/>
            <a:ext cx="9144000" cy="14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DC5D9-712D-6546-B46E-BC53B7D5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налик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6F72A1-5276-D547-B3A8-D9EBD2AFB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Да, да, вы правильно поняли, мы о ней, о нашумевшей коробке из-под ксерокса с полумиллионом баксов </a:t>
            </a:r>
            <a:r>
              <a:rPr lang="ru-RU" b="1" dirty="0" err="1"/>
              <a:t>наликом</a:t>
            </a:r>
            <a:r>
              <a:rPr lang="ru-RU" dirty="0"/>
              <a:t> (извините за сленг, сказать «долларов США в купюрах» ― значит исказить ситуацию, приходится использовать лексику исполнителей). </a:t>
            </a:r>
            <a:br>
              <a:rPr lang="ru-RU" dirty="0"/>
            </a:br>
            <a:r>
              <a:rPr lang="ru-RU" dirty="0"/>
              <a:t>[Владислав Быков, Ольга </a:t>
            </a:r>
            <a:r>
              <a:rPr lang="ru-RU" dirty="0" err="1"/>
              <a:t>Деркач</a:t>
            </a:r>
            <a:r>
              <a:rPr lang="ru-RU" dirty="0"/>
              <a:t>. Книга века (2000)]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7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4F528-3FDF-AA44-BA38-B6C3F829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безналик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01B560-0517-3B4F-927B-B0E88F2A5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Потом привык и понимать вроде стал, о чем толкуют — </a:t>
            </a:r>
            <a:r>
              <a:rPr lang="ru-RU" b="1" dirty="0" err="1"/>
              <a:t>налик</a:t>
            </a:r>
            <a:r>
              <a:rPr lang="ru-RU" dirty="0"/>
              <a:t>, </a:t>
            </a:r>
            <a:r>
              <a:rPr lang="ru-RU" b="1" dirty="0" err="1"/>
              <a:t>безналик</a:t>
            </a:r>
            <a:r>
              <a:rPr lang="ru-RU" dirty="0"/>
              <a:t>, двойки, писи, </a:t>
            </a:r>
            <a:r>
              <a:rPr lang="ru-RU" dirty="0" err="1"/>
              <a:t>эйти</a:t>
            </a:r>
            <a:r>
              <a:rPr lang="ru-RU" dirty="0"/>
              <a:t> и опять </a:t>
            </a:r>
            <a:r>
              <a:rPr lang="ru-RU" b="1" dirty="0" err="1"/>
              <a:t>налик</a:t>
            </a:r>
            <a:r>
              <a:rPr lang="ru-RU" dirty="0"/>
              <a:t>, </a:t>
            </a:r>
            <a:r>
              <a:rPr lang="ru-RU" b="1" dirty="0" err="1"/>
              <a:t>безналик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en-US" dirty="0"/>
              <a:t>[</a:t>
            </a:r>
            <a:r>
              <a:rPr lang="ru-RU" dirty="0"/>
              <a:t>Сергей Алиханов, Вы заказывали убийство, 1993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0118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FC7A0-4DCD-DA47-BDB6-FF33C36A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C8F0F6-760D-F247-8B45-3564287B0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― </a:t>
            </a:r>
            <a:r>
              <a:rPr lang="ru-RU" dirty="0" err="1"/>
              <a:t>Мазарович</a:t>
            </a:r>
            <a:r>
              <a:rPr lang="ru-RU" dirty="0"/>
              <a:t> непременно бы наградил тебя длинною </a:t>
            </a:r>
            <a:r>
              <a:rPr lang="ru-RU" dirty="0" err="1"/>
              <a:t>эпистолиею</a:t>
            </a:r>
            <a:r>
              <a:rPr lang="ru-RU" dirty="0"/>
              <a:t>, да, по </a:t>
            </a:r>
            <a:r>
              <a:rPr lang="ru-RU" dirty="0" err="1"/>
              <a:t>счастию</a:t>
            </a:r>
            <a:r>
              <a:rPr lang="ru-RU" dirty="0"/>
              <a:t>, надумывается для важных депеш к </a:t>
            </a:r>
            <a:r>
              <a:rPr lang="ru-RU" dirty="0" err="1"/>
              <a:t>Несельроду</a:t>
            </a:r>
            <a:r>
              <a:rPr lang="ru-RU" dirty="0"/>
              <a:t> и </a:t>
            </a:r>
            <a:r>
              <a:rPr lang="ru-RU" b="1" dirty="0"/>
              <a:t>комп</a:t>
            </a:r>
            <a:r>
              <a:rPr lang="ru-RU" dirty="0"/>
              <a:t>. [А. С. Грибоедов. Письма (1825)] </a:t>
            </a:r>
          </a:p>
          <a:p>
            <a:pPr marL="0" indent="0">
              <a:buNone/>
            </a:pPr>
            <a:r>
              <a:rPr lang="en-US" dirty="0"/>
              <a:t> Z ― 10 </a:t>
            </a:r>
            <a:r>
              <a:rPr lang="ru-RU" dirty="0"/>
              <a:t>р. , У. ― 10 р. 75 к. , </a:t>
            </a:r>
            <a:r>
              <a:rPr lang="ru-RU" b="1" dirty="0"/>
              <a:t>Комп</a:t>
            </a:r>
            <a:r>
              <a:rPr lang="ru-RU" dirty="0"/>
              <a:t>. ― 8 р. , </a:t>
            </a:r>
            <a:r>
              <a:rPr lang="en-US" dirty="0"/>
              <a:t>X ― 5 </a:t>
            </a:r>
            <a:r>
              <a:rPr lang="ru-RU" dirty="0"/>
              <a:t>р. , </a:t>
            </a:r>
            <a:r>
              <a:rPr lang="ru-RU" dirty="0" err="1"/>
              <a:t>Кева</a:t>
            </a:r>
            <a:r>
              <a:rPr lang="ru-RU" dirty="0"/>
              <a:t> ― 9 </a:t>
            </a:r>
            <a:r>
              <a:rPr lang="en-US" dirty="0"/>
              <a:t>p. [</a:t>
            </a:r>
            <a:r>
              <a:rPr lang="ru-RU" dirty="0"/>
              <a:t>Народная воля. Социально-революционное обозрение. №№ 8-9 // «Народная воля», 1882] </a:t>
            </a:r>
          </a:p>
        </p:txBody>
      </p:sp>
    </p:spTree>
    <p:extLst>
      <p:ext uri="{BB962C8B-B14F-4D97-AF65-F5344CB8AC3E}">
        <p14:creationId xmlns:p14="http://schemas.microsoft.com/office/powerpoint/2010/main" val="389013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37145-0C2B-BF42-AA52-66BA3148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9C4385-0138-3E43-945B-1F6B7969A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Компьютерная проработка термина показала, что скорее всего, он является аббревиатурой, и мы </a:t>
            </a:r>
            <a:r>
              <a:rPr lang="ru-RU" dirty="0" err="1"/>
              <a:t>обнадежились</a:t>
            </a:r>
            <a:r>
              <a:rPr lang="ru-RU" dirty="0"/>
              <a:t> ненадолго ― но когда </a:t>
            </a:r>
            <a:r>
              <a:rPr lang="ru-RU" b="1" dirty="0"/>
              <a:t>комп</a:t>
            </a:r>
            <a:r>
              <a:rPr lang="ru-RU" dirty="0"/>
              <a:t> начал вываливать бесчисленные варианты расшифровки…[Вячеслав Рыбаков. </a:t>
            </a:r>
            <a:r>
              <a:rPr lang="ru-RU" dirty="0" err="1"/>
              <a:t>Гравилет</a:t>
            </a:r>
            <a:r>
              <a:rPr lang="ru-RU" dirty="0"/>
              <a:t> «Цесаревич» (1993)]</a:t>
            </a:r>
          </a:p>
          <a:p>
            <a:pPr marL="0" indent="0">
              <a:buNone/>
            </a:pPr>
            <a:r>
              <a:rPr lang="ru-RU" dirty="0"/>
              <a:t>Мальчик обалденный, здорово сечет в </a:t>
            </a:r>
            <a:r>
              <a:rPr lang="ru-RU" b="1" dirty="0"/>
              <a:t>компах</a:t>
            </a:r>
            <a:r>
              <a:rPr lang="ru-RU" dirty="0"/>
              <a:t> (компьютерах, для тех, кто не понял ― О.Т.) </a:t>
            </a:r>
            <a:r>
              <a:rPr lang="en-US" dirty="0"/>
              <a:t>[</a:t>
            </a:r>
            <a:r>
              <a:rPr lang="ru-RU" dirty="0"/>
              <a:t>«Вечерняя Москва», 2002.12.09]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Сами же, два дурака, своими руками купили этот чёртов компьютер ("</a:t>
            </a:r>
            <a:r>
              <a:rPr lang="ru-RU" b="1" dirty="0"/>
              <a:t>комп</a:t>
            </a:r>
            <a:r>
              <a:rPr lang="ru-RU" dirty="0"/>
              <a:t>", как говорит Павлик) и теперь сами же локти кусаем! [«Даша», 2004]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2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4A8BB-3987-3C45-8254-831C1A21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Глаголы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B30F4-CD03-E740-9AA2-866D25D71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/>
          </a:bodyPr>
          <a:lstStyle/>
          <a:p>
            <a:pPr marL="0" indent="0">
              <a:buNone/>
            </a:pPr>
            <a:r>
              <a:rPr lang="ru-RU" dirty="0" err="1"/>
              <a:t>тестить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игнорить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конвертить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генерить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комментить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сканить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 err="1"/>
              <a:t>программить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скомпилить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контачить </a:t>
            </a:r>
          </a:p>
          <a:p>
            <a:pPr marL="0" indent="0">
              <a:buNone/>
            </a:pPr>
            <a:r>
              <a:rPr lang="ru-RU" dirty="0" err="1"/>
              <a:t>заблокать</a:t>
            </a:r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 err="1"/>
              <a:t>заблочить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зарегать</a:t>
            </a:r>
            <a:r>
              <a:rPr lang="ru-RU" dirty="0"/>
              <a:t>(</a:t>
            </a:r>
            <a:r>
              <a:rPr lang="ru-RU" dirty="0" err="1"/>
              <a:t>ся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ксерить</a:t>
            </a:r>
          </a:p>
        </p:txBody>
      </p:sp>
    </p:spTree>
    <p:extLst>
      <p:ext uri="{BB962C8B-B14F-4D97-AF65-F5344CB8AC3E}">
        <p14:creationId xmlns:p14="http://schemas.microsoft.com/office/powerpoint/2010/main" val="35851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4A8BB-3987-3C45-8254-831C1A21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Глаголы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B30F4-CD03-E740-9AA2-866D25D71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/>
          </a:bodyPr>
          <a:lstStyle/>
          <a:p>
            <a:pPr marL="0" indent="0">
              <a:buNone/>
            </a:pPr>
            <a:r>
              <a:rPr lang="ru-RU" dirty="0" err="1"/>
              <a:t>фиксить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консалтить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репортить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принтить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чекать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 err="1"/>
              <a:t>дебажить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детектить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кодить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6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35C33-8A6B-BE4A-8D5C-660DBA6E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Переразложение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83AB6F-5B99-BE4D-A112-B516B5960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зонтик</a:t>
            </a:r>
          </a:p>
          <a:p>
            <a:pPr marL="0" indent="0">
              <a:buNone/>
            </a:pPr>
            <a:r>
              <a:rPr lang="ru-RU" dirty="0"/>
              <a:t>брелок</a:t>
            </a:r>
          </a:p>
          <a:p>
            <a:pPr marL="0" indent="0">
              <a:buNone/>
            </a:pPr>
            <a:r>
              <a:rPr lang="ru-RU" dirty="0" err="1"/>
              <a:t>бургер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фуросики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6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hape 180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1744"/>
          </a:xfrm>
        </p:spPr>
        <p:txBody>
          <a:bodyPr lIns="91425" tIns="91425" rIns="91425" bIns="91425" anchor="t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ru-RU" dirty="0" err="1">
                <a:latin typeface="Calibri"/>
              </a:rPr>
              <a:t>фуросики</a:t>
            </a:r>
            <a:endParaRPr lang="ru-RU" dirty="0">
              <a:latin typeface="Calibri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idx="1"/>
          </p:nvPr>
        </p:nvSpPr>
        <p:spPr>
          <a:xfrm>
            <a:off x="457200" y="1597412"/>
            <a:ext cx="7620000" cy="4985950"/>
          </a:xfrm>
        </p:spPr>
        <p:txBody>
          <a:bodyPr lIns="91425" tIns="91425" rIns="91425" bIns="91425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x-none" sz="2400" i="1">
                <a:solidFill>
                  <a:srgbClr val="0000FF"/>
                </a:solidFill>
              </a:rPr>
              <a:t>фуросики </a:t>
            </a:r>
            <a:r>
              <a:rPr lang="x-none" sz="2400" dirty="0">
                <a:solidFill>
                  <a:srgbClr val="000000"/>
                </a:solidFill>
              </a:rPr>
              <a:t>(японск. 風呂敷 'банный коврик') – 'квадратный кусок ткани для заворачивания и переноски предметов'</a:t>
            </a:r>
          </a:p>
          <a:p>
            <a:pPr>
              <a:buFont typeface="Arial" charset="0"/>
              <a:buNone/>
              <a:defRPr/>
            </a:pPr>
            <a:r>
              <a:rPr lang="x-none" sz="2400" i="1" dirty="0">
                <a:solidFill>
                  <a:srgbClr val="222222"/>
                </a:solidFill>
              </a:rPr>
              <a:t>Еще раз о </a:t>
            </a:r>
            <a:r>
              <a:rPr lang="x-none" sz="2400" b="1" i="1" dirty="0">
                <a:solidFill>
                  <a:srgbClr val="222222"/>
                </a:solidFill>
              </a:rPr>
              <a:t>фуросиках</a:t>
            </a:r>
            <a:r>
              <a:rPr lang="x-none" sz="2400" i="1" dirty="0">
                <a:solidFill>
                  <a:srgbClr val="222222"/>
                </a:solidFill>
              </a:rPr>
              <a:t>: японское искусство упаковывать подарки; </a:t>
            </a:r>
            <a:r>
              <a:rPr lang="x-none" sz="2400" i="1" dirty="0">
                <a:solidFill>
                  <a:srgbClr val="000000"/>
                </a:solidFill>
              </a:rPr>
              <a:t>Хотя некоторые мои знакомые, которые в Японии были, тоже таскают в </a:t>
            </a:r>
            <a:r>
              <a:rPr lang="x-none" sz="2400" b="1" i="1" dirty="0">
                <a:solidFill>
                  <a:srgbClr val="000000"/>
                </a:solidFill>
              </a:rPr>
              <a:t>фуросиках</a:t>
            </a:r>
            <a:r>
              <a:rPr lang="x-none" sz="2400" i="1" dirty="0">
                <a:solidFill>
                  <a:srgbClr val="000000"/>
                </a:solidFill>
              </a:rPr>
              <a:t> всё подряд:))</a:t>
            </a:r>
            <a:r>
              <a:rPr lang="x-none" sz="2400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45833"/>
              <a:buFont typeface="Arial"/>
              <a:buNone/>
              <a:defRPr/>
            </a:pPr>
            <a:r>
              <a:rPr lang="x-none" sz="2400" b="1" i="1" dirty="0">
                <a:solidFill>
                  <a:srgbClr val="000000"/>
                </a:solidFill>
              </a:rPr>
              <a:t>Фуросик</a:t>
            </a:r>
            <a:r>
              <a:rPr lang="x-none" sz="2400" i="1" dirty="0">
                <a:solidFill>
                  <a:srgbClr val="000000"/>
                </a:solidFill>
              </a:rPr>
              <a:t> — японская сумка из ткани. Делается из квадратного платка.</a:t>
            </a:r>
          </a:p>
          <a:p>
            <a:pPr>
              <a:defRPr/>
            </a:pPr>
            <a:endParaRPr lang="x-none" sz="2400" i="1" dirty="0">
              <a:solidFill>
                <a:srgbClr val="000000"/>
              </a:solidFill>
            </a:endParaRPr>
          </a:p>
          <a:p>
            <a:pPr>
              <a:defRPr/>
            </a:pPr>
            <a:endParaRPr lang="x-none" sz="2400" i="1" dirty="0">
              <a:solidFill>
                <a:srgbClr val="000000"/>
              </a:solidFill>
            </a:endParaRPr>
          </a:p>
          <a:p>
            <a:pPr>
              <a:defRPr/>
            </a:pPr>
            <a:endParaRPr lang="x-none" sz="2400" i="1" dirty="0">
              <a:solidFill>
                <a:srgbClr val="000000"/>
              </a:solidFill>
            </a:endParaRPr>
          </a:p>
        </p:txBody>
      </p:sp>
      <p:sp>
        <p:nvSpPr>
          <p:cNvPr id="189443" name="Shape 61"/>
          <p:cNvSpPr txBox="1">
            <a:spLocks noChangeArrowheads="1"/>
          </p:cNvSpPr>
          <p:nvPr/>
        </p:nvSpPr>
        <p:spPr bwMode="auto">
          <a:xfrm>
            <a:off x="8375650" y="6354763"/>
            <a:ext cx="847725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9pPr>
          </a:lstStyle>
          <a:p>
            <a:pPr algn="ctr">
              <a:buClr>
                <a:srgbClr val="000000"/>
              </a:buClr>
              <a:buSzPct val="69000"/>
              <a:buFont typeface="Arial" charset="0"/>
              <a:buNone/>
            </a:pPr>
            <a:fld id="{0FE2A407-A425-A748-BD43-3B477D482F48}" type="slidenum">
              <a:rPr kumimoji="0" lang="ru-RU" sz="16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pPr algn="ctr">
                <a:buClr>
                  <a:srgbClr val="000000"/>
                </a:buClr>
                <a:buSzPct val="69000"/>
                <a:buFont typeface="Arial" charset="0"/>
                <a:buNone/>
              </a:pPr>
              <a:t>69</a:t>
            </a:fld>
            <a:r>
              <a:rPr kumimoji="0" lang="ru-RU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/ 46</a:t>
            </a:r>
          </a:p>
        </p:txBody>
      </p:sp>
    </p:spTree>
    <p:extLst>
      <p:ext uri="{BB962C8B-B14F-4D97-AF65-F5344CB8AC3E}">
        <p14:creationId xmlns:p14="http://schemas.microsoft.com/office/powerpoint/2010/main" val="4223117055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4900B-912C-EA4C-BEFF-D725529D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Корпус </a:t>
            </a:r>
            <a:r>
              <a:rPr lang="en-US" dirty="0" err="1"/>
              <a:t>RuTenTen</a:t>
            </a:r>
            <a:r>
              <a:rPr lang="en-US" dirty="0"/>
              <a:t> (15 </a:t>
            </a:r>
            <a:r>
              <a:rPr lang="ru-RU" dirty="0"/>
              <a:t>млрд слов)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err="1"/>
              <a:t>блютуз</a:t>
            </a:r>
            <a:r>
              <a:rPr lang="de-DE" dirty="0"/>
              <a:t>		5407					</a:t>
            </a:r>
            <a:r>
              <a:rPr lang="de-DE" dirty="0" err="1"/>
              <a:t>блутуз</a:t>
            </a:r>
            <a:r>
              <a:rPr lang="de-DE" dirty="0"/>
              <a:t>		139</a:t>
            </a:r>
          </a:p>
          <a:p>
            <a:pPr marL="0" indent="0">
              <a:buNone/>
            </a:pPr>
            <a:r>
              <a:rPr lang="de-DE" dirty="0" err="1"/>
              <a:t>блютус</a:t>
            </a:r>
            <a:r>
              <a:rPr lang="de-DE" dirty="0"/>
              <a:t>		2313					</a:t>
            </a:r>
            <a:r>
              <a:rPr lang="de-DE" dirty="0" err="1"/>
              <a:t>блутус</a:t>
            </a:r>
            <a:r>
              <a:rPr lang="de-DE" dirty="0"/>
              <a:t> 		128</a:t>
            </a:r>
          </a:p>
          <a:p>
            <a:pPr marL="0" indent="0">
              <a:buNone/>
            </a:pPr>
            <a:r>
              <a:rPr lang="ru-RU" dirty="0" err="1"/>
              <a:t>блютуф</a:t>
            </a:r>
            <a:r>
              <a:rPr lang="ru-RU" dirty="0"/>
              <a:t>		144					</a:t>
            </a:r>
            <a:r>
              <a:rPr lang="ru-RU" dirty="0" err="1"/>
              <a:t>блутуф</a:t>
            </a:r>
            <a:r>
              <a:rPr lang="ru-RU" dirty="0"/>
              <a:t>		19</a:t>
            </a:r>
          </a:p>
          <a:p>
            <a:pPr marL="0" indent="0">
              <a:buNone/>
            </a:pPr>
            <a:r>
              <a:rPr lang="ru-RU" dirty="0" err="1"/>
              <a:t>блютух</a:t>
            </a:r>
            <a:r>
              <a:rPr lang="ru-RU" dirty="0"/>
              <a:t>		16						</a:t>
            </a:r>
            <a:r>
              <a:rPr lang="ru-RU" dirty="0" err="1"/>
              <a:t>блутух</a:t>
            </a:r>
            <a:r>
              <a:rPr lang="ru-RU" dirty="0"/>
              <a:t>		1</a:t>
            </a:r>
            <a:endParaRPr lang="en-US" dirty="0"/>
          </a:p>
          <a:p>
            <a:pPr marL="0" indent="0">
              <a:buNone/>
            </a:pPr>
            <a:r>
              <a:rPr lang="ru-RU" dirty="0" err="1"/>
              <a:t>блютут</a:t>
            </a:r>
            <a:r>
              <a:rPr lang="ru-RU" dirty="0"/>
              <a:t>		8						</a:t>
            </a:r>
            <a:r>
              <a:rPr lang="ru-RU" dirty="0" err="1"/>
              <a:t>блутут</a:t>
            </a:r>
            <a:r>
              <a:rPr lang="ru-RU" dirty="0"/>
              <a:t>		7</a:t>
            </a:r>
          </a:p>
          <a:p>
            <a:pPr marL="0" indent="0">
              <a:buNone/>
            </a:pPr>
            <a:r>
              <a:rPr lang="ru-RU" dirty="0" err="1"/>
              <a:t>блютуш</a:t>
            </a:r>
            <a:r>
              <a:rPr lang="ru-RU" dirty="0"/>
              <a:t>		4</a:t>
            </a:r>
          </a:p>
          <a:p>
            <a:pPr marL="0" indent="0">
              <a:buNone/>
            </a:pPr>
            <a:r>
              <a:rPr lang="ru-RU" dirty="0" err="1"/>
              <a:t>блютуц</a:t>
            </a:r>
            <a:r>
              <a:rPr lang="ru-RU" dirty="0"/>
              <a:t>		3						</a:t>
            </a:r>
            <a:r>
              <a:rPr lang="ru-RU" dirty="0" err="1"/>
              <a:t>блютусс</a:t>
            </a:r>
            <a:r>
              <a:rPr lang="ru-RU" dirty="0"/>
              <a:t>	4</a:t>
            </a:r>
          </a:p>
          <a:p>
            <a:pPr marL="0" indent="0">
              <a:buNone/>
            </a:pPr>
            <a:r>
              <a:rPr lang="ru-RU" dirty="0" err="1"/>
              <a:t>блютуж</a:t>
            </a:r>
            <a:r>
              <a:rPr lang="ru-RU" dirty="0"/>
              <a:t>		1						</a:t>
            </a:r>
            <a:r>
              <a:rPr lang="ru-RU" dirty="0" err="1"/>
              <a:t>блютузз</a:t>
            </a:r>
            <a:r>
              <a:rPr lang="ru-RU" dirty="0"/>
              <a:t>	2</a:t>
            </a:r>
          </a:p>
        </p:txBody>
      </p:sp>
    </p:spTree>
    <p:extLst>
      <p:ext uri="{BB962C8B-B14F-4D97-AF65-F5344CB8AC3E}">
        <p14:creationId xmlns:p14="http://schemas.microsoft.com/office/powerpoint/2010/main" val="8332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Название 1">
            <a:extLst>
              <a:ext uri="{FF2B5EF4-FFF2-40B4-BE49-F238E27FC236}">
                <a16:creationId xmlns:a16="http://schemas.microsoft.com/office/drawing/2014/main" id="{3CF605EB-23BD-1244-AF68-4BD8A20B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>
                <a:ea typeface="Arial" panose="020B0604020202020204" pitchFamily="34" charset="0"/>
                <a:cs typeface="Calibri" panose="020F0502020204030204" pitchFamily="34" charset="0"/>
              </a:rPr>
              <a:t>метро</a:t>
            </a:r>
          </a:p>
        </p:txBody>
      </p:sp>
      <p:pic>
        <p:nvPicPr>
          <p:cNvPr id="60418" name="Изображение 1">
            <a:extLst>
              <a:ext uri="{FF2B5EF4-FFF2-40B4-BE49-F238E27FC236}">
                <a16:creationId xmlns:a16="http://schemas.microsoft.com/office/drawing/2014/main" id="{A21E475C-02B7-BB47-9E74-8C3A383D3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4388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8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BBA01-09E2-104F-8BDE-9832C889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худи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D63AE1-B02A-0D44-9E7B-2EAD78A02D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11866" y="1729846"/>
            <a:ext cx="5520267" cy="42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9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CE78D-918D-7B40-AED8-3872211F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 на </a:t>
            </a:r>
            <a:r>
              <a:rPr lang="ru-RU" i="1" dirty="0"/>
              <a:t>-у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E16C51-C5CF-9C4A-B5AE-58A72E7E0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ru-RU" b="1" dirty="0"/>
              <a:t>мужской род</a:t>
            </a:r>
          </a:p>
          <a:p>
            <a:pPr marL="0" indent="0">
              <a:buNone/>
            </a:pPr>
            <a:r>
              <a:rPr lang="ru-RU" dirty="0"/>
              <a:t>зебу</a:t>
            </a:r>
          </a:p>
          <a:p>
            <a:pPr marL="0" indent="0">
              <a:buNone/>
            </a:pPr>
            <a:r>
              <a:rPr lang="ru-RU" dirty="0"/>
              <a:t>какаду</a:t>
            </a:r>
          </a:p>
          <a:p>
            <a:pPr marL="0" indent="0">
              <a:buNone/>
            </a:pPr>
            <a:r>
              <a:rPr lang="ru-RU" dirty="0"/>
              <a:t>нанду</a:t>
            </a:r>
          </a:p>
          <a:p>
            <a:pPr marL="0" indent="0">
              <a:buNone/>
            </a:pPr>
            <a:r>
              <a:rPr lang="ru-RU" dirty="0"/>
              <a:t>сапажу</a:t>
            </a:r>
          </a:p>
          <a:p>
            <a:pPr marL="0" indent="0">
              <a:buNone/>
            </a:pPr>
            <a:r>
              <a:rPr lang="ru-RU" dirty="0"/>
              <a:t>эму</a:t>
            </a:r>
          </a:p>
          <a:p>
            <a:pPr marL="0" indent="0">
              <a:buNone/>
            </a:pPr>
            <a:r>
              <a:rPr lang="ru-RU" dirty="0"/>
              <a:t>кенгуру</a:t>
            </a:r>
          </a:p>
          <a:p>
            <a:pPr marL="0" indent="0">
              <a:buNone/>
            </a:pPr>
            <a:r>
              <a:rPr lang="ru-RU" b="1" dirty="0"/>
              <a:t>средний род</a:t>
            </a:r>
          </a:p>
          <a:p>
            <a:pPr marL="0" indent="0">
              <a:buNone/>
            </a:pPr>
            <a:r>
              <a:rPr lang="ru-RU" dirty="0"/>
              <a:t>табу</a:t>
            </a:r>
          </a:p>
          <a:p>
            <a:pPr marL="0" indent="0">
              <a:buNone/>
            </a:pPr>
            <a:r>
              <a:rPr lang="ru-RU" dirty="0"/>
              <a:t>рагу</a:t>
            </a:r>
          </a:p>
          <a:p>
            <a:pPr marL="0" indent="0">
              <a:buNone/>
            </a:pPr>
            <a:r>
              <a:rPr lang="ru-RU" dirty="0"/>
              <a:t>азу</a:t>
            </a:r>
          </a:p>
          <a:p>
            <a:pPr marL="0" indent="0">
              <a:buNone/>
            </a:pPr>
            <a:r>
              <a:rPr lang="ru-RU" dirty="0"/>
              <a:t>иглу</a:t>
            </a:r>
          </a:p>
          <a:p>
            <a:pPr marL="0" indent="0">
              <a:buNone/>
            </a:pPr>
            <a:r>
              <a:rPr lang="ru-RU" dirty="0"/>
              <a:t>кипу</a:t>
            </a:r>
          </a:p>
          <a:p>
            <a:pPr marL="0" indent="0">
              <a:buNone/>
            </a:pPr>
            <a:r>
              <a:rPr lang="ru-RU" dirty="0"/>
              <a:t>паспарту</a:t>
            </a:r>
          </a:p>
        </p:txBody>
      </p:sp>
    </p:spTree>
    <p:extLst>
      <p:ext uri="{BB962C8B-B14F-4D97-AF65-F5344CB8AC3E}">
        <p14:creationId xmlns:p14="http://schemas.microsoft.com/office/powerpoint/2010/main" val="8121374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E7E77-611D-0141-A019-57DEB005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Род в идише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F0CA1-76A4-9740-9B02-2A97E85E3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dirty="0"/>
              <a:t>дер курага</a:t>
            </a:r>
          </a:p>
          <a:p>
            <a:pPr marL="0" indent="0">
              <a:buNone/>
            </a:pPr>
            <a:r>
              <a:rPr lang="ru-RU" dirty="0"/>
              <a:t>дер колье</a:t>
            </a:r>
          </a:p>
          <a:p>
            <a:pPr marL="0" indent="0">
              <a:buNone/>
            </a:pPr>
            <a:r>
              <a:rPr lang="ru-RU" dirty="0"/>
              <a:t>дер </a:t>
            </a:r>
            <a:r>
              <a:rPr lang="ru-RU" dirty="0" err="1"/>
              <a:t>шаси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дер ярмо</a:t>
            </a:r>
          </a:p>
          <a:p>
            <a:pPr marL="0" indent="0">
              <a:buNone/>
            </a:pPr>
            <a:r>
              <a:rPr lang="ru-RU" dirty="0"/>
              <a:t>дер меню</a:t>
            </a:r>
          </a:p>
          <a:p>
            <a:pPr marL="0" indent="0">
              <a:buNone/>
            </a:pPr>
            <a:r>
              <a:rPr lang="ru-RU" dirty="0"/>
              <a:t>дер кабаре</a:t>
            </a:r>
          </a:p>
          <a:p>
            <a:pPr marL="0" indent="0">
              <a:buNone/>
            </a:pPr>
            <a:r>
              <a:rPr lang="ru-RU" dirty="0"/>
              <a:t>дер домино</a:t>
            </a:r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хатэ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интригэ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ёлкэ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кофе</a:t>
            </a:r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леди</a:t>
            </a:r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эхо</a:t>
            </a:r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танго</a:t>
            </a:r>
          </a:p>
        </p:txBody>
      </p:sp>
    </p:spTree>
    <p:extLst>
      <p:ext uri="{BB962C8B-B14F-4D97-AF65-F5344CB8AC3E}">
        <p14:creationId xmlns:p14="http://schemas.microsoft.com/office/powerpoint/2010/main" val="3725190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E7E77-611D-0141-A019-57DEB005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Род в идише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F0CA1-76A4-9740-9B02-2A97E85E3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dirty="0"/>
              <a:t>дер кураг</a:t>
            </a:r>
            <a:r>
              <a:rPr lang="ru-RU" dirty="0">
                <a:solidFill>
                  <a:srgbClr val="FF0000"/>
                </a:solidFill>
              </a:rPr>
              <a:t>а́</a:t>
            </a:r>
          </a:p>
          <a:p>
            <a:pPr marL="0" indent="0">
              <a:buNone/>
            </a:pPr>
            <a:r>
              <a:rPr lang="ru-RU" dirty="0"/>
              <a:t>дер коль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́</a:t>
            </a:r>
          </a:p>
          <a:p>
            <a:pPr marL="0" indent="0">
              <a:buNone/>
            </a:pPr>
            <a:r>
              <a:rPr lang="ru-RU" dirty="0"/>
              <a:t>дер </a:t>
            </a:r>
            <a:r>
              <a:rPr lang="ru-RU" dirty="0" err="1"/>
              <a:t>шас</a:t>
            </a:r>
            <a:r>
              <a:rPr lang="ru-RU" dirty="0" err="1">
                <a:solidFill>
                  <a:srgbClr val="FF0000"/>
                </a:solidFill>
              </a:rPr>
              <a:t>и</a:t>
            </a:r>
            <a:r>
              <a:rPr lang="ru-RU" dirty="0"/>
              <a:t>́</a:t>
            </a:r>
          </a:p>
          <a:p>
            <a:pPr marL="0" indent="0">
              <a:buNone/>
            </a:pPr>
            <a:r>
              <a:rPr lang="ru-RU" dirty="0"/>
              <a:t>дер ярм</a:t>
            </a:r>
            <a:r>
              <a:rPr lang="ru-RU" dirty="0">
                <a:solidFill>
                  <a:srgbClr val="FF0000"/>
                </a:solidFill>
              </a:rPr>
              <a:t>о́</a:t>
            </a:r>
          </a:p>
          <a:p>
            <a:pPr marL="0" indent="0">
              <a:buNone/>
            </a:pPr>
            <a:r>
              <a:rPr lang="ru-RU" dirty="0"/>
              <a:t>дер мен</a:t>
            </a:r>
            <a:r>
              <a:rPr lang="ru-RU" dirty="0">
                <a:solidFill>
                  <a:srgbClr val="FF0000"/>
                </a:solidFill>
              </a:rPr>
              <a:t>ю́</a:t>
            </a:r>
          </a:p>
          <a:p>
            <a:pPr marL="0" indent="0">
              <a:buNone/>
            </a:pPr>
            <a:r>
              <a:rPr lang="ru-RU" dirty="0"/>
              <a:t>дер кабар</a:t>
            </a:r>
            <a:r>
              <a:rPr lang="ru-RU" dirty="0">
                <a:solidFill>
                  <a:srgbClr val="FF0000"/>
                </a:solidFill>
              </a:rPr>
              <a:t>е́</a:t>
            </a:r>
          </a:p>
          <a:p>
            <a:pPr marL="0" indent="0">
              <a:buNone/>
            </a:pPr>
            <a:r>
              <a:rPr lang="ru-RU" dirty="0"/>
              <a:t>дер домин</a:t>
            </a:r>
            <a:r>
              <a:rPr lang="ru-RU" dirty="0">
                <a:solidFill>
                  <a:srgbClr val="FF0000"/>
                </a:solidFill>
              </a:rPr>
              <a:t>о́</a:t>
            </a:r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х</a:t>
            </a:r>
            <a:r>
              <a:rPr lang="ru-RU" dirty="0" err="1">
                <a:solidFill>
                  <a:srgbClr val="FF0000"/>
                </a:solidFill>
              </a:rPr>
              <a:t>а́</a:t>
            </a:r>
            <a:r>
              <a:rPr lang="ru-RU" dirty="0" err="1"/>
              <a:t>тэ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интр</a:t>
            </a:r>
            <a:r>
              <a:rPr lang="ru-RU" dirty="0" err="1">
                <a:solidFill>
                  <a:srgbClr val="FF0000"/>
                </a:solidFill>
              </a:rPr>
              <a:t>и́</a:t>
            </a:r>
            <a:r>
              <a:rPr lang="ru-RU" dirty="0" err="1"/>
              <a:t>гэ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ё</a:t>
            </a:r>
            <a:r>
              <a:rPr lang="ru-RU" dirty="0" err="1"/>
              <a:t>лкэ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к</a:t>
            </a:r>
            <a:r>
              <a:rPr lang="ru-RU" dirty="0" err="1">
                <a:solidFill>
                  <a:srgbClr val="FF0000"/>
                </a:solidFill>
              </a:rPr>
              <a:t>о́</a:t>
            </a:r>
            <a:r>
              <a:rPr lang="ru-RU" dirty="0" err="1"/>
              <a:t>фе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л</a:t>
            </a:r>
            <a:r>
              <a:rPr lang="ru-RU" dirty="0" err="1">
                <a:solidFill>
                  <a:srgbClr val="FF0000"/>
                </a:solidFill>
              </a:rPr>
              <a:t>е́</a:t>
            </a:r>
            <a:r>
              <a:rPr lang="ru-RU" dirty="0" err="1"/>
              <a:t>ди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э́</a:t>
            </a:r>
            <a:r>
              <a:rPr lang="ru-RU" dirty="0" err="1"/>
              <a:t>хо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т</a:t>
            </a:r>
            <a:r>
              <a:rPr lang="ru-RU" dirty="0" err="1">
                <a:solidFill>
                  <a:srgbClr val="FF0000"/>
                </a:solidFill>
              </a:rPr>
              <a:t>а́</a:t>
            </a:r>
            <a:r>
              <a:rPr lang="ru-RU" dirty="0" err="1"/>
              <a:t>нго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2463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8B3BB-BBC0-C64C-BA4C-7D6304E4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будет с этими словами?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9BC4F-B94C-B045-9FBF-C8FF2A8E8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бамбочио</a:t>
            </a:r>
            <a:endParaRPr lang="ru-RU" sz="2800" dirty="0"/>
          </a:p>
          <a:p>
            <a:pPr marL="0" indent="0">
              <a:buNone/>
            </a:pPr>
            <a:r>
              <a:rPr lang="ru-RU" sz="2800" dirty="0" err="1"/>
              <a:t>бандо</a:t>
            </a:r>
            <a:endParaRPr lang="ru-RU" sz="2800" dirty="0"/>
          </a:p>
          <a:p>
            <a:pPr marL="0" indent="0">
              <a:buNone/>
            </a:pPr>
            <a:r>
              <a:rPr lang="ru-RU" sz="2800" dirty="0" err="1"/>
              <a:t>боди</a:t>
            </a:r>
            <a:endParaRPr lang="ru-RU" sz="2800" dirty="0"/>
          </a:p>
          <a:p>
            <a:pPr marL="0" indent="0">
              <a:buNone/>
            </a:pPr>
            <a:r>
              <a:rPr lang="ru-RU" sz="2800" dirty="0" err="1"/>
              <a:t>вондербра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дерби</a:t>
            </a:r>
          </a:p>
          <a:p>
            <a:pPr marL="0" indent="0">
              <a:buNone/>
            </a:pPr>
            <a:r>
              <a:rPr lang="ru-RU" sz="2800" dirty="0" err="1"/>
              <a:t>монокини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поло</a:t>
            </a:r>
          </a:p>
          <a:p>
            <a:pPr marL="0" indent="0">
              <a:buNone/>
            </a:pPr>
            <a:r>
              <a:rPr lang="ru-RU" sz="2800" dirty="0" err="1"/>
              <a:t>трилби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989794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8B3BB-BBC0-C64C-BA4C-7D6304E4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будет с этими словами?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9BC4F-B94C-B045-9FBF-C8FF2A8E8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бамбочио</a:t>
            </a:r>
            <a:endParaRPr lang="ru-RU" sz="2800" dirty="0"/>
          </a:p>
          <a:p>
            <a:pPr marL="0" indent="0">
              <a:buNone/>
            </a:pPr>
            <a:r>
              <a:rPr lang="ru-RU" sz="2800" dirty="0" err="1"/>
              <a:t>бандо</a:t>
            </a:r>
            <a:endParaRPr lang="ru-RU" sz="2800" dirty="0"/>
          </a:p>
          <a:p>
            <a:pPr marL="0" indent="0">
              <a:buNone/>
            </a:pPr>
            <a:r>
              <a:rPr lang="ru-RU" sz="2800" dirty="0" err="1"/>
              <a:t>боди</a:t>
            </a:r>
            <a:endParaRPr lang="ru-RU" sz="2800" dirty="0"/>
          </a:p>
          <a:p>
            <a:pPr marL="0" indent="0">
              <a:buNone/>
            </a:pPr>
            <a:r>
              <a:rPr lang="ru-RU" sz="2800" dirty="0" err="1"/>
              <a:t>вондербра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дерби</a:t>
            </a:r>
          </a:p>
          <a:p>
            <a:pPr marL="0" indent="0">
              <a:buNone/>
            </a:pPr>
            <a:r>
              <a:rPr lang="ru-RU" sz="2800" dirty="0" err="1"/>
              <a:t>монокини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поло</a:t>
            </a:r>
          </a:p>
          <a:p>
            <a:pPr marL="0" indent="0">
              <a:buNone/>
            </a:pPr>
            <a:r>
              <a:rPr lang="ru-RU" sz="2800" dirty="0" err="1"/>
              <a:t>трилби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кукла</a:t>
            </a:r>
          </a:p>
          <a:p>
            <a:pPr marL="0" indent="0">
              <a:buNone/>
            </a:pPr>
            <a:r>
              <a:rPr lang="ru-RU" sz="2800" dirty="0"/>
              <a:t>купальник</a:t>
            </a:r>
            <a:r>
              <a:rPr lang="en-US" sz="2800" dirty="0"/>
              <a:t>/</a:t>
            </a:r>
            <a:r>
              <a:rPr lang="ru-RU" sz="2800" dirty="0"/>
              <a:t>бюстгальтер</a:t>
            </a:r>
          </a:p>
          <a:p>
            <a:pPr marL="0" indent="0">
              <a:buNone/>
            </a:pPr>
            <a:r>
              <a:rPr lang="ru-RU" sz="2800" dirty="0"/>
              <a:t>комбинация</a:t>
            </a:r>
          </a:p>
          <a:p>
            <a:pPr marL="0" indent="0">
              <a:buNone/>
            </a:pPr>
            <a:r>
              <a:rPr lang="ru-RU" sz="2800" dirty="0"/>
              <a:t>бюстгальтер</a:t>
            </a:r>
          </a:p>
          <a:p>
            <a:pPr marL="0" indent="0">
              <a:buNone/>
            </a:pPr>
            <a:r>
              <a:rPr lang="ru-RU" sz="2800" dirty="0"/>
              <a:t>туфли</a:t>
            </a:r>
          </a:p>
          <a:p>
            <a:pPr marL="0" indent="0">
              <a:buNone/>
            </a:pPr>
            <a:r>
              <a:rPr lang="ru-RU" sz="2800" dirty="0"/>
              <a:t>купальник</a:t>
            </a:r>
          </a:p>
          <a:p>
            <a:pPr marL="0" indent="0">
              <a:buNone/>
            </a:pPr>
            <a:r>
              <a:rPr lang="ru-RU" sz="2800" dirty="0"/>
              <a:t>рубашка</a:t>
            </a:r>
          </a:p>
          <a:p>
            <a:pPr marL="0" indent="0">
              <a:buNone/>
            </a:pPr>
            <a:r>
              <a:rPr lang="ru-RU" sz="2800" dirty="0"/>
              <a:t>шляпа</a:t>
            </a:r>
          </a:p>
        </p:txBody>
      </p:sp>
    </p:spTree>
    <p:extLst>
      <p:ext uri="{BB962C8B-B14F-4D97-AF65-F5344CB8AC3E}">
        <p14:creationId xmlns:p14="http://schemas.microsoft.com/office/powerpoint/2010/main" val="10100570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hape 1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1744"/>
          </a:xfrm>
        </p:spPr>
        <p:txBody>
          <a:bodyPr lIns="91425" tIns="91425" rIns="91425" bIns="91425" anchor="t">
            <a:spAutoFit/>
          </a:bodyPr>
          <a:lstStyle/>
          <a:p>
            <a:r>
              <a:rPr lang="ru-RU" dirty="0">
                <a:latin typeface="Calibri"/>
              </a:rPr>
              <a:t>орфография</a:t>
            </a:r>
          </a:p>
        </p:txBody>
      </p:sp>
      <p:sp>
        <p:nvSpPr>
          <p:cNvPr id="185346" name="Shape 160"/>
          <p:cNvSpPr>
            <a:spLocks noGrp="1"/>
          </p:cNvSpPr>
          <p:nvPr>
            <p:ph idx="1"/>
          </p:nvPr>
        </p:nvSpPr>
        <p:spPr>
          <a:xfrm>
            <a:off x="457200" y="1128713"/>
            <a:ext cx="7620000" cy="5872162"/>
          </a:xfrm>
        </p:spPr>
        <p:txBody>
          <a:bodyPr lIns="91425" tIns="91425" rIns="91425" bIns="91425">
            <a:spAutoFit/>
          </a:bodyPr>
          <a:lstStyle/>
          <a:p>
            <a:pPr>
              <a:buFont typeface="Arial" charset="0"/>
              <a:buNone/>
            </a:pPr>
            <a:r>
              <a:rPr lang="ru-RU" sz="2400" i="1" dirty="0">
                <a:solidFill>
                  <a:srgbClr val="0000FF"/>
                </a:solidFill>
              </a:rPr>
              <a:t>флэшка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флешка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 err="1">
                <a:solidFill>
                  <a:srgbClr val="0000FF"/>
                </a:solidFill>
              </a:rPr>
              <a:t>пихора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пехора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 err="1">
                <a:solidFill>
                  <a:srgbClr val="0000FF"/>
                </a:solidFill>
              </a:rPr>
              <a:t>ролеты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роллеты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 err="1">
                <a:solidFill>
                  <a:srgbClr val="0000FF"/>
                </a:solidFill>
              </a:rPr>
              <a:t>пусета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пуссета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 err="1">
                <a:solidFill>
                  <a:srgbClr val="0000FF"/>
                </a:solidFill>
              </a:rPr>
              <a:t>хайратник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хаератник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 err="1">
                <a:solidFill>
                  <a:srgbClr val="0000FF"/>
                </a:solidFill>
              </a:rPr>
              <a:t>борсетка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барсетка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 err="1">
                <a:solidFill>
                  <a:srgbClr val="0000FF"/>
                </a:solidFill>
              </a:rPr>
              <a:t>мфушка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эмфэушка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мфэушка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</a:p>
          <a:p>
            <a:pPr>
              <a:buFont typeface="Arial" charset="0"/>
              <a:buNone/>
            </a:pPr>
            <a:r>
              <a:rPr lang="ru-RU" sz="2400" i="1" dirty="0" err="1">
                <a:solidFill>
                  <a:srgbClr val="0000FF"/>
                </a:solidFill>
              </a:rPr>
              <a:t>поуэрбол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пауэрбол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повербол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dirty="0"/>
              <a:t>/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/>
              <a:t>...</a:t>
            </a:r>
          </a:p>
          <a:p>
            <a:pPr>
              <a:buFont typeface="Arial" charset="0"/>
              <a:buNone/>
            </a:pPr>
            <a:r>
              <a:rPr lang="ru-RU" sz="2400" i="1" dirty="0">
                <a:solidFill>
                  <a:srgbClr val="0000FF"/>
                </a:solidFill>
              </a:rPr>
              <a:t>зубочистки </a:t>
            </a:r>
            <a:r>
              <a:rPr lang="ru-RU" sz="2400" dirty="0" err="1"/>
              <a:t>vs</a:t>
            </a:r>
            <a:r>
              <a:rPr lang="ru-RU" sz="2400" dirty="0"/>
              <a:t>.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зубычистки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>
                <a:solidFill>
                  <a:srgbClr val="0000FF"/>
                </a:solidFill>
              </a:rPr>
              <a:t>танго </a:t>
            </a:r>
            <a:r>
              <a:rPr lang="ru-RU" sz="2400" dirty="0" err="1"/>
              <a:t>vs</a:t>
            </a:r>
            <a:r>
              <a:rPr lang="ru-RU" sz="2400" dirty="0"/>
              <a:t>.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танга</a:t>
            </a:r>
            <a:endParaRPr lang="ru-RU" sz="2400" i="1" dirty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400" i="1" dirty="0">
                <a:solidFill>
                  <a:srgbClr val="0000FF"/>
                </a:solidFill>
              </a:rPr>
              <a:t>планер </a:t>
            </a:r>
            <a:r>
              <a:rPr lang="ru-RU" sz="2400" dirty="0" err="1"/>
              <a:t>vs</a:t>
            </a:r>
            <a:r>
              <a:rPr lang="ru-RU" sz="2400" dirty="0"/>
              <a:t>.</a:t>
            </a:r>
            <a:r>
              <a:rPr lang="ru-RU" sz="2400" i="1" dirty="0">
                <a:solidFill>
                  <a:srgbClr val="0000FF"/>
                </a:solidFill>
              </a:rPr>
              <a:t> </a:t>
            </a:r>
            <a:r>
              <a:rPr lang="ru-RU" sz="2400" i="1" dirty="0" err="1">
                <a:solidFill>
                  <a:srgbClr val="0000FF"/>
                </a:solidFill>
              </a:rPr>
              <a:t>планнер</a:t>
            </a:r>
            <a:endParaRPr lang="ru-RU" sz="2400" i="1" dirty="0">
              <a:solidFill>
                <a:srgbClr val="0000FF"/>
              </a:solidFill>
            </a:endParaRPr>
          </a:p>
          <a:p>
            <a:endParaRPr lang="ru-RU" sz="2400" i="1" dirty="0">
              <a:solidFill>
                <a:srgbClr val="0000FF"/>
              </a:solidFill>
            </a:endParaRPr>
          </a:p>
          <a:p>
            <a:endParaRPr lang="ru-RU" sz="2400" i="1" dirty="0">
              <a:solidFill>
                <a:srgbClr val="0000FF"/>
              </a:solidFill>
            </a:endParaRPr>
          </a:p>
        </p:txBody>
      </p:sp>
      <p:sp>
        <p:nvSpPr>
          <p:cNvPr id="185347" name="Shape 159"/>
          <p:cNvSpPr>
            <a:spLocks noChangeArrowheads="1"/>
          </p:cNvSpPr>
          <p:nvPr/>
        </p:nvSpPr>
        <p:spPr bwMode="auto">
          <a:xfrm>
            <a:off x="5233988" y="1558925"/>
            <a:ext cx="3784600" cy="52990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Calibri"/>
              <a:ea typeface="Calibri"/>
              <a:cs typeface="Calibri"/>
            </a:endParaRPr>
          </a:p>
        </p:txBody>
      </p:sp>
      <p:sp>
        <p:nvSpPr>
          <p:cNvPr id="185348" name="Shape 61"/>
          <p:cNvSpPr txBox="1">
            <a:spLocks noChangeArrowheads="1"/>
          </p:cNvSpPr>
          <p:nvPr/>
        </p:nvSpPr>
        <p:spPr bwMode="auto">
          <a:xfrm>
            <a:off x="8375650" y="6354763"/>
            <a:ext cx="847725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Arial" charset="0"/>
              </a:defRPr>
            </a:lvl9pPr>
          </a:lstStyle>
          <a:p>
            <a:pPr algn="ctr">
              <a:buClr>
                <a:srgbClr val="000000"/>
              </a:buClr>
              <a:buSzPct val="69000"/>
              <a:buFont typeface="Arial" charset="0"/>
              <a:buNone/>
            </a:pPr>
            <a:fld id="{2BE1B9F6-B5D6-E744-8E57-195DF05805B2}" type="slidenum">
              <a:rPr kumimoji="0" lang="ru-RU" sz="16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pPr algn="ctr">
                <a:buClr>
                  <a:srgbClr val="000000"/>
                </a:buClr>
                <a:buSzPct val="69000"/>
                <a:buFont typeface="Arial" charset="0"/>
                <a:buNone/>
              </a:pPr>
              <a:t>77</a:t>
            </a:fld>
            <a:r>
              <a:rPr kumimoji="0" lang="ru-RU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/ 46</a:t>
            </a:r>
          </a:p>
        </p:txBody>
      </p:sp>
    </p:spTree>
    <p:extLst>
      <p:ext uri="{BB962C8B-B14F-4D97-AF65-F5344CB8AC3E}">
        <p14:creationId xmlns:p14="http://schemas.microsoft.com/office/powerpoint/2010/main" val="2643682023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489510-190F-C34B-BEE5-DB04D46D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628"/>
            <a:ext cx="9144000" cy="434394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74B24AB-FB68-5B4F-8E62-46E2BAA7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зубычистки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0014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0"/>
            <a:ext cx="56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0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4B272-6659-FA44-9BB9-270663BF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Национальный корпус русского языка (290 млн слов)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206D0-5A46-224A-9DE8-F9A1EF843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898650"/>
            <a:ext cx="6350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950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31" y="0"/>
            <a:ext cx="673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71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D91E00-EB90-2C40-A1F7-D1062775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508"/>
            <a:ext cx="9144000" cy="50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57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Название 1">
            <a:extLst>
              <a:ext uri="{FF2B5EF4-FFF2-40B4-BE49-F238E27FC236}">
                <a16:creationId xmlns:a16="http://schemas.microsoft.com/office/drawing/2014/main" id="{07ED46ED-36E6-8E44-A78E-B74E8312B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altLang="ru-RU">
                <a:ea typeface="Arial" panose="020B0604020202020204" pitchFamily="34" charset="0"/>
                <a:cs typeface="Calibri" panose="020F0502020204030204" pitchFamily="34" charset="0"/>
              </a:rPr>
              <a:t>Александр Петрович Сумароков</a:t>
            </a:r>
            <a:r>
              <a:rPr kumimoji="0" lang="en-US" altLang="ru-RU">
                <a:ea typeface="Arial" panose="020B0604020202020204" pitchFamily="34" charset="0"/>
                <a:cs typeface="Calibri" panose="020F0502020204030204" pitchFamily="34" charset="0"/>
              </a:rPr>
              <a:t>, 1781</a:t>
            </a:r>
            <a:endParaRPr kumimoji="0" lang="ru-RU" altLang="ru-RU"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Содержимое 2">
            <a:extLst>
              <a:ext uri="{FF2B5EF4-FFF2-40B4-BE49-F238E27FC236}">
                <a16:creationId xmlns:a16="http://schemas.microsoft.com/office/drawing/2014/main" id="{70D89681-42CB-854C-9BA1-9AEB991B3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0" lang="ru-RU" altLang="ru-RU">
                <a:ea typeface="Arial" panose="020B0604020202020204" pitchFamily="34" charset="0"/>
                <a:cs typeface="Calibri" panose="020F0502020204030204" pitchFamily="34" charset="0"/>
              </a:rPr>
              <a:t>Какая нужда говорить вмѣсто Плоды, Фрукты? … вм: комната, Камера? … вм: Похлебка, Супъ? … вм: Переписка, Корреспонденцiя, … вм: Часть книги, Томъ?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0" lang="ru-RU" altLang="ru-RU">
                <a:ea typeface="Arial" panose="020B0604020202020204" pitchFamily="34" charset="0"/>
                <a:cs typeface="Calibri" panose="020F0502020204030204" pitchFamily="34" charset="0"/>
              </a:rPr>
              <a:t>Греческiя слова присвоены нашему языку достохвально, а Нѣмецкiя и Французскiя языкъ наш обезображивают. </a:t>
            </a:r>
          </a:p>
        </p:txBody>
      </p:sp>
    </p:spTree>
    <p:extLst>
      <p:ext uri="{BB962C8B-B14F-4D97-AF65-F5344CB8AC3E}">
        <p14:creationId xmlns:p14="http://schemas.microsoft.com/office/powerpoint/2010/main" val="18409030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Название 1">
            <a:extLst>
              <a:ext uri="{FF2B5EF4-FFF2-40B4-BE49-F238E27FC236}">
                <a16:creationId xmlns:a16="http://schemas.microsoft.com/office/drawing/2014/main" id="{8D3C1DFD-C353-7E4D-9834-90BDCFF9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>
                <a:ea typeface="Arial" panose="020B0604020202020204" pitchFamily="34" charset="0"/>
                <a:cs typeface="Calibri" panose="020F0502020204030204" pitchFamily="34" charset="0"/>
              </a:rPr>
              <a:t>Чуковский, Живой как жизнь</a:t>
            </a:r>
          </a:p>
        </p:txBody>
      </p:sp>
      <p:sp>
        <p:nvSpPr>
          <p:cNvPr id="78850" name="Содержимое 2">
            <a:extLst>
              <a:ext uri="{FF2B5EF4-FFF2-40B4-BE49-F238E27FC236}">
                <a16:creationId xmlns:a16="http://schemas.microsoft.com/office/drawing/2014/main" id="{E46FE70B-E093-E542-9DA3-9FAB452C6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0" lang="ru-RU" altLang="ru-RU" dirty="0">
                <a:ea typeface="Arial" panose="020B0604020202020204" pitchFamily="34" charset="0"/>
                <a:cs typeface="Calibri" panose="020F0502020204030204" pitchFamily="34" charset="0"/>
              </a:rPr>
              <a:t>Конечно, я никогда не введу этих слов в свой собственный речевой обиход. Было бы противоестественно, если бы я, старый человек, в разговоре сказал, например, договора, или: тома, или: я так переживаю, или: ну, я пошел, или: пока, или: я обязательно подъеду к вам сегодня. Но почему бы мне не примириться с людьми, которые пользуются таким лексиконом? </a:t>
            </a:r>
            <a:endParaRPr kumimoji="0" lang="en-US" altLang="ru-RU" dirty="0"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7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Название 1">
            <a:extLst>
              <a:ext uri="{FF2B5EF4-FFF2-40B4-BE49-F238E27FC236}">
                <a16:creationId xmlns:a16="http://schemas.microsoft.com/office/drawing/2014/main" id="{9BA3FBF0-D8E6-2A4E-8E60-C58E59F3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>
                <a:ea typeface="Arial" panose="020B0604020202020204" pitchFamily="34" charset="0"/>
                <a:cs typeface="Calibri" panose="020F0502020204030204" pitchFamily="34" charset="0"/>
              </a:rPr>
              <a:t>Чуковский, Живой как жизнь</a:t>
            </a:r>
          </a:p>
        </p:txBody>
      </p:sp>
      <p:sp>
        <p:nvSpPr>
          <p:cNvPr id="79874" name="Содержимое 2">
            <a:extLst>
              <a:ext uri="{FF2B5EF4-FFF2-40B4-BE49-F238E27FC236}">
                <a16:creationId xmlns:a16="http://schemas.microsoft.com/office/drawing/2014/main" id="{C46558EC-A627-BD46-863C-2DC8278CF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kumimoji="0" lang="en-US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–</a:t>
            </a:r>
            <a:r>
              <a:rPr kumimoji="0" lang="ru-RU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 Ну что плохого, </a:t>
            </a:r>
            <a:r>
              <a:rPr kumimoji="0" lang="en-US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–</a:t>
            </a:r>
            <a:r>
              <a:rPr kumimoji="0" lang="ru-RU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 говорю я себе, </a:t>
            </a:r>
            <a:r>
              <a:rPr kumimoji="0" lang="en-US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–</a:t>
            </a:r>
            <a:r>
              <a:rPr kumimoji="0" lang="ru-RU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 хотя бы в коротеньком слове «пока»? Ведь точно такая же форма прощания с друзьями есть и в других языках, и там она никого не шокирует. Великий поэт Уолт Уитмен незадолго до смерти простился с читателями трогательным стихотворением “</a:t>
            </a:r>
            <a:r>
              <a:rPr kumimoji="0" lang="ru-RU" altLang="ja-JP" sz="2700" dirty="0" err="1">
                <a:ea typeface="Arial" panose="020B0604020202020204" pitchFamily="34" charset="0"/>
                <a:cs typeface="Calibri" panose="020F0502020204030204" pitchFamily="34" charset="0"/>
              </a:rPr>
              <a:t>So</a:t>
            </a:r>
            <a:r>
              <a:rPr kumimoji="0" lang="ru-RU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ja-JP" sz="2700" dirty="0" err="1">
                <a:ea typeface="Arial" panose="020B0604020202020204" pitchFamily="34" charset="0"/>
                <a:cs typeface="Calibri" panose="020F0502020204030204" pitchFamily="34" charset="0"/>
              </a:rPr>
              <a:t>long</a:t>
            </a:r>
            <a:r>
              <a:rPr kumimoji="0" lang="ru-RU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!</a:t>
            </a:r>
            <a:r>
              <a:rPr kumimoji="0" lang="ru-RU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”</a:t>
            </a:r>
            <a:r>
              <a:rPr kumimoji="0" lang="ru-RU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, что и значит по-английски </a:t>
            </a:r>
            <a:r>
              <a:rPr kumimoji="0" lang="en-US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–</a:t>
            </a:r>
            <a:r>
              <a:rPr kumimoji="0" lang="ru-RU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“</a:t>
            </a:r>
            <a:r>
              <a:rPr kumimoji="0" lang="ru-RU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Пока!</a:t>
            </a:r>
            <a:r>
              <a:rPr kumimoji="0" lang="ru-RU" altLang="ru-RU" sz="2700" dirty="0">
                <a:ea typeface="Arial" panose="020B0604020202020204" pitchFamily="34" charset="0"/>
                <a:cs typeface="Calibri" panose="020F0502020204030204" pitchFamily="34" charset="0"/>
              </a:rPr>
              <a:t>”</a:t>
            </a:r>
            <a:r>
              <a:rPr kumimoji="0" lang="ru-RU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. Французское </a:t>
            </a:r>
            <a:r>
              <a:rPr kumimoji="0" lang="en-US" altLang="ja-JP" sz="2700" i="1" dirty="0" err="1">
                <a:ea typeface="Arial" panose="020B0604020202020204" pitchFamily="34" charset="0"/>
                <a:cs typeface="Calibri" panose="020F0502020204030204" pitchFamily="34" charset="0"/>
              </a:rPr>
              <a:t>à</a:t>
            </a:r>
            <a:r>
              <a:rPr kumimoji="0" lang="ru-RU" altLang="ja-JP" sz="2700" i="1" dirty="0"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ja-JP" sz="2700" i="1" dirty="0" err="1">
                <a:ea typeface="Arial" panose="020B0604020202020204" pitchFamily="34" charset="0"/>
                <a:cs typeface="Calibri" panose="020F0502020204030204" pitchFamily="34" charset="0"/>
              </a:rPr>
              <a:t>bient</a:t>
            </a:r>
            <a:r>
              <a:rPr kumimoji="0" lang="en-US" altLang="ja-JP" sz="2700" i="1" dirty="0" err="1">
                <a:ea typeface="Arial" panose="020B0604020202020204" pitchFamily="34" charset="0"/>
                <a:cs typeface="Calibri" panose="020F0502020204030204" pitchFamily="34" charset="0"/>
              </a:rPr>
              <a:t>ô</a:t>
            </a:r>
            <a:r>
              <a:rPr kumimoji="0" lang="ru-RU" altLang="ja-JP" sz="2700" i="1" dirty="0" err="1">
                <a:ea typeface="Arial" panose="020B0604020202020204" pitchFamily="34" charset="0"/>
                <a:cs typeface="Calibri" panose="020F0502020204030204" pitchFamily="34" charset="0"/>
              </a:rPr>
              <a:t>t</a:t>
            </a:r>
            <a:r>
              <a:rPr kumimoji="0" lang="ru-RU" altLang="ja-JP" sz="2700" i="1" dirty="0"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ja-JP" sz="2700" dirty="0">
                <a:ea typeface="Arial" panose="020B0604020202020204" pitchFamily="34" charset="0"/>
                <a:cs typeface="Calibri" panose="020F0502020204030204" pitchFamily="34" charset="0"/>
              </a:rPr>
              <a:t>имеет то же самое значение. Грубости здесь нет никакой. Напротив, эта форма исполнена самой любезной учтивости, потому что здесь спрессовался такой (приблизительно) смысл: будь благополучен и счастлив, пока мы не увидимся вновь.</a:t>
            </a:r>
            <a:endParaRPr kumimoji="0" lang="ru-RU" altLang="ru-RU" sz="2700" dirty="0"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359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Содержимое 2">
            <a:extLst>
              <a:ext uri="{FF2B5EF4-FFF2-40B4-BE49-F238E27FC236}">
                <a16:creationId xmlns:a16="http://schemas.microsoft.com/office/drawing/2014/main" id="{120F4C64-36E1-FF4B-AA07-4FB55EFB4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6000" dirty="0">
                <a:ea typeface="Arial" panose="020B0604020202020204" pitchFamily="34" charset="0"/>
                <a:cs typeface="Calibri" panose="020F0502020204030204" pitchFamily="34" charset="0"/>
              </a:rPr>
              <a:t>Пока!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e-IL" altLang="ru-RU" sz="6000" dirty="0">
                <a:ea typeface="Arial" panose="020B0604020202020204" pitchFamily="34" charset="0"/>
                <a:cs typeface="Calibri" panose="020F0502020204030204" pitchFamily="34" charset="0"/>
              </a:rPr>
              <a:t>ביי! </a:t>
            </a:r>
            <a:endParaRPr lang="ru-RU" altLang="ru-RU" sz="6000" dirty="0"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6000" dirty="0">
                <a:ea typeface="Arial" panose="020B0604020202020204" pitchFamily="34" charset="0"/>
                <a:cs typeface="Calibri" panose="020F0502020204030204" pitchFamily="34" charset="0"/>
              </a:rPr>
              <a:t>Увидимся вновь!</a:t>
            </a:r>
          </a:p>
        </p:txBody>
      </p:sp>
    </p:spTree>
    <p:extLst>
      <p:ext uri="{BB962C8B-B14F-4D97-AF65-F5344CB8AC3E}">
        <p14:creationId xmlns:p14="http://schemas.microsoft.com/office/powerpoint/2010/main" val="399342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F9D53-C198-8F4E-8F6C-9B22250F9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Подсказки Яндекса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1BC3FA-1CC9-3D48-9866-EE5704A70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880"/>
            <a:ext cx="9144000" cy="367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2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5514</TotalTime>
  <Words>1337</Words>
  <Application>Microsoft Macintosh PowerPoint</Application>
  <PresentationFormat>Экран (4:3)</PresentationFormat>
  <Paragraphs>359</Paragraphs>
  <Slides>85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9" baseType="lpstr">
      <vt:lpstr>Arial</vt:lpstr>
      <vt:lpstr>Calibri</vt:lpstr>
      <vt:lpstr>Yandex Sans Display</vt:lpstr>
      <vt:lpstr>Тема Office</vt:lpstr>
      <vt:lpstr>Министерство лингвистической абсорбции Как язык интегрирует новые слова</vt:lpstr>
      <vt:lpstr>Министерство абсорбции</vt:lpstr>
      <vt:lpstr>Алия, абсорбция и интеграция слов</vt:lpstr>
      <vt:lpstr>Презентация PowerPoint</vt:lpstr>
      <vt:lpstr>Bluetooth</vt:lpstr>
      <vt:lpstr>Харальд I Синезубый (X век)</vt:lpstr>
      <vt:lpstr>Корпус RuTenTen (15 млрд слов)</vt:lpstr>
      <vt:lpstr>Национальный корпус русского языка (290 млн слов)</vt:lpstr>
      <vt:lpstr>Подсказки Яндекса</vt:lpstr>
      <vt:lpstr>Презентация PowerPoint</vt:lpstr>
      <vt:lpstr>Презентация PowerPoint</vt:lpstr>
      <vt:lpstr>Презентация PowerPoint</vt:lpstr>
      <vt:lpstr>stealth</vt:lpstr>
      <vt:lpstr>stealth</vt:lpstr>
      <vt:lpstr>Русская Википедия</vt:lpstr>
      <vt:lpstr>Еврейская Википедия</vt:lpstr>
      <vt:lpstr>Обсуждение в Википедии</vt:lpstr>
      <vt:lpstr>Грамота.ру</vt:lpstr>
      <vt:lpstr>Стадии интеграции нового слова</vt:lpstr>
      <vt:lpstr>Как вы произносите?</vt:lpstr>
      <vt:lpstr>В Израиле</vt:lpstr>
      <vt:lpstr>Орфоэпический словарь (2015)</vt:lpstr>
      <vt:lpstr>Опрос ВКонтакте</vt:lpstr>
      <vt:lpstr>инфа</vt:lpstr>
      <vt:lpstr>Двусложные слова вида и…а</vt:lpstr>
      <vt:lpstr>Орфоэпический словарь (2015)</vt:lpstr>
      <vt:lpstr>Загадочное слово</vt:lpstr>
      <vt:lpstr>Как вы произносите?</vt:lpstr>
      <vt:lpstr>ни клока шерсти</vt:lpstr>
      <vt:lpstr>Старое ударение (А. А. Зализняк)</vt:lpstr>
      <vt:lpstr>Алия и алия</vt:lpstr>
      <vt:lpstr>Русский в Израиле</vt:lpstr>
      <vt:lpstr>В Герцлии или в Герцлие?</vt:lpstr>
      <vt:lpstr>тефтели</vt:lpstr>
      <vt:lpstr>Презентация PowerPoint</vt:lpstr>
      <vt:lpstr>Презентация PowerPoint</vt:lpstr>
      <vt:lpstr>Презентация PowerPoint</vt:lpstr>
      <vt:lpstr>Пространство возможностей</vt:lpstr>
      <vt:lpstr>Презентация PowerPoint</vt:lpstr>
      <vt:lpstr>Этимология тефтелей</vt:lpstr>
      <vt:lpstr>кроссовки</vt:lpstr>
      <vt:lpstr>Презентация PowerPoint</vt:lpstr>
      <vt:lpstr>Презентация PowerPoint</vt:lpstr>
      <vt:lpstr>Словарь неправильностей, 1909</vt:lpstr>
      <vt:lpstr>Презентация PowerPoint</vt:lpstr>
      <vt:lpstr>Английский</vt:lpstr>
      <vt:lpstr>Арабский (через посредники)</vt:lpstr>
      <vt:lpstr>Иврит</vt:lpstr>
      <vt:lpstr>Идиш</vt:lpstr>
      <vt:lpstr>Презентация PowerPoint</vt:lpstr>
      <vt:lpstr>Усечения</vt:lpstr>
      <vt:lpstr>фанатик</vt:lpstr>
      <vt:lpstr>фанат (1928)</vt:lpstr>
      <vt:lpstr>фанат (1945)</vt:lpstr>
      <vt:lpstr>фанат (1983)</vt:lpstr>
      <vt:lpstr>фан</vt:lpstr>
      <vt:lpstr>фан</vt:lpstr>
      <vt:lpstr>фан</vt:lpstr>
      <vt:lpstr>нал</vt:lpstr>
      <vt:lpstr>безнал</vt:lpstr>
      <vt:lpstr>налик</vt:lpstr>
      <vt:lpstr>налик</vt:lpstr>
      <vt:lpstr>безналик</vt:lpstr>
      <vt:lpstr>комп</vt:lpstr>
      <vt:lpstr>комп</vt:lpstr>
      <vt:lpstr>Глаголы</vt:lpstr>
      <vt:lpstr>Глаголы</vt:lpstr>
      <vt:lpstr>Переразложение</vt:lpstr>
      <vt:lpstr>фуросики</vt:lpstr>
      <vt:lpstr>метро</vt:lpstr>
      <vt:lpstr>худи</vt:lpstr>
      <vt:lpstr>Слова на -у</vt:lpstr>
      <vt:lpstr>Род в идише</vt:lpstr>
      <vt:lpstr>Род в идише</vt:lpstr>
      <vt:lpstr>Что будет с этими словами?</vt:lpstr>
      <vt:lpstr>Что будет с этими словами?</vt:lpstr>
      <vt:lpstr>орфография</vt:lpstr>
      <vt:lpstr>зубычистки</vt:lpstr>
      <vt:lpstr>Презентация PowerPoint</vt:lpstr>
      <vt:lpstr>Презентация PowerPoint</vt:lpstr>
      <vt:lpstr>Презентация PowerPoint</vt:lpstr>
      <vt:lpstr>Александр Петрович Сумароков, 1781</vt:lpstr>
      <vt:lpstr>Чуковский, Живой как жизнь</vt:lpstr>
      <vt:lpstr>Чуковский, Живой как жизнь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Язык как морской бой: как мы понимаем редкие слова</dc:title>
  <dc:creator>Boris Iomdin</dc:creator>
  <cp:lastModifiedBy>Boris Iomdin</cp:lastModifiedBy>
  <cp:revision>218</cp:revision>
  <dcterms:created xsi:type="dcterms:W3CDTF">2017-12-08T22:29:18Z</dcterms:created>
  <dcterms:modified xsi:type="dcterms:W3CDTF">2019-09-25T16:20:38Z</dcterms:modified>
</cp:coreProperties>
</file>