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8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0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92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00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1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47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79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6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2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15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6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E4E0-8194-4A6A-898F-22F3955C2BE7}" type="datetimeFigureOut">
              <a:rPr lang="he-IL" smtClean="0"/>
              <a:t>ד'/שבט/תש"פ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797B-7E69-4A25-BB33-8BD1BD086B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53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976663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" y="315485"/>
            <a:ext cx="9001000" cy="62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15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68"/>
            <a:ext cx="77819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2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292"/>
            <a:ext cx="8496944" cy="63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3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42" y="7676"/>
            <a:ext cx="4788023" cy="681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82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726195"/>
              </p:ext>
            </p:extLst>
          </p:nvPr>
        </p:nvGraphicFramePr>
        <p:xfrm>
          <a:off x="1691680" y="692694"/>
          <a:ext cx="6120680" cy="4539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5077"/>
                <a:gridCol w="1006077"/>
                <a:gridCol w="1133589"/>
                <a:gridCol w="869239"/>
                <a:gridCol w="1136698"/>
              </a:tblGrid>
              <a:tr h="489996">
                <a:tc gridSpan="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Месяцы года и число дней в них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тишри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תשרי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мархешван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 или 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err="1">
                          <a:effectLst/>
                        </a:rPr>
                        <a:t>מרחשון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кислев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 или 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כסליו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тевет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טבת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шват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שבט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адар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адар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אדר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</a:tr>
              <a:tr h="244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</a:rPr>
                        <a:t>адар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 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нисан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chemeClr val="bg1"/>
                          </a:solidFill>
                          <a:effectLst/>
                        </a:rPr>
                        <a:t>ניסן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ийяр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אייר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сиван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סיון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таммуз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תמוז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אב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элул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אלול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85573">
                <a:tc gridSpan="5"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Miriam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9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29</a:t>
            </a:r>
            <a:r>
              <a:rPr lang="en-US" sz="6000" baseline="30000" dirty="0" smtClean="0"/>
              <a:t>d</a:t>
            </a:r>
            <a:r>
              <a:rPr lang="en-US" sz="6000" dirty="0" smtClean="0"/>
              <a:t> 12</a:t>
            </a:r>
            <a:r>
              <a:rPr lang="en-US" sz="6000" baseline="30000" dirty="0" smtClean="0"/>
              <a:t>h</a:t>
            </a:r>
            <a:r>
              <a:rPr lang="en-US" sz="6000" dirty="0" smtClean="0"/>
              <a:t> 793</a:t>
            </a:r>
            <a:r>
              <a:rPr lang="en-US" sz="6000" baseline="30000" dirty="0" smtClean="0"/>
              <a:t>p</a:t>
            </a:r>
            <a:endParaRPr lang="he-IL" sz="6000" baseline="30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244443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0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lifs\homedir\alexanderg\Desktop\pics\15. pereq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57"/>
            <a:ext cx="9118558" cy="62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21"/>
            <a:ext cx="6696744" cy="682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58" y="128373"/>
            <a:ext cx="4355529" cy="664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6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3"/>
            <a:ext cx="9144000" cy="580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62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nlifs\homedir\alexanderg\Desktop\pics\19. evro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842"/>
            <a:ext cx="8474009" cy="59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8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82480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3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84775" cy="680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8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48017" cy="656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8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046"/>
            <a:ext cx="6032238" cy="682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889"/>
            <a:ext cx="7596336" cy="67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6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/>
          <a:lstStyle/>
          <a:p>
            <a:r>
              <a:rPr lang="en-US" dirty="0" smtClean="0"/>
              <a:t>1  2 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 4  5  </a:t>
            </a:r>
            <a:r>
              <a:rPr lang="en-US" b="1" dirty="0" smtClean="0">
                <a:solidFill>
                  <a:srgbClr val="FF0000"/>
                </a:solidFill>
              </a:rPr>
              <a:t>6 </a:t>
            </a:r>
            <a:r>
              <a:rPr lang="en-US" dirty="0" smtClean="0"/>
              <a:t> 7 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 9  10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12 13 </a:t>
            </a:r>
            <a:r>
              <a:rPr lang="en-US" b="1" dirty="0" smtClean="0">
                <a:solidFill>
                  <a:srgbClr val="FF0000"/>
                </a:solidFill>
              </a:rPr>
              <a:t>14</a:t>
            </a:r>
            <a:r>
              <a:rPr lang="en-US" dirty="0" smtClean="0"/>
              <a:t> 15 16 </a:t>
            </a:r>
            <a:r>
              <a:rPr lang="en-US" b="1" dirty="0" smtClean="0">
                <a:solidFill>
                  <a:srgbClr val="FF0000"/>
                </a:solidFill>
              </a:rPr>
              <a:t>17</a:t>
            </a:r>
            <a:r>
              <a:rPr lang="en-US" dirty="0" smtClean="0"/>
              <a:t> 18 </a:t>
            </a:r>
            <a:r>
              <a:rPr lang="en-US" b="1" dirty="0" smtClean="0">
                <a:solidFill>
                  <a:srgbClr val="FF0000"/>
                </a:solidFill>
              </a:rPr>
              <a:t>19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60432" cy="431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11913" cy="643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1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e-IL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ה'תש"ף     5780</a:t>
            </a:r>
            <a:r>
              <a:rPr lang="he-IL" dirty="0" smtClean="0">
                <a:latin typeface="FrankRuehl" panose="020E0503060101010101" pitchFamily="34" charset="-79"/>
              </a:rPr>
              <a:t/>
            </a:r>
            <a:br>
              <a:rPr lang="he-IL" dirty="0" smtClean="0">
                <a:latin typeface="FrankRuehl" panose="020E0503060101010101" pitchFamily="34" charset="-79"/>
              </a:rPr>
            </a:br>
            <a:r>
              <a:rPr lang="ru-RU" dirty="0" smtClean="0">
                <a:latin typeface="FrankRuehl" panose="020E0503060101010101" pitchFamily="34" charset="-79"/>
              </a:rPr>
              <a:t/>
            </a:r>
            <a:br>
              <a:rPr lang="ru-RU" dirty="0" smtClean="0">
                <a:latin typeface="FrankRuehl" panose="020E0503060101010101" pitchFamily="34" charset="-79"/>
              </a:rPr>
            </a:br>
            <a:r>
              <a:rPr lang="en-US" dirty="0" smtClean="0">
                <a:latin typeface="FrankRuehl" panose="020E0503060101010101" pitchFamily="34" charset="-79"/>
              </a:rPr>
              <a:t>5780 = 304 × 19 + 4</a:t>
            </a:r>
            <a:br>
              <a:rPr lang="en-US" dirty="0" smtClean="0">
                <a:latin typeface="FrankRuehl" panose="020E0503060101010101" pitchFamily="34" charset="-79"/>
              </a:rPr>
            </a:br>
            <a:r>
              <a:rPr lang="en-US" dirty="0" smtClean="0">
                <a:latin typeface="FrankRuehl" panose="020E0503060101010101" pitchFamily="34" charset="-79"/>
              </a:rPr>
              <a:t/>
            </a:r>
            <a:br>
              <a:rPr lang="en-US" dirty="0" smtClean="0">
                <a:latin typeface="FrankRuehl" panose="020E0503060101010101" pitchFamily="34" charset="-79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Четвертый год 19-летнего цикла – простой, т.е. содержит 12 месяцев.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3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796"/>
            <a:ext cx="4581525" cy="67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5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61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1  2  3  4  5  6  7  8  9  10 11 12 13 14 15 16 17 18 19</vt:lpstr>
      <vt:lpstr>PowerPoint Presentation</vt:lpstr>
      <vt:lpstr>ה'תש"ף     5780  5780 = 304 × 19 + 4  Четвертый год 19-летнего цикла – простой, т.е. содержит 12 месяцев.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29d 12h 793p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Gordin</dc:creator>
  <cp:lastModifiedBy>Alexander Gordin</cp:lastModifiedBy>
  <cp:revision>25</cp:revision>
  <dcterms:created xsi:type="dcterms:W3CDTF">2020-01-30T09:24:50Z</dcterms:created>
  <dcterms:modified xsi:type="dcterms:W3CDTF">2020-01-30T16:20:38Z</dcterms:modified>
</cp:coreProperties>
</file>