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0" r:id="rId2"/>
    <p:sldId id="342" r:id="rId3"/>
    <p:sldId id="257" r:id="rId4"/>
    <p:sldId id="258" r:id="rId5"/>
    <p:sldId id="260" r:id="rId6"/>
    <p:sldId id="341" r:id="rId7"/>
    <p:sldId id="261" r:id="rId8"/>
    <p:sldId id="262" r:id="rId9"/>
    <p:sldId id="263" r:id="rId10"/>
    <p:sldId id="264" r:id="rId11"/>
    <p:sldId id="265" r:id="rId12"/>
    <p:sldId id="343" r:id="rId13"/>
    <p:sldId id="266" r:id="rId14"/>
    <p:sldId id="267" r:id="rId15"/>
    <p:sldId id="268" r:id="rId16"/>
    <p:sldId id="269" r:id="rId17"/>
    <p:sldId id="270" r:id="rId18"/>
    <p:sldId id="271" r:id="rId19"/>
    <p:sldId id="344" r:id="rId20"/>
    <p:sldId id="273" r:id="rId21"/>
    <p:sldId id="274" r:id="rId22"/>
    <p:sldId id="275" r:id="rId23"/>
    <p:sldId id="350" r:id="rId24"/>
    <p:sldId id="276" r:id="rId25"/>
    <p:sldId id="345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346" r:id="rId34"/>
    <p:sldId id="285" r:id="rId35"/>
    <p:sldId id="287" r:id="rId36"/>
    <p:sldId id="34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19" r:id="rId53"/>
    <p:sldId id="320" r:id="rId54"/>
    <p:sldId id="321" r:id="rId55"/>
    <p:sldId id="322" r:id="rId56"/>
    <p:sldId id="355" r:id="rId57"/>
    <p:sldId id="356" r:id="rId58"/>
    <p:sldId id="353" r:id="rId59"/>
    <p:sldId id="351" r:id="rId60"/>
    <p:sldId id="352" r:id="rId61"/>
    <p:sldId id="357" r:id="rId62"/>
    <p:sldId id="358" r:id="rId63"/>
    <p:sldId id="349" r:id="rId64"/>
    <p:sldId id="308" r:id="rId65"/>
    <p:sldId id="369" r:id="rId66"/>
    <p:sldId id="348" r:id="rId67"/>
    <p:sldId id="370" r:id="rId68"/>
    <p:sldId id="372" r:id="rId69"/>
    <p:sldId id="371" r:id="rId70"/>
    <p:sldId id="309" r:id="rId71"/>
    <p:sldId id="310" r:id="rId72"/>
    <p:sldId id="311" r:id="rId73"/>
    <p:sldId id="312" r:id="rId74"/>
    <p:sldId id="315" r:id="rId75"/>
    <p:sldId id="316" r:id="rId76"/>
    <p:sldId id="317" r:id="rId77"/>
    <p:sldId id="318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59" r:id="rId89"/>
    <p:sldId id="360" r:id="rId90"/>
    <p:sldId id="361" r:id="rId91"/>
    <p:sldId id="362" r:id="rId92"/>
    <p:sldId id="363" r:id="rId93"/>
    <p:sldId id="364" r:id="rId94"/>
    <p:sldId id="365" r:id="rId95"/>
    <p:sldId id="366" r:id="rId96"/>
    <p:sldId id="367" r:id="rId97"/>
    <p:sldId id="368" r:id="rId9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50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6291D-BFBB-4BEE-83AA-4754E0BAF4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9EE9F8-718B-477D-AFA6-33944EAD3C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EC2F4-4925-4CA8-9EF3-771095FE0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54CBD-29B1-4C9E-A6CB-FB6D442337BE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2CDB39-0005-4A89-8A88-D00267323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A222B-389F-424B-B9AE-7191DF9C7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E2F6A-FD5D-48EC-93C5-9D834B001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697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EF4F6-32CA-44A6-B39F-05DC20592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393661-AFFE-47E3-BB25-77032D2B7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A789C-4696-4A10-A78B-E416664A2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54CBD-29B1-4C9E-A6CB-FB6D442337BE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C31BB-292D-4FD1-AA5A-FF9E756AA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D557B-403A-4F25-B79F-71BF54720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E2F6A-FD5D-48EC-93C5-9D834B001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865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9E7150-AEEE-4616-9E45-1A5B13E22E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4C85E8-2FDE-4AEA-9C2D-4CDB0EC8A7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861475-2700-44BD-9E7C-53ABD5888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54CBD-29B1-4C9E-A6CB-FB6D442337BE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CABB4-F0FB-435F-B381-8D4EBF856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4C9719-BCF9-4E59-99EE-778B622B3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E2F6A-FD5D-48EC-93C5-9D834B001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71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66A74-90F9-4F2E-987B-9F9F95E9D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FF5DC-9C0B-4C46-B06F-820D1D1387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A2CD05-5F71-4D72-A788-C82A38539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54CBD-29B1-4C9E-A6CB-FB6D442337BE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28FB0-151E-4098-A305-E79D05BD0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A19B1-7FD8-4E81-96CC-8D21B7E8C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E2F6A-FD5D-48EC-93C5-9D834B001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79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60FD8-3A32-4FCD-A467-11A013B7B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594A59-1A0D-49CB-9680-D5A87EE0DD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20B26-9E86-4EA3-BA5C-106523C51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54CBD-29B1-4C9E-A6CB-FB6D442337BE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8526DB-B0D7-481E-BB7F-39E0DE6B7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DDE30-9B20-4EFE-90C3-24A86F5B6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E2F6A-FD5D-48EC-93C5-9D834B001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905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206BC-2194-4683-8202-26492614C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76FD4-7D7F-4F3D-9550-9FD1F4DBAD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FEF366-1673-4146-8BAD-C881C9D7D8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ADACE3-EEDD-4E71-9681-7BC3E72EB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54CBD-29B1-4C9E-A6CB-FB6D442337BE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95B284-635C-4211-A7C8-2F7544158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CF703-9CE8-410D-A3DD-82A949F7C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E2F6A-FD5D-48EC-93C5-9D834B001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940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CB3C1-E147-43DA-9C5B-824C8DBCB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EF9A9D-412A-4F5A-B59A-DC417E7917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698F14-0CF0-4F09-938F-6898AA0551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BC5E34-512E-4ED3-BA12-3A1824EE06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CEA836-B920-478B-A610-B572F1E41D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0FE5C3-465C-456D-8167-3F7AB3277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54CBD-29B1-4C9E-A6CB-FB6D442337BE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91E4D2-10DA-4CEE-A18C-5EF48618F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AF74EC-070F-4B26-A3D1-A1B5B5167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E2F6A-FD5D-48EC-93C5-9D834B001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233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D628C-D4AE-4BF5-B045-31CE9575C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E89719-61C6-4326-823E-1BACDEFC2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54CBD-29B1-4C9E-A6CB-FB6D442337BE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C12516-B627-42C6-965F-34C5AC655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818B46-0A2F-4A1C-BACD-1F942C9E5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E2F6A-FD5D-48EC-93C5-9D834B001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34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68A9F7-BA37-46BB-984E-368C8AE59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54CBD-29B1-4C9E-A6CB-FB6D442337BE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D62DD6-B3F9-498B-993E-224E66F8D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8280AD-B64E-4894-95D2-DA82EA76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E2F6A-FD5D-48EC-93C5-9D834B001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458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C9563-E7D8-4610-84D0-D24D4445A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98FCA-8BF0-4D2D-BB21-739A3E5C5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F09106-523D-4CA4-B2E2-46AB16D64B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1F668F-92CA-4522-977C-E2F81C9B2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54CBD-29B1-4C9E-A6CB-FB6D442337BE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1D2C6B-527D-4A89-B8F8-C29DA4A34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E720F-F31E-4121-AE5B-5AC31801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E2F6A-FD5D-48EC-93C5-9D834B001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493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9C072-4CE5-4DB1-944B-72171351F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13CA5C-C27C-42EE-91FE-F4AB818CB1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6FDF6D-55DF-4F6E-A4FD-D157D96F8F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ED925C-9C76-45F8-96A7-C29D6765F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54CBD-29B1-4C9E-A6CB-FB6D442337BE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24A18D-557B-4019-93E1-9E201AD27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D5350-0B0C-4A25-A9CF-806C95D5E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E2F6A-FD5D-48EC-93C5-9D834B001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779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C0E5DC-5310-485F-A682-FA6AD1FC8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E91163-D6D5-47A9-ABDD-058D5C7D8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A13B6-0CC0-4CFA-A46A-0BC656514E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54CBD-29B1-4C9E-A6CB-FB6D442337BE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107585-F807-44F0-B54B-9EC6EA33E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7CFADB-F798-4119-91B6-6082DAD5A8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E2F6A-FD5D-48EC-93C5-9D834B001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49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CBFE4-F0E2-4E5E-A315-F6661ABC7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6927"/>
          </a:xfrm>
        </p:spPr>
        <p:txBody>
          <a:bodyPr>
            <a:normAutofit fontScale="90000"/>
          </a:bodyPr>
          <a:lstStyle/>
          <a:p>
            <a:pPr algn="ctr"/>
            <a:r>
              <a:rPr lang="az-Cyrl-AZ" b="1" dirty="0">
                <a:latin typeface="Arial Black" panose="020B0A04020102020204" pitchFamily="34" charset="0"/>
              </a:rPr>
              <a:t>Ханаан до евреев</a:t>
            </a:r>
            <a:endParaRPr lang="en-US" b="1" dirty="0">
              <a:latin typeface="Arial Black" panose="020B0A040201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7F21C4-4354-4832-8646-64005804B2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479" y="878000"/>
            <a:ext cx="10426050" cy="6842781"/>
          </a:xfrm>
        </p:spPr>
      </p:pic>
    </p:spTree>
    <p:extLst>
      <p:ext uri="{BB962C8B-B14F-4D97-AF65-F5344CB8AC3E}">
        <p14:creationId xmlns:p14="http://schemas.microsoft.com/office/powerpoint/2010/main" val="1407739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3A781-4153-4CA6-B41E-0E278A59E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z-Cyrl-AZ" b="1" dirty="0"/>
              <a:t>Злоключения Синухета</a:t>
            </a:r>
            <a:endParaRPr lang="en-US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F6C2B5-AF92-444C-AB50-EF76774460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179" y="1581347"/>
            <a:ext cx="7391400" cy="4767454"/>
          </a:xfrm>
        </p:spPr>
      </p:pic>
    </p:spTree>
    <p:extLst>
      <p:ext uri="{BB962C8B-B14F-4D97-AF65-F5344CB8AC3E}">
        <p14:creationId xmlns:p14="http://schemas.microsoft.com/office/powerpoint/2010/main" val="3763259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31969-D68A-4BC6-94D6-4DEE91EC5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6C34B-F608-4D95-8DB7-457727445D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«</a:t>
            </a:r>
            <a:r>
              <a:rPr lang="ru-RU" i="1" dirty="0"/>
              <a:t>Страна передавала меня стране! Ушёл я из  Библоса, и достиг я Кедема. Провёл я там полтора года. Принял меня к себе Амуненши — он правитель Верхней Ретену»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2527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47616"/>
          </a:xfrm>
        </p:spPr>
        <p:txBody>
          <a:bodyPr>
            <a:normAutofit fontScale="90000"/>
          </a:bodyPr>
          <a:lstStyle/>
          <a:p>
            <a:pPr algn="ctr"/>
            <a:r>
              <a:rPr lang="az-Cyrl-AZ" b="1" dirty="0"/>
              <a:t>Хацор</a:t>
            </a:r>
            <a:br>
              <a:rPr lang="en-US" b="1" dirty="0"/>
            </a:br>
            <a:r>
              <a:rPr lang="ru-RU" b="1" dirty="0"/>
              <a:t>"во главе всех тех царств" (Навин 11: 10)</a:t>
            </a:r>
            <a:endParaRPr lang="en-US" b="1" dirty="0"/>
          </a:p>
        </p:txBody>
      </p:sp>
      <p:pic>
        <p:nvPicPr>
          <p:cNvPr id="2050" name="Picture 2" descr="C:\Users\Indy424\Desktop\webinar\5 MB\hazor_googl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58901"/>
            <a:ext cx="9144000" cy="549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696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01FA7-A9E8-4BF9-9183-E35D17115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7213" y="628599"/>
            <a:ext cx="8229600" cy="715962"/>
          </a:xfrm>
        </p:spPr>
        <p:txBody>
          <a:bodyPr>
            <a:normAutofit/>
          </a:bodyPr>
          <a:lstStyle/>
          <a:p>
            <a:r>
              <a:rPr lang="az-Cyrl-AZ" b="1" dirty="0"/>
              <a:t>Хацор, документ 5</a:t>
            </a:r>
            <a:endParaRPr lang="en-US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FA0FC34-664A-4CA7-A282-89149C0D6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1662142"/>
            <a:ext cx="9677400" cy="435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06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0E407-95F2-4977-AF65-76B8D89E9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b="1" dirty="0"/>
              <a:t>Хацор, документ 5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D1B2E-E355-47A6-B244-DFC2622A8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Бин Ханута с Ирпаду</a:t>
            </a:r>
          </a:p>
          <a:p>
            <a:r>
              <a:rPr lang="ru-RU" dirty="0"/>
              <a:t>и Сум-Ханута, 3 юных помощника</a:t>
            </a:r>
          </a:p>
          <a:p>
            <a:r>
              <a:rPr lang="ru-RU" dirty="0"/>
              <a:t>судебная тяжба против Сумулайлум</a:t>
            </a:r>
          </a:p>
          <a:p>
            <a:r>
              <a:rPr lang="ru-RU" dirty="0"/>
              <a:t>относительно дома и сада</a:t>
            </a:r>
          </a:p>
          <a:p>
            <a:r>
              <a:rPr lang="ru-RU" dirty="0"/>
              <a:t>в городе Хацор, и сада в</a:t>
            </a:r>
          </a:p>
          <a:p>
            <a:r>
              <a:rPr lang="ru-RU" dirty="0"/>
              <a:t>городе Гил`еад. Пред лицо царя</a:t>
            </a:r>
          </a:p>
          <a:p>
            <a:r>
              <a:rPr lang="ru-RU" dirty="0"/>
              <a:t>они пришли. Царь вынес приговор в пользу Сумулайлум</a:t>
            </a:r>
          </a:p>
          <a:p>
            <a:r>
              <a:rPr lang="ru-RU" dirty="0"/>
              <a:t>Тот кто начнет новую тяжбу должен дополнительно выплатить 200 шекелей серебра</a:t>
            </a:r>
          </a:p>
          <a:p>
            <a:r>
              <a:rPr lang="ru-RU" dirty="0"/>
              <a:t>свидетель.... сын Йахзирады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919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08099-098B-45C7-8004-2B4164609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77818C-8047-49DB-9CED-9F99CDA16A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449" y="533400"/>
            <a:ext cx="9175102" cy="5826122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FA52656-5D49-4A45-9BCA-43A642746EF4}"/>
              </a:ext>
            </a:extLst>
          </p:cNvPr>
          <p:cNvSpPr/>
          <p:nvPr/>
        </p:nvSpPr>
        <p:spPr>
          <a:xfrm>
            <a:off x="6096000" y="2971800"/>
            <a:ext cx="609600" cy="304800"/>
          </a:xfrm>
          <a:prstGeom prst="rect">
            <a:avLst/>
          </a:prstGeom>
          <a:solidFill>
            <a:srgbClr val="FFFF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060B52-5C72-4451-8598-730D6A40E361}"/>
              </a:ext>
            </a:extLst>
          </p:cNvPr>
          <p:cNvSpPr/>
          <p:nvPr/>
        </p:nvSpPr>
        <p:spPr>
          <a:xfrm>
            <a:off x="4648200" y="829032"/>
            <a:ext cx="609600" cy="304800"/>
          </a:xfrm>
          <a:prstGeom prst="rect">
            <a:avLst/>
          </a:prstGeom>
          <a:solidFill>
            <a:srgbClr val="FFFF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102312-2F7B-4111-AF8C-D454B888A73B}"/>
              </a:ext>
            </a:extLst>
          </p:cNvPr>
          <p:cNvSpPr/>
          <p:nvPr/>
        </p:nvSpPr>
        <p:spPr>
          <a:xfrm>
            <a:off x="5791200" y="1133832"/>
            <a:ext cx="609600" cy="304800"/>
          </a:xfrm>
          <a:prstGeom prst="rect">
            <a:avLst/>
          </a:prstGeom>
          <a:solidFill>
            <a:srgbClr val="FFFF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F33C4B-1402-4387-BCD2-B2A09778CE28}"/>
              </a:ext>
            </a:extLst>
          </p:cNvPr>
          <p:cNvSpPr/>
          <p:nvPr/>
        </p:nvSpPr>
        <p:spPr>
          <a:xfrm>
            <a:off x="3124201" y="2667000"/>
            <a:ext cx="678025" cy="432318"/>
          </a:xfrm>
          <a:prstGeom prst="rect">
            <a:avLst/>
          </a:prstGeom>
          <a:solidFill>
            <a:srgbClr val="FFFF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70A424-0411-4F71-82A3-57FEBB6140B0}"/>
              </a:ext>
            </a:extLst>
          </p:cNvPr>
          <p:cNvSpPr/>
          <p:nvPr/>
        </p:nvSpPr>
        <p:spPr>
          <a:xfrm>
            <a:off x="2667000" y="1737519"/>
            <a:ext cx="609600" cy="396081"/>
          </a:xfrm>
          <a:prstGeom prst="rect">
            <a:avLst/>
          </a:prstGeom>
          <a:solidFill>
            <a:srgbClr val="FFFF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3C0900-690D-4145-960C-B839BEF90EC9}"/>
              </a:ext>
            </a:extLst>
          </p:cNvPr>
          <p:cNvSpPr/>
          <p:nvPr/>
        </p:nvSpPr>
        <p:spPr>
          <a:xfrm>
            <a:off x="2209800" y="4191000"/>
            <a:ext cx="609600" cy="304800"/>
          </a:xfrm>
          <a:prstGeom prst="rect">
            <a:avLst/>
          </a:prstGeom>
          <a:solidFill>
            <a:srgbClr val="FFFF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21CDD85-3219-4D6B-B759-895104FCFC57}"/>
              </a:ext>
            </a:extLst>
          </p:cNvPr>
          <p:cNvSpPr/>
          <p:nvPr/>
        </p:nvSpPr>
        <p:spPr>
          <a:xfrm>
            <a:off x="4648200" y="2286000"/>
            <a:ext cx="1752600" cy="1447800"/>
          </a:xfrm>
          <a:prstGeom prst="ellipse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270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C0DD1-60F3-4113-BEC4-C3EC6078A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7D7FF6B-90E4-44E2-909C-AEF89E0D30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-140618"/>
            <a:ext cx="11506200" cy="69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2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460C6-87F8-4416-A859-530E61B5A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7AB7D89-F5A7-4DB5-8076-8B5A22A6B1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46022" y="-301711"/>
            <a:ext cx="12944758" cy="729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98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48E59-76F4-4BD7-83AF-348C7DF7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3327" y="31501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az-Cyrl-AZ" b="1" dirty="0"/>
              <a:t>личная печать</a:t>
            </a:r>
            <a:br>
              <a:rPr lang="en-US" b="1" dirty="0"/>
            </a:br>
            <a:r>
              <a:rPr lang="az-Cyrl-AZ" b="1" dirty="0"/>
              <a:t> Зимир-Лима</a:t>
            </a:r>
            <a:endParaRPr lang="en-US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D988C7A-162D-4EE2-8C6C-B999BF1E1B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638" y="0"/>
            <a:ext cx="5247037" cy="6795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C94469-3DC8-4AFD-B950-A73CFF662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659" y="2261660"/>
            <a:ext cx="4038600" cy="417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587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8A558E-D1D7-430D-A77B-40184F4BB7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30" y="-549322"/>
            <a:ext cx="10631078" cy="95477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F51131-1CB9-45D9-8B32-6F62C0E70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133236"/>
            <a:ext cx="9220200" cy="487362"/>
          </a:xfrm>
        </p:spPr>
        <p:txBody>
          <a:bodyPr>
            <a:normAutofit fontScale="90000"/>
          </a:bodyPr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56013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55557-85CA-4D6F-91B9-0E863F8EC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CA3B137-3C9E-4114-9736-6D2E4DA2CC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8250653"/>
              </p:ext>
            </p:extLst>
          </p:nvPr>
        </p:nvGraphicFramePr>
        <p:xfrm>
          <a:off x="838200" y="1825625"/>
          <a:ext cx="105156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1599610517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7773745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z-Cyrl-AZ" dirty="0"/>
                        <a:t>Средняя Бронза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e-IL" dirty="0"/>
                        <a:t>2000-1550 </a:t>
                      </a:r>
                      <a:r>
                        <a:rPr lang="en-US" dirty="0"/>
                        <a:t> B.C.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238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z-Cyrl-AZ" dirty="0"/>
                        <a:t>Поздняя Бронза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1550- 1200 B.C.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8148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20936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5BE0E-DB04-4F41-8BD4-86EED2BD2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04800"/>
            <a:ext cx="8229600" cy="1143000"/>
          </a:xfrm>
        </p:spPr>
        <p:txBody>
          <a:bodyPr>
            <a:noAutofit/>
          </a:bodyPr>
          <a:lstStyle/>
          <a:p>
            <a:r>
              <a:rPr lang="ru-RU" sz="2000" b="1" dirty="0"/>
              <a:t>И когда мы кадили богине неба и возливали ей возлияния, то разве без ведома мужей наших делали мы ей пирожки с изображением ее и возливали ей возлияния?</a:t>
            </a:r>
            <a:r>
              <a:rPr lang="en-US" sz="2000" b="1" dirty="0"/>
              <a:t> </a:t>
            </a:r>
            <a:r>
              <a:rPr lang="az-Cyrl-AZ" sz="2000" b="1" dirty="0"/>
              <a:t>(Йер 44: 19)</a:t>
            </a:r>
            <a:endParaRPr lang="en-US" sz="2000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55C9192-236E-458A-A753-4F50598AA0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7764" y="1291472"/>
            <a:ext cx="9996544" cy="556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2504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28D4A-AF6B-4004-996C-B2413F304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Время Египетского мира. Игры престолов</a:t>
            </a:r>
            <a:endParaRPr lang="en-US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45120D-1F86-4246-A5DF-EFDF895D86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62" y="1477279"/>
            <a:ext cx="7697771" cy="5516891"/>
          </a:xfrm>
        </p:spPr>
      </p:pic>
    </p:spTree>
    <p:extLst>
      <p:ext uri="{BB962C8B-B14F-4D97-AF65-F5344CB8AC3E}">
        <p14:creationId xmlns:p14="http://schemas.microsoft.com/office/powerpoint/2010/main" val="6125939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4A120-5B4F-417D-845D-1FB329975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A04FAF-5241-482C-8D4D-4AE3009917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-990600"/>
            <a:ext cx="10668000" cy="8001000"/>
          </a:xfrm>
        </p:spPr>
      </p:pic>
    </p:spTree>
    <p:extLst>
      <p:ext uri="{BB962C8B-B14F-4D97-AF65-F5344CB8AC3E}">
        <p14:creationId xmlns:p14="http://schemas.microsoft.com/office/powerpoint/2010/main" val="3275381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BA618-AAC2-42F3-903B-B0CB788E7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53A894-E6F2-482A-82CF-A7675D667E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"/>
            <a:ext cx="4468970" cy="7050545"/>
          </a:xfrm>
        </p:spPr>
      </p:pic>
      <p:sp>
        <p:nvSpPr>
          <p:cNvPr id="6" name="Star: 5 Points 5">
            <a:extLst>
              <a:ext uri="{FF2B5EF4-FFF2-40B4-BE49-F238E27FC236}">
                <a16:creationId xmlns:a16="http://schemas.microsoft.com/office/drawing/2014/main" id="{A9D7263E-8A57-4104-95AA-CA1F8A8854D3}"/>
              </a:ext>
            </a:extLst>
          </p:cNvPr>
          <p:cNvSpPr/>
          <p:nvPr/>
        </p:nvSpPr>
        <p:spPr>
          <a:xfrm>
            <a:off x="6781800" y="122238"/>
            <a:ext cx="304800" cy="3048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704FAC91-1324-45FE-9C2F-39865EB806F8}"/>
              </a:ext>
            </a:extLst>
          </p:cNvPr>
          <p:cNvSpPr/>
          <p:nvPr/>
        </p:nvSpPr>
        <p:spPr>
          <a:xfrm>
            <a:off x="6629400" y="1981200"/>
            <a:ext cx="304800" cy="3048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0B8F66AE-FE99-4E51-A449-140E522A659F}"/>
              </a:ext>
            </a:extLst>
          </p:cNvPr>
          <p:cNvSpPr/>
          <p:nvPr/>
        </p:nvSpPr>
        <p:spPr>
          <a:xfrm>
            <a:off x="4572000" y="5867400"/>
            <a:ext cx="304800" cy="3048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5797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B77ABA-767C-4257-B066-4685C12376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344" y="0"/>
            <a:ext cx="5340442" cy="646232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11946C-F9EE-4FA1-B479-EB5F50866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765" y="0"/>
            <a:ext cx="10515600" cy="1325563"/>
          </a:xfrm>
        </p:spPr>
        <p:txBody>
          <a:bodyPr/>
          <a:lstStyle/>
          <a:p>
            <a:pPr algn="ctr"/>
            <a:r>
              <a:rPr lang="az-Cyrl-AZ" b="1" dirty="0"/>
              <a:t>ворота Рамсеса 2, Яффо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777330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8DB0E-EDAA-41DA-8020-D0752881C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4620" y="631596"/>
            <a:ext cx="10515600" cy="1325563"/>
          </a:xfrm>
        </p:spPr>
        <p:txBody>
          <a:bodyPr/>
          <a:lstStyle/>
          <a:p>
            <a:r>
              <a:rPr lang="az-Cyrl-AZ" b="1" dirty="0"/>
              <a:t>Папирус Харриса 500</a:t>
            </a:r>
            <a:endParaRPr lang="en-US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1E701B-94F4-4566-A9AB-47D08B4779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04" y="2264004"/>
            <a:ext cx="5950316" cy="39624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553479-4408-46F8-B3BB-ED07EA11D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833" y="4223208"/>
            <a:ext cx="3013653" cy="22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1662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6A86D-27C7-4F03-9265-85682AE00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903F7D-2985-40AD-B5F6-8862CDB65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46" y="645923"/>
            <a:ext cx="4665484" cy="595789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61059A-220D-4A64-A630-BA08BEF0DE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47699"/>
            <a:ext cx="5425912" cy="595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7901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0BB85-C238-4D0E-9D8E-55C0EDE2A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5060" y="-72620"/>
            <a:ext cx="10515600" cy="1325563"/>
          </a:xfrm>
        </p:spPr>
        <p:txBody>
          <a:bodyPr/>
          <a:lstStyle/>
          <a:p>
            <a:r>
              <a:rPr lang="az-Cyrl-AZ" b="1" dirty="0"/>
              <a:t>Мегиддо </a:t>
            </a:r>
            <a:r>
              <a:rPr lang="en-US" b="1" dirty="0"/>
              <a:t>12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ADA8F0-7B3C-49F1-B615-701594F6FB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51806" y="-12159"/>
            <a:ext cx="5488388" cy="7417992"/>
          </a:xfrm>
        </p:spPr>
      </p:pic>
    </p:spTree>
    <p:extLst>
      <p:ext uri="{BB962C8B-B14F-4D97-AF65-F5344CB8AC3E}">
        <p14:creationId xmlns:p14="http://schemas.microsoft.com/office/powerpoint/2010/main" val="14678570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415EB-E32E-4E93-A94A-679E8CB63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801" y="0"/>
            <a:ext cx="10515600" cy="1325563"/>
          </a:xfrm>
        </p:spPr>
        <p:txBody>
          <a:bodyPr/>
          <a:lstStyle/>
          <a:p>
            <a:r>
              <a:rPr lang="az-Cyrl-AZ" b="1" dirty="0"/>
              <a:t>Мегиддо </a:t>
            </a:r>
            <a:r>
              <a:rPr lang="en-US" b="1" dirty="0"/>
              <a:t>10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E70CF5-82B5-4208-8E62-14313EDE15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27317" y="36860"/>
            <a:ext cx="6099366" cy="8077200"/>
          </a:xfrm>
        </p:spPr>
      </p:pic>
    </p:spTree>
    <p:extLst>
      <p:ext uri="{BB962C8B-B14F-4D97-AF65-F5344CB8AC3E}">
        <p14:creationId xmlns:p14="http://schemas.microsoft.com/office/powerpoint/2010/main" val="20125431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85657-42FC-49B1-9328-F9450D581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FF560-ED93-435A-A2D7-65A7AEFFFD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И спустила она их по веревке чрез окно, </a:t>
            </a:r>
            <a:r>
              <a:rPr lang="ru-RU" dirty="0">
                <a:solidFill>
                  <a:srgbClr val="FF0000"/>
                </a:solidFill>
              </a:rPr>
              <a:t>ибо дом ее был в городской стене, и она жила в стене</a:t>
            </a:r>
            <a:r>
              <a:rPr lang="ru-RU" dirty="0"/>
              <a:t>; </a:t>
            </a:r>
            <a:r>
              <a:rPr lang="ru-RU" baseline="30000" dirty="0"/>
              <a:t>16</a:t>
            </a:r>
            <a:r>
              <a:rPr lang="ru-RU" dirty="0"/>
              <a:t>и сказала им: идите на гору, чтобы не встретили вас преследующие, и скрывайтесь там три дня, доколе не возвратятся погнавшиеся [за вами]; а после пойдете в путь ваш. (Нав. 2: 21..)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634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algn="ctr"/>
            <a:r>
              <a:rPr lang="az-Cyrl-AZ" b="1" dirty="0"/>
              <a:t>Лахиш</a:t>
            </a:r>
            <a:endParaRPr lang="en-US" b="1" dirty="0"/>
          </a:p>
        </p:txBody>
      </p:sp>
      <p:pic>
        <p:nvPicPr>
          <p:cNvPr id="3074" name="Picture 2" descr="C:\Users\Indy424\Desktop\webinar\5 MB\lachish_aerial_fjenkins121509_0711e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14400"/>
            <a:ext cx="8686800" cy="636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2880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user\Documents\קיאפה ספר פופולארי\New updated Figures\B &amp; W figures\Qeiyafa 8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8031" y="161488"/>
            <a:ext cx="6847424" cy="6696512"/>
          </a:xfrm>
          <a:noFill/>
        </p:spPr>
      </p:pic>
    </p:spTree>
    <p:extLst>
      <p:ext uri="{BB962C8B-B14F-4D97-AF65-F5344CB8AC3E}">
        <p14:creationId xmlns:p14="http://schemas.microsoft.com/office/powerpoint/2010/main" val="39845441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389" y="304801"/>
            <a:ext cx="9511211" cy="6308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44403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3384" y="195443"/>
            <a:ext cx="10515600" cy="1325563"/>
          </a:xfrm>
        </p:spPr>
        <p:txBody>
          <a:bodyPr/>
          <a:lstStyle/>
          <a:p>
            <a:r>
              <a:rPr lang="az-Cyrl-AZ" b="1" dirty="0"/>
              <a:t>Шхем</a:t>
            </a:r>
            <a:endParaRPr lang="en-US" b="1" dirty="0"/>
          </a:p>
        </p:txBody>
      </p:sp>
      <p:pic>
        <p:nvPicPr>
          <p:cNvPr id="1026" name="Picture 2" descr="C:\Users\Indy424\Desktop\2015_11_25\IMG_00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235" y="1690688"/>
            <a:ext cx="10507480" cy="444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4628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Indy424\Desktop\2015_11_25\IMG_005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97" y="-10390"/>
            <a:ext cx="12417237" cy="686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3124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Indy424\Desktop\2015_11_25\IMG_005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90" y="13855"/>
            <a:ext cx="10261484" cy="684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4267200" y="838200"/>
            <a:ext cx="914400" cy="76200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53117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709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/>
              <a:t>И собрались все жители Сихемские и весь дом Милло, и пошли и поставили царем Авимелеха у </a:t>
            </a:r>
            <a:r>
              <a:rPr lang="ru-RU" sz="2000" b="1" dirty="0">
                <a:solidFill>
                  <a:srgbClr val="FF0000"/>
                </a:solidFill>
              </a:rPr>
              <a:t>дуба</a:t>
            </a:r>
            <a:r>
              <a:rPr lang="ru-RU" sz="2000" b="1" dirty="0"/>
              <a:t>, что близ Сихема</a:t>
            </a:r>
            <a:r>
              <a:rPr lang="en-US" sz="2000" b="1" dirty="0"/>
              <a:t> </a:t>
            </a:r>
            <a:r>
              <a:rPr lang="az-Cyrl-AZ" sz="2000" b="1" dirty="0"/>
              <a:t>(Суд. 9: 6)</a:t>
            </a:r>
            <a:br>
              <a:rPr lang="en-US" sz="2000" b="1" dirty="0"/>
            </a:br>
            <a:r>
              <a:rPr lang="he-IL" sz="2000" b="1" dirty="0"/>
              <a:t>עם </a:t>
            </a:r>
            <a:r>
              <a:rPr lang="he-IL" sz="2000" b="1" dirty="0">
                <a:solidFill>
                  <a:srgbClr val="FF0000"/>
                </a:solidFill>
              </a:rPr>
              <a:t>אלון</a:t>
            </a:r>
            <a:r>
              <a:rPr lang="he-IL" sz="2000" b="1" dirty="0"/>
              <a:t> </a:t>
            </a:r>
            <a:r>
              <a:rPr lang="he-IL" sz="2000" b="1" dirty="0">
                <a:solidFill>
                  <a:srgbClr val="FF0000"/>
                </a:solidFill>
              </a:rPr>
              <a:t>מוצב</a:t>
            </a:r>
            <a:r>
              <a:rPr lang="he-IL" sz="2000" b="1" dirty="0"/>
              <a:t> אשר בשכם</a:t>
            </a:r>
            <a:endParaRPr lang="en-US" sz="2000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162670"/>
            <a:ext cx="5181600" cy="569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688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8426C-4057-4DD9-A224-549D4DAB6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1321" y="505872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e-IL" dirty="0"/>
              <a:t>וַיִּשְׁמְעוּ כָּל־בַּעֲלֵי מִגְדַּל־שְׁכֶם וַיָּבֹאוּ אֶל־צְרִיחַ בֵּית אֵל בְּרִית׃ </a:t>
            </a:r>
            <a:r>
              <a:rPr lang="he-IL" b="1" dirty="0"/>
              <a:t> </a:t>
            </a:r>
            <a:r>
              <a:rPr lang="he-IL" dirty="0"/>
              <a:t>וַיֻּגַּד לַאֲבִימֶלֶךְ כִּי הִתְקַבְּצוּ כָּל־בַּעֲלֵי מִגְדַּל־שְׁכֶם׃</a:t>
            </a:r>
            <a:endParaRPr lang="en-US" dirty="0"/>
          </a:p>
          <a:p>
            <a:r>
              <a:rPr lang="ru-RU" sz="2200" dirty="0"/>
              <a:t>Услышав об этом, все бывшие в башне Сихемской ушли в башню капища </a:t>
            </a:r>
            <a:r>
              <a:rPr lang="ru-RU" sz="2200" i="1" dirty="0"/>
              <a:t>Ваал-</a:t>
            </a:r>
            <a:r>
              <a:rPr lang="ru-RU" sz="2200" dirty="0"/>
              <a:t>Верифа.</a:t>
            </a:r>
          </a:p>
          <a:p>
            <a:r>
              <a:rPr lang="ru-RU" sz="2200" baseline="30000" dirty="0"/>
              <a:t>47</a:t>
            </a:r>
            <a:r>
              <a:rPr lang="ru-RU" sz="2200" dirty="0"/>
              <a:t>Авимелеху донесено, что собрались </a:t>
            </a:r>
            <a:r>
              <a:rPr lang="ru-RU" sz="2200" i="1" dirty="0"/>
              <a:t>туда</a:t>
            </a:r>
            <a:r>
              <a:rPr lang="ru-RU" sz="2200" dirty="0"/>
              <a:t> все бывшие в башне Сихемской.</a:t>
            </a:r>
          </a:p>
          <a:p>
            <a:r>
              <a:rPr lang="ru-RU" sz="2200" baseline="30000" dirty="0"/>
              <a:t>48</a:t>
            </a:r>
            <a:r>
              <a:rPr lang="ru-RU" sz="2200" dirty="0"/>
              <a:t>И пошел Авимелех на гору Селмон, сам и весь народ, бывший с ним, и взял Авимелех топоры с собою и нарубил сучьев древесных, и положил на плечи свои, и сказал народу, бывшему с ним: вы видели, что я делал; скорее делайте и вы то же, что я.</a:t>
            </a:r>
          </a:p>
          <a:p>
            <a:r>
              <a:rPr lang="ru-RU" sz="2200" baseline="30000" dirty="0"/>
              <a:t>49</a:t>
            </a:r>
            <a:r>
              <a:rPr lang="ru-RU" sz="2200" dirty="0"/>
              <a:t>И нарубил каждый из всего народа сучьев, и пошли за Авимелехом, и положили к башне, и сожгли посредством их башню огнем, и умерли все бывшие в башне Сихемской, около тысячи мужчин и женщин. (Суд. 9)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3" name="Picture 2" descr="C:\Users\Indy424\Desktop\2015_11_25\IMG_0057.jpg">
            <a:extLst>
              <a:ext uri="{FF2B5EF4-FFF2-40B4-BE49-F238E27FC236}">
                <a16:creationId xmlns:a16="http://schemas.microsoft.com/office/drawing/2014/main" id="{DAA88890-A4EE-484C-AE0E-F1A2B329E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842" y="4397282"/>
            <a:ext cx="4724964" cy="261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2634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B0E95-C6F0-4FC8-8D7A-9F2B74AC7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744" y="0"/>
            <a:ext cx="10515600" cy="1325563"/>
          </a:xfrm>
        </p:spPr>
        <p:txBody>
          <a:bodyPr/>
          <a:lstStyle/>
          <a:p>
            <a:r>
              <a:rPr lang="az-Cyrl-AZ" b="1" dirty="0"/>
              <a:t>Горизонт Атона- Ахетатон</a:t>
            </a:r>
            <a:endParaRPr lang="en-US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375D23-9D62-4034-8FB9-621A54D019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1143000"/>
            <a:ext cx="12954000" cy="7286626"/>
          </a:xfrm>
        </p:spPr>
      </p:pic>
    </p:spTree>
    <p:extLst>
      <p:ext uri="{BB962C8B-B14F-4D97-AF65-F5344CB8AC3E}">
        <p14:creationId xmlns:p14="http://schemas.microsoft.com/office/powerpoint/2010/main" val="15227144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F34F6-A2ED-4901-9183-6DC4CFF2A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86BE76-34E7-4513-9FD9-B13000ECDA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-76200"/>
            <a:ext cx="10017185" cy="6886815"/>
          </a:xfrm>
        </p:spPr>
      </p:pic>
    </p:spTree>
    <p:extLst>
      <p:ext uri="{BB962C8B-B14F-4D97-AF65-F5344CB8AC3E}">
        <p14:creationId xmlns:p14="http://schemas.microsoft.com/office/powerpoint/2010/main" val="7650007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8D983-0069-427F-B16F-12180F46F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2F0606-FAA4-4EAE-940B-D2EC9230AA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-152400"/>
            <a:ext cx="9191431" cy="7353146"/>
          </a:xfrm>
        </p:spPr>
      </p:pic>
      <p:sp>
        <p:nvSpPr>
          <p:cNvPr id="6" name="Star: 5 Points 5">
            <a:extLst>
              <a:ext uri="{FF2B5EF4-FFF2-40B4-BE49-F238E27FC236}">
                <a16:creationId xmlns:a16="http://schemas.microsoft.com/office/drawing/2014/main" id="{059DAC31-6A89-443B-A8E9-8234B1EED5C0}"/>
              </a:ext>
            </a:extLst>
          </p:cNvPr>
          <p:cNvSpPr/>
          <p:nvPr/>
        </p:nvSpPr>
        <p:spPr>
          <a:xfrm>
            <a:off x="2209800" y="6324600"/>
            <a:ext cx="685800" cy="6096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179C4F75-0205-4295-93D0-6C64776331E4}"/>
              </a:ext>
            </a:extLst>
          </p:cNvPr>
          <p:cNvSpPr/>
          <p:nvPr/>
        </p:nvSpPr>
        <p:spPr>
          <a:xfrm>
            <a:off x="4343400" y="4572000"/>
            <a:ext cx="685800" cy="6096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E6511A47-8BD7-4F01-9D7E-87FB6AD22352}"/>
              </a:ext>
            </a:extLst>
          </p:cNvPr>
          <p:cNvSpPr/>
          <p:nvPr/>
        </p:nvSpPr>
        <p:spPr>
          <a:xfrm>
            <a:off x="4495800" y="381000"/>
            <a:ext cx="685800" cy="6096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F6D0A6FB-D44B-4DAA-89A6-AE85D9E414D3}"/>
              </a:ext>
            </a:extLst>
          </p:cNvPr>
          <p:cNvSpPr/>
          <p:nvPr/>
        </p:nvSpPr>
        <p:spPr>
          <a:xfrm>
            <a:off x="2946918" y="1616076"/>
            <a:ext cx="685800" cy="6096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29532035-F9AE-49F4-AD97-A84B2FB79520}"/>
              </a:ext>
            </a:extLst>
          </p:cNvPr>
          <p:cNvSpPr/>
          <p:nvPr/>
        </p:nvSpPr>
        <p:spPr>
          <a:xfrm>
            <a:off x="5943600" y="1920876"/>
            <a:ext cx="685800" cy="6096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06010E97-B6FF-4B39-9825-356C1A263B9F}"/>
              </a:ext>
            </a:extLst>
          </p:cNvPr>
          <p:cNvSpPr/>
          <p:nvPr/>
        </p:nvSpPr>
        <p:spPr>
          <a:xfrm>
            <a:off x="8534400" y="4267200"/>
            <a:ext cx="685800" cy="6096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41A4F9F7-6C5A-41FB-A71B-13BA69132A93}"/>
              </a:ext>
            </a:extLst>
          </p:cNvPr>
          <p:cNvSpPr/>
          <p:nvPr/>
        </p:nvSpPr>
        <p:spPr>
          <a:xfrm>
            <a:off x="4812263" y="2956719"/>
            <a:ext cx="685800" cy="6096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710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4075"/>
          </a:xfrm>
        </p:spPr>
        <p:txBody>
          <a:bodyPr/>
          <a:lstStyle/>
          <a:p>
            <a:pPr algn="ctr"/>
            <a:r>
              <a:rPr lang="az-Cyrl-AZ" b="1" dirty="0"/>
              <a:t>Тель эль Аджуль</a:t>
            </a:r>
            <a:endParaRPr lang="en-US" b="1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099264"/>
            <a:ext cx="7848600" cy="575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04777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AA7B1-AAAE-492F-B78A-94CD451E2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251931-6E9B-4366-B6B8-96F9497504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-35351"/>
            <a:ext cx="4328198" cy="6985692"/>
          </a:xfrm>
        </p:spPr>
      </p:pic>
    </p:spTree>
    <p:extLst>
      <p:ext uri="{BB962C8B-B14F-4D97-AF65-F5344CB8AC3E}">
        <p14:creationId xmlns:p14="http://schemas.microsoft.com/office/powerpoint/2010/main" val="2394756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BBB34-5E83-4DAB-8DC1-CF1BECA1E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(41) </a:t>
            </a:r>
            <a:r>
              <a:rPr lang="ru-RU" dirty="0"/>
              <a:t>Шуппилилиюма царю Хуреа (видимо Тут-анх-Амон)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4F32AA-82CF-4508-88AD-9E25444D5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524001"/>
            <a:ext cx="6172200" cy="4602163"/>
          </a:xfrm>
        </p:spPr>
        <p:txBody>
          <a:bodyPr>
            <a:normAutofit/>
          </a:bodyPr>
          <a:lstStyle/>
          <a:p>
            <a:r>
              <a:rPr lang="ru-RU" dirty="0"/>
              <a:t>Что же ты, брат мой, задерживаешь товары, которые посылал мне твой отец, пока был жив? ...Что же касается 3 золотых статуй, одна стоячая, вторая сидячая. и, брат мой, пришли мне две серебрянные статуэтки женщин и кусок Ляпис-Лазулли, а также большой сосуд для...</a:t>
            </a:r>
            <a:endParaRPr lang="en-US" dirty="0"/>
          </a:p>
        </p:txBody>
      </p:sp>
      <p:pic>
        <p:nvPicPr>
          <p:cNvPr id="4" name="Picture 3" descr="C:\Users\Indy424\Desktop\webinar\6 LB\731.jpg">
            <a:extLst>
              <a:ext uri="{FF2B5EF4-FFF2-40B4-BE49-F238E27FC236}">
                <a16:creationId xmlns:a16="http://schemas.microsoft.com/office/drawing/2014/main" id="{6121B1BC-403B-43EC-BBC7-8C9971AEE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599" y="1524000"/>
            <a:ext cx="2016744" cy="427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7131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B556D-AFE2-401D-8199-46CD8B547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CA8A3-DF90-4142-A735-48CEE3F3D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(369) Амнехотеп 3 Милькиили</a:t>
            </a:r>
            <a:r>
              <a:rPr lang="en-US" dirty="0"/>
              <a:t> (</a:t>
            </a:r>
            <a:r>
              <a:rPr lang="az-Cyrl-AZ" dirty="0"/>
              <a:t>Гезер</a:t>
            </a:r>
            <a:r>
              <a:rPr lang="en-US"/>
              <a:t>)</a:t>
            </a:r>
            <a:r>
              <a:rPr lang="ru-RU"/>
              <a:t>: </a:t>
            </a:r>
            <a:r>
              <a:rPr lang="ru-RU" dirty="0"/>
              <a:t>И вот, я тебе послал Ханайя [начальника] царских конюшень чтобы получить красивых девушек-виночерпиев. Серебро, золото, Корнилиан, одежды, драгоценные камни, трон, всё хорошие вещи общей суммой в 160 дбн. всего 40 девушек-виночерпиев. И вышли красивых девушек-виночерпиев, среди которых нет некрасивых, чтобы царь сказал тебе: вот эта- хороша!</a:t>
            </a:r>
            <a:endParaRPr lang="en-US" dirty="0"/>
          </a:p>
          <a:p>
            <a:r>
              <a:rPr lang="ru-RU" dirty="0"/>
              <a:t>Ответ: ... и вот я одал в руки Хайя 46 служанок и 5 слуги 5-Аширума царю, господину моему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9965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B0889-C8C0-466E-9A04-A4C832CED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(265) Таги, правитель Гат Кармель царю.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4524B-DB8C-46A9-809D-60A45805C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И господин царь мой послал подарки Тахмайя, и тот дал мне золотую чашу и 12 одежд. К сведению моего господина.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5243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197EC-C6B7-49BE-8E7F-A28553C8D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(331) </a:t>
            </a:r>
            <a:r>
              <a:rPr lang="ru-RU" dirty="0"/>
              <a:t>Шиптиба`алу правитель Лахиша царю Египта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23B1C-3A6F-4114-95DC-04EE5CFE1C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И вот, господин мой говорил о полуфабрикате стекла, и всё что было у меня, я послал моему господину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8421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9A3D6-9AFE-425E-ABBE-C5337BCF1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/>
              <a:t>(269) я слышал что написал бог мой царь и господин мой, пусть вышлет мне мой господин регулярные войска рабу своему. и да пошлет господин мне Мирр (мор, муррум) как лекарство</a:t>
            </a:r>
            <a:endParaRPr lang="en-US" sz="2800" b="1" dirty="0"/>
          </a:p>
        </p:txBody>
      </p:sp>
      <p:pic>
        <p:nvPicPr>
          <p:cNvPr id="4" name="Content Placeholder 3" descr="C:\Users\indy424\Desktop\2014_03_12\e84a8b5876bc.png">
            <a:extLst>
              <a:ext uri="{FF2B5EF4-FFF2-40B4-BE49-F238E27FC236}">
                <a16:creationId xmlns:a16="http://schemas.microsoft.com/office/drawing/2014/main" id="{DE001FF9-791D-4DF7-A165-273BB867AF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713682"/>
            <a:ext cx="6629400" cy="512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0814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74638"/>
            <a:ext cx="4191000" cy="6319696"/>
          </a:xfrm>
        </p:spPr>
      </p:pic>
    </p:spTree>
    <p:extLst>
      <p:ext uri="{BB962C8B-B14F-4D97-AF65-F5344CB8AC3E}">
        <p14:creationId xmlns:p14="http://schemas.microsoft.com/office/powerpoint/2010/main" val="32101636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4648200" cy="700911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1" y="-141577"/>
            <a:ext cx="4657513" cy="69995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38400" y="3124200"/>
            <a:ext cx="914400" cy="2514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233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95BA8-965C-4EE8-851C-6EF6FECA7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(68) </a:t>
            </a:r>
            <a:r>
              <a:rPr lang="ru-RU" dirty="0"/>
              <a:t>Рибhада (Библос), фараону.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0C97A-8714-4261-A39A-1CDDA33422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Но, велика ненависть отрядов Апиру против меня. и пусть мой царь не молчит относительно Цумурм а то все [они] присоединятся к Апиру</a:t>
            </a:r>
            <a:endParaRPr lang="en-US" dirty="0"/>
          </a:p>
          <a:p>
            <a:r>
              <a:rPr lang="en-US" dirty="0"/>
              <a:t>(69) </a:t>
            </a:r>
            <a:r>
              <a:rPr lang="ru-RU" dirty="0"/>
              <a:t>и отряды Куацбат ненавидят меня, и теперь никто не сможет спасти меня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8593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76A5A-DBE1-4FA6-9D9E-0C1840343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A5BFA-ABCD-4530-B513-C5059B2CE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(71)..</a:t>
            </a:r>
            <a:r>
              <a:rPr lang="ru-RU" dirty="0"/>
              <a:t>и кто он, этот Абдиашират, этот раб, этот пёс, который забирает землю царя себе? что у него за армия, что он так силен? Благодаря Апиру он силен! поэтому, пришли мне [о визирь] 50 пар лошадей и 200 пехотинцев... а то он соберет апиру и захватит Шигата и Амапи...</a:t>
            </a:r>
            <a:endParaRPr lang="en-US" dirty="0"/>
          </a:p>
          <a:p>
            <a:r>
              <a:rPr lang="en-US" dirty="0"/>
              <a:t>(73) </a:t>
            </a:r>
            <a:r>
              <a:rPr lang="ru-RU" dirty="0"/>
              <a:t>..Разве ты не знаешь этих Амурру, которые следуют за сильным... И все наместники городов хотят [выступить против] Абдиашарата, потому что он послал письмо людям Амийя :" убейте вашего господина и присоеднияйтесь к Апиру"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163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Indy424\Desktop\webinar\5 MB\1024px-Tel_Dan_Canaanite_Gat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Indy424\Desktop\webinar\5 MB\tit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648201"/>
            <a:ext cx="3581400" cy="245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28600"/>
            <a:ext cx="8229600" cy="1143000"/>
          </a:xfrm>
        </p:spPr>
        <p:txBody>
          <a:bodyPr/>
          <a:lstStyle/>
          <a:p>
            <a:pPr algn="ctr"/>
            <a:r>
              <a:rPr lang="az-Cyrl-AZ" b="1" dirty="0"/>
              <a:t>Ворота в Тель Дан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216473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37000-8817-4D5D-A4AB-67006E227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b="1" dirty="0"/>
              <a:t>Дело Лабайя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D9B87-9BD2-48FF-B7BC-36E304117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(252) ...хотя я поклялся [Египту].. мой город был захвачен вместе с моим богом. И я был опорочен перед моим царем. и еще. когда на муравьев давят, они кусают руку человека, давящего его. и вот, в эти дни я подвержен атаке, когда два моих города были захвачены</a:t>
            </a:r>
            <a:endParaRPr lang="en-US" dirty="0"/>
          </a:p>
          <a:p>
            <a:r>
              <a:rPr lang="ru-RU" dirty="0"/>
              <a:t>(254) ...я не знал что сын мой водится с Апиру. Но смотри! Я отдал его Адайя.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2029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50473-BE81-4B40-BC13-7638C1B2F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B3EA2-298B-4A1C-9773-4378B6388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(246) пусть знает мой царь, что два сына Лабайя давали серебро людям Апиру и людям Суту чтобы те воевали со мной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649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EC1DC-D996-4680-AA04-071C8F8DF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F7730-2DA6-45F9-A946-31B7FE94EA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333. Письмо Папу во двор.</a:t>
            </a:r>
          </a:p>
          <a:p>
            <a:r>
              <a:rPr lang="ru-RU" dirty="0"/>
              <a:t>но знай, что предали тебя вместе Шиптибааль и Зимреда. Шиптибааль сказал Зимреда: армия Ярами написал мне. Дай мне 11 луков, 3 кинжала и 3 меча. Если выйду на войну против страны царя, присоединишься ко мне?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1798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7A697-F54B-4220-A043-E620CDA53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z-Cyrl-AZ" dirty="0"/>
              <a:t>(244) Биридийя, правитель Мегиддо.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A7C9F-40C9-44A2-99BC-84F816C772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Пусть знает господин мой, что с тех пор как регулярная армия вернулась [в Египет] Лабайя напал на меня, и мы не можем стричь шерсть, и не можем выйти из города из за Лабайя. и пусть спасет господин Мегиддо, ибо там свирепствует чума. и пусть пошлет 100 солдат, дабы Лабайя не захватил его.</a:t>
            </a:r>
            <a:endParaRPr lang="en-US" dirty="0"/>
          </a:p>
          <a:p>
            <a:r>
              <a:rPr lang="ru-RU" dirty="0"/>
              <a:t>(243)... ибо днём я охранаю поля на колеснице, а ночью стою </a:t>
            </a:r>
            <a:r>
              <a:rPr lang="ru-RU" dirty="0">
                <a:solidFill>
                  <a:srgbClr val="FF0000"/>
                </a:solidFill>
              </a:rPr>
              <a:t>на стенах города</a:t>
            </a:r>
            <a:r>
              <a:rPr lang="ru-RU" dirty="0"/>
              <a:t>. и теперь сильна агрессия Апиру в стране.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7256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DF9AB-AEA3-41E1-ACF5-B33417824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9DDB8-5D86-4062-B778-350BB3298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248. </a:t>
            </a:r>
            <a:r>
              <a:rPr lang="ru-RU" dirty="0"/>
              <a:t>Пусть знает господин, что люди Таанаха разграбили всё то, что царь дал своему рабу. они перебили моих быков и изгнали меня. и теперь я нахожусь у Биридийя. </a:t>
            </a:r>
            <a:endParaRPr lang="en-US" dirty="0"/>
          </a:p>
          <a:p>
            <a:r>
              <a:rPr lang="en-US" dirty="0"/>
              <a:t>(245) </a:t>
            </a:r>
            <a:r>
              <a:rPr lang="ru-RU" dirty="0"/>
              <a:t>и так я сказал своему брату (яшдата):... так захватим Лабайя, только живым мы должны привести его царю. и лошадь моя была подстрелена но затем я встал и поскакал к Яшдату, но пока доскакал до него, они убили его. Но Сурата (правитель Акко) забрал Лабайя из Мегиддо сказав "я посажу его на корабль и пошлю в Египет". и вот, Он взял его и освободил его из Ханатона домой. и Сурата взял у него деньги (выкуп)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6902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423F2-FBC5-4D1C-837B-E4020F6A5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(270) Милкиилу, царю Египта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37A31E-AF81-4ED1-A2EA-5255C2A96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и пусть мой господин знает, что творит Янухаму (египетский клерк) и продолжает творить с тех пор, как я вернулся от моего господина. Ибо он требует у меня 3000 шекелей серебра, и говорит: дай мне твою жену и детей, не то убью тебя. .. и пусть мой господин пришлет мне колесницы, и заберет меня к себе, а то пропаду [я здесь]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5348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839BB-FFAD-43AB-A2F7-56F99BE3E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1A095-DC81-46B0-91E3-42B120BEC1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8936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6FB75-A14B-4713-BE22-7915DFDEA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1402" y="365125"/>
            <a:ext cx="11495202" cy="1774760"/>
          </a:xfrm>
        </p:spPr>
        <p:txBody>
          <a:bodyPr/>
          <a:lstStyle/>
          <a:p>
            <a:pPr algn="ctr"/>
            <a:r>
              <a:rPr lang="az-Cyrl-AZ" b="1" dirty="0"/>
              <a:t>Культ и мифология</a:t>
            </a:r>
            <a:endParaRPr lang="en-US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0C17227-2C6B-455E-9F55-395C62140A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3258"/>
            <a:ext cx="12192000" cy="4332106"/>
          </a:xfrm>
        </p:spPr>
      </p:pic>
    </p:spTree>
    <p:extLst>
      <p:ext uri="{BB962C8B-B14F-4D97-AF65-F5344CB8AC3E}">
        <p14:creationId xmlns:p14="http://schemas.microsoft.com/office/powerpoint/2010/main" val="36902256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8E7B4-AA2D-42FE-90C4-E0C3D26DB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34F01-9B08-418B-8267-299ACB56C1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И было ко мне слово Господа: «Ты же, о сын человеческий, определи себе две дороги, по которым предстоит войти мечу вавилонского царя. Обе они должны выходить из одной земли, и пусть будет вырезан указатель. Его нужно поставить при начале дороги в город.  Определи одну дорогу для меча, по которой он выступит против Ра́ввы сыновей Аммо́на, а другую — против Иуды, против укреплённого Иерусалима, потому что царь Вавилона остановился для гадания на распутье, при начале двух дорог. Он тряс стрелы, искал ответа через терафи́мов, рассматривал печень.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9162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4BB75-B357-474C-9231-E3109DDC8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C790DC-D604-413A-84E8-CFECD597E2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533400"/>
            <a:ext cx="5193792" cy="276758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4002A4-8D9B-4B4B-B1AF-E63DCE1A8221}"/>
              </a:ext>
            </a:extLst>
          </p:cNvPr>
          <p:cNvSpPr txBox="1"/>
          <p:nvPr/>
        </p:nvSpPr>
        <p:spPr>
          <a:xfrm>
            <a:off x="4343400" y="3733800"/>
            <a:ext cx="317535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Царь подчинится царю</a:t>
            </a:r>
          </a:p>
          <a:p>
            <a:r>
              <a:rPr lang="ru-RU" b="1" dirty="0"/>
              <a:t>Враг восстанет против страны</a:t>
            </a:r>
          </a:p>
          <a:p>
            <a:r>
              <a:rPr lang="ru-RU" b="1" dirty="0"/>
              <a:t>Радостный.... бога на земле</a:t>
            </a:r>
          </a:p>
          <a:p>
            <a:r>
              <a:rPr lang="ru-RU" b="1" dirty="0"/>
              <a:t>Прощение бога человеку</a:t>
            </a:r>
          </a:p>
          <a:p>
            <a:r>
              <a:rPr lang="ru-RU" b="1" dirty="0"/>
              <a:t>Раб восстанет против хозяина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38811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B4BA5-4B07-432D-B64C-B62AE6288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3592E-CD03-4637-AD36-A113384EC6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Аврам, услышав, что [Лот] сродник его взят в плен, вооружил рабов своих, рожденных в доме его, триста восемнадцать, и преследовал неприятелей до Дана</a:t>
            </a:r>
            <a:r>
              <a:rPr lang="en-US" dirty="0"/>
              <a:t> </a:t>
            </a:r>
            <a:r>
              <a:rPr lang="az-Cyrl-AZ" dirty="0"/>
              <a:t>(Быт. 14: 14)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4559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81C7E-EAC9-4793-93CF-4EBBAFBA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Hazor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E703A-977A-4429-B674-F19189E39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0" y="1600201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Иштар поглотит землю</a:t>
            </a:r>
          </a:p>
          <a:p>
            <a:pPr marL="0" indent="0">
              <a:buNone/>
            </a:pPr>
            <a:r>
              <a:rPr lang="ru-RU" b="1" dirty="0"/>
              <a:t>Нергал выдаст имя </a:t>
            </a:r>
            <a:endParaRPr lang="en-US" b="1" dirty="0"/>
          </a:p>
          <a:p>
            <a:pPr marL="0" indent="0">
              <a:buNone/>
            </a:pPr>
            <a:r>
              <a:rPr lang="ru-RU" b="1" dirty="0"/>
              <a:t>Город- его боги вернутся туда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377184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96058-41B6-4948-AD3F-3E7078FF4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A2A8F-80E5-431B-AB0C-3C6AA36014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0585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Indy424\Desktop\webinar\SPB\Ir1+filistians\646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5" y="889261"/>
            <a:ext cx="8991600" cy="544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5706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6FB75-A14B-4713-BE22-7915DFDEA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0C17227-2C6B-455E-9F55-395C62140A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3738"/>
            <a:ext cx="12273699" cy="4361136"/>
          </a:xfrm>
        </p:spPr>
      </p:pic>
    </p:spTree>
    <p:extLst>
      <p:ext uri="{BB962C8B-B14F-4D97-AF65-F5344CB8AC3E}">
        <p14:creationId xmlns:p14="http://schemas.microsoft.com/office/powerpoint/2010/main" val="390688489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CF3B8-64D9-4992-A6A9-D72BC5F59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BFC783-CA3F-48C1-9EEB-0819999E38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76" y="0"/>
            <a:ext cx="10172307" cy="6781538"/>
          </a:xfrm>
        </p:spPr>
      </p:pic>
    </p:spTree>
    <p:extLst>
      <p:ext uri="{BB962C8B-B14F-4D97-AF65-F5344CB8AC3E}">
        <p14:creationId xmlns:p14="http://schemas.microsoft.com/office/powerpoint/2010/main" val="300122684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A7081-A801-4DFA-B231-C97DFAADC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10708-1DC1-4DE4-8425-B64E357B88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живого козла,</a:t>
            </a:r>
          </a:p>
          <a:p>
            <a:r>
              <a:rPr lang="ru-RU" dirty="0"/>
              <a:t>и возложит Аарон обе руки свои на голову живого козла, и исповедает над ним все беззакония сынов Израилевых и все преступления их и все грехи их, и возложит их на голову козла, и отошлет с нарочным человеком в пустыню:</a:t>
            </a:r>
          </a:p>
          <a:p>
            <a:r>
              <a:rPr lang="ru-RU" dirty="0"/>
              <a:t>и понесет козел на себе все беззакония их в землю непроходимую, и пустит он козла в пустыню. (Лев. 16:20-22)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9183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28537-6015-4B46-8A8B-990B01351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DACEC4-10E3-4230-956D-731884A39F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02" y="0"/>
            <a:ext cx="10297998" cy="6865332"/>
          </a:xfrm>
        </p:spPr>
      </p:pic>
    </p:spTree>
    <p:extLst>
      <p:ext uri="{BB962C8B-B14F-4D97-AF65-F5344CB8AC3E}">
        <p14:creationId xmlns:p14="http://schemas.microsoft.com/office/powerpoint/2010/main" val="38176807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223AA-6443-402F-A290-7A0609F3E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859FB-9A90-4754-BA38-79EBC2778B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7. И сказал ему: Я Господь, Который вывел тебя из Ура Халдейского, чтобы дать тебе землю сию во владение. </a:t>
            </a:r>
            <a:br>
              <a:rPr lang="ru-RU" dirty="0"/>
            </a:br>
            <a:r>
              <a:rPr lang="ru-RU" dirty="0"/>
              <a:t>8. Он сказал: Владыка Господи! по чему мне узнать, что я буду владеть ею? </a:t>
            </a:r>
            <a:br>
              <a:rPr lang="ru-RU" dirty="0"/>
            </a:br>
            <a:r>
              <a:rPr lang="ru-RU" dirty="0"/>
              <a:t>9. Господь сказал ему: возьми Мне трехлетнюю телицу, трехлетнюю козу, трехлетнего овна, горлицу и молодого голубя. </a:t>
            </a:r>
            <a:br>
              <a:rPr lang="ru-RU" dirty="0"/>
            </a:br>
            <a:r>
              <a:rPr lang="ru-RU" dirty="0"/>
              <a:t>10. Он взял всех их, рассек их пополам и положил одну часть против другой; только птиц не рассек. </a:t>
            </a:r>
            <a:br>
              <a:rPr lang="ru-RU" dirty="0"/>
            </a:br>
            <a:r>
              <a:rPr lang="ru-RU" dirty="0"/>
              <a:t>……</a:t>
            </a:r>
            <a:br>
              <a:rPr lang="ru-RU" dirty="0"/>
            </a:br>
            <a:r>
              <a:rPr lang="ru-RU" dirty="0"/>
              <a:t>17. Когда зашло солнце и наступила тьма, вот, дым как бы из печи и пламя огня прошли между рассеченными животными. </a:t>
            </a:r>
            <a:br>
              <a:rPr lang="ru-RU" dirty="0"/>
            </a:br>
            <a:r>
              <a:rPr lang="ru-RU" dirty="0"/>
              <a:t>(Книга Бытие 15:7-17)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5000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B06BE-2F2D-4029-955C-721B8D67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95D74-8420-433F-BBB9-B8CF92B3BB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"...если войска были разгромлены, они готовят ритуал "за рекой" следующим образом: за рекой разрубают человека, козленка, щенка и поросенка. половины кладут с одной стороны и с другой стороны. Перед [всем] этим ставят ворота из колючек а натягивают сквозь него веревку. Затем перед воротами они разжгают огонь и за ними разжигают огонь. Войска проходят сквозь ворота, при этом опрыскивая себя водой, а затем вновь повторяют этот ритуал в степи. "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1582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8502D-AE2E-4C5A-97A3-8EC2F1AEE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83BC09-D437-4B5E-821F-C7E414DAF2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0"/>
            <a:ext cx="10356056" cy="6904038"/>
          </a:xfrm>
        </p:spPr>
      </p:pic>
    </p:spTree>
    <p:extLst>
      <p:ext uri="{BB962C8B-B14F-4D97-AF65-F5344CB8AC3E}">
        <p14:creationId xmlns:p14="http://schemas.microsoft.com/office/powerpoint/2010/main" val="937923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z-Cyrl-AZ" b="1" dirty="0"/>
              <a:t>Мегиддо</a:t>
            </a:r>
            <a:endParaRPr lang="en-US" b="1" dirty="0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39192"/>
            <a:ext cx="5867400" cy="4971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217717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AA84A-C42C-4858-A784-8D5EB5F8C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08E0E5-C8BB-4793-8DE9-914CFD1E26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18497"/>
            <a:ext cx="6858000" cy="6621006"/>
          </a:xfrm>
        </p:spPr>
      </p:pic>
    </p:spTree>
    <p:extLst>
      <p:ext uri="{BB962C8B-B14F-4D97-AF65-F5344CB8AC3E}">
        <p14:creationId xmlns:p14="http://schemas.microsoft.com/office/powerpoint/2010/main" val="106102796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0D536-0702-4A74-B08D-1A654C5A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71C061A-F3EA-427D-8C5A-76F0E1EA3F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506192"/>
            <a:ext cx="5715000" cy="4696170"/>
          </a:xfrm>
        </p:spPr>
      </p:pic>
    </p:spTree>
    <p:extLst>
      <p:ext uri="{BB962C8B-B14F-4D97-AF65-F5344CB8AC3E}">
        <p14:creationId xmlns:p14="http://schemas.microsoft.com/office/powerpoint/2010/main" val="104321320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31EEB-9983-48AF-80BF-E0EAC1358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B1A95D-831B-4AEA-A948-CB82690F26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1" y="609601"/>
            <a:ext cx="9381929" cy="6254620"/>
          </a:xfrm>
        </p:spPr>
      </p:pic>
    </p:spTree>
    <p:extLst>
      <p:ext uri="{BB962C8B-B14F-4D97-AF65-F5344CB8AC3E}">
        <p14:creationId xmlns:p14="http://schemas.microsoft.com/office/powerpoint/2010/main" val="429410186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26769-FC36-4911-924E-47B7721CE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Megiddo 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A17AF5-4E13-4D9E-8B05-287E65A8EF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078" y="1676400"/>
            <a:ext cx="8282522" cy="4343400"/>
          </a:xfrm>
        </p:spPr>
      </p:pic>
    </p:spTree>
    <p:extLst>
      <p:ext uri="{BB962C8B-B14F-4D97-AF65-F5344CB8AC3E}">
        <p14:creationId xmlns:p14="http://schemas.microsoft.com/office/powerpoint/2010/main" val="79988278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BD5B0-11C1-4105-8EF6-36C5BCC5B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0DE87B-28D6-4C9F-8490-F06D697A02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038" y="-602261"/>
            <a:ext cx="5480901" cy="7460261"/>
          </a:xfrm>
        </p:spPr>
      </p:pic>
    </p:spTree>
    <p:extLst>
      <p:ext uri="{BB962C8B-B14F-4D97-AF65-F5344CB8AC3E}">
        <p14:creationId xmlns:p14="http://schemas.microsoft.com/office/powerpoint/2010/main" val="386896808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951FC-FD1B-46AD-A123-029CCFE21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826382"/>
            <a:ext cx="10515600" cy="5451869"/>
          </a:xfrm>
        </p:spPr>
        <p:txBody>
          <a:bodyPr>
            <a:normAutofit fontScale="92500"/>
          </a:bodyPr>
          <a:lstStyle/>
          <a:p>
            <a:pPr algn="r"/>
            <a:r>
              <a:rPr lang="he-IL" b="1" baseline="30000" dirty="0"/>
              <a:t>3 </a:t>
            </a:r>
            <a:r>
              <a:rPr lang="he-IL" dirty="0"/>
              <a:t>הַֽ֭לְלוּהוּ בְּתֵ֣קַע שׁוֹפָ֑ר הַֽ֝לְל֗וּהוּ בְּנֵ֣בֶל וְכִנּֽוֹר׃</a:t>
            </a:r>
          </a:p>
          <a:p>
            <a:pPr algn="r"/>
            <a:r>
              <a:rPr lang="he-IL" b="1" baseline="30000" dirty="0"/>
              <a:t>4 </a:t>
            </a:r>
            <a:r>
              <a:rPr lang="he-IL" dirty="0"/>
              <a:t>הַֽ֭לְלוּהוּ בְתֹ֣ף וּמָח֑וֹל הַֽ֝לְל֗וּהוּ בְּמִנִּ֥ים וְעוּגָֽב׃</a:t>
            </a:r>
          </a:p>
          <a:p>
            <a:pPr algn="r"/>
            <a:r>
              <a:rPr lang="he-IL" b="1" baseline="30000" dirty="0"/>
              <a:t>5 </a:t>
            </a:r>
            <a:r>
              <a:rPr lang="he-IL" dirty="0"/>
              <a:t>הַֽלְל֥וּהוּ בְצִלְצְלֵי־שָׁ֑מַע הַֽ֝לְל֗וּהוּ בְּֽצִלְצְלֵ֥י תְרוּעָֽה׃</a:t>
            </a:r>
          </a:p>
          <a:p>
            <a:pPr algn="r"/>
            <a:r>
              <a:rPr lang="he-IL" b="1" baseline="30000" dirty="0"/>
              <a:t>6 </a:t>
            </a:r>
            <a:r>
              <a:rPr lang="he-IL" dirty="0"/>
              <a:t>כֹּ֣ל הַ֭נְּשָׁמָה תְּהַלֵּ֥ל יָ֗הּ הַֽלְלוּ־יָֽהּ׃</a:t>
            </a:r>
          </a:p>
          <a:p>
            <a:r>
              <a:rPr lang="ru-RU" baseline="30000" dirty="0"/>
              <a:t>1</a:t>
            </a:r>
            <a:r>
              <a:rPr lang="ru-RU" dirty="0"/>
              <a:t>Хвалите Бога во святыне Его, хвалите Его на тверди силы Его.</a:t>
            </a:r>
          </a:p>
          <a:p>
            <a:r>
              <a:rPr lang="ru-RU" baseline="30000" dirty="0"/>
              <a:t>2</a:t>
            </a:r>
            <a:r>
              <a:rPr lang="ru-RU" dirty="0"/>
              <a:t>Хвалите Его по могуществу Его, хвалите Его по множеству величия Его.</a:t>
            </a:r>
          </a:p>
          <a:p>
            <a:r>
              <a:rPr lang="ru-RU" baseline="30000" dirty="0"/>
              <a:t>3</a:t>
            </a:r>
            <a:r>
              <a:rPr lang="ru-RU" dirty="0"/>
              <a:t>Хвалите Его со звуком трубным, хвалите Его на </a:t>
            </a:r>
            <a:r>
              <a:rPr lang="ru-RU" dirty="0">
                <a:solidFill>
                  <a:srgbClr val="FF0000"/>
                </a:solidFill>
              </a:rPr>
              <a:t>псалтири и гуслях</a:t>
            </a:r>
            <a:r>
              <a:rPr lang="ru-RU" dirty="0"/>
              <a:t>.</a:t>
            </a:r>
          </a:p>
          <a:p>
            <a:r>
              <a:rPr lang="ru-RU" baseline="30000" dirty="0"/>
              <a:t>4</a:t>
            </a:r>
            <a:r>
              <a:rPr lang="ru-RU" dirty="0"/>
              <a:t>Хвалите Его с </a:t>
            </a:r>
            <a:r>
              <a:rPr lang="ru-RU" dirty="0">
                <a:solidFill>
                  <a:srgbClr val="FF0000"/>
                </a:solidFill>
              </a:rPr>
              <a:t>тимпаном и </a:t>
            </a:r>
            <a:r>
              <a:rPr lang="ru-RU" dirty="0"/>
              <a:t>ликами, хвалите Его </a:t>
            </a:r>
            <a:r>
              <a:rPr lang="ru-RU" dirty="0">
                <a:solidFill>
                  <a:srgbClr val="FF0000"/>
                </a:solidFill>
              </a:rPr>
              <a:t>на струнах и органе</a:t>
            </a:r>
            <a:r>
              <a:rPr lang="ru-RU" dirty="0"/>
              <a:t>.</a:t>
            </a:r>
          </a:p>
          <a:p>
            <a:r>
              <a:rPr lang="ru-RU" baseline="30000" dirty="0"/>
              <a:t>5</a:t>
            </a:r>
            <a:r>
              <a:rPr lang="ru-RU" dirty="0"/>
              <a:t>Хвалите Его на </a:t>
            </a:r>
            <a:r>
              <a:rPr lang="ru-RU" dirty="0">
                <a:solidFill>
                  <a:srgbClr val="FF0000"/>
                </a:solidFill>
              </a:rPr>
              <a:t>звучных кимвалах</a:t>
            </a:r>
            <a:r>
              <a:rPr lang="ru-RU" dirty="0"/>
              <a:t>, хвалите Его на кимвалах громогласных.</a:t>
            </a:r>
          </a:p>
          <a:p>
            <a:r>
              <a:rPr lang="ru-RU" baseline="30000" dirty="0">
                <a:solidFill>
                  <a:srgbClr val="FF0000"/>
                </a:solidFill>
              </a:rPr>
              <a:t>6</a:t>
            </a:r>
            <a:r>
              <a:rPr lang="ru-RU" dirty="0">
                <a:solidFill>
                  <a:srgbClr val="FF0000"/>
                </a:solidFill>
              </a:rPr>
              <a:t>Все дышащее </a:t>
            </a:r>
            <a:r>
              <a:rPr lang="ru-RU" dirty="0"/>
              <a:t>да хвалит Господа! Аллилуия.</a:t>
            </a:r>
          </a:p>
          <a:p>
            <a:endParaRPr lang="en-US" dirty="0"/>
          </a:p>
        </p:txBody>
      </p:sp>
      <p:pic>
        <p:nvPicPr>
          <p:cNvPr id="1025" name="Picture 1" descr="1x1">
            <a:extLst>
              <a:ext uri="{FF2B5EF4-FFF2-40B4-BE49-F238E27FC236}">
                <a16:creationId xmlns:a16="http://schemas.microsoft.com/office/drawing/2014/main" id="{0F831809-E863-4B3E-A102-070695521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114300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x1">
            <a:extLst>
              <a:ext uri="{FF2B5EF4-FFF2-40B4-BE49-F238E27FC236}">
                <a16:creationId xmlns:a16="http://schemas.microsoft.com/office/drawing/2014/main" id="{57465E34-98CE-4DCD-9833-A680D2AFB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114300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1x1">
            <a:extLst>
              <a:ext uri="{FF2B5EF4-FFF2-40B4-BE49-F238E27FC236}">
                <a16:creationId xmlns:a16="http://schemas.microsoft.com/office/drawing/2014/main" id="{649BD021-9863-4174-9F38-EBE777C50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114300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48191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FAB41-EFEC-4872-9AD0-7BAFE8285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507AD5-94DA-4948-8C1D-1C83DF9170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821" y="485088"/>
            <a:ext cx="9380359" cy="5887825"/>
          </a:xfrm>
        </p:spPr>
      </p:pic>
    </p:spTree>
    <p:extLst>
      <p:ext uri="{BB962C8B-B14F-4D97-AF65-F5344CB8AC3E}">
        <p14:creationId xmlns:p14="http://schemas.microsoft.com/office/powerpoint/2010/main" val="27232995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70DDB-383B-4A5A-AAED-438F936EA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F50CF9-F625-4827-95B3-E134CB912A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12" y="0"/>
            <a:ext cx="5035822" cy="6941944"/>
          </a:xfrm>
        </p:spPr>
      </p:pic>
    </p:spTree>
    <p:extLst>
      <p:ext uri="{BB962C8B-B14F-4D97-AF65-F5344CB8AC3E}">
        <p14:creationId xmlns:p14="http://schemas.microsoft.com/office/powerpoint/2010/main" val="34198453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58AC3-B89A-4182-8A7A-D7088FAD4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ADCECC-90E4-436E-8698-11370290AE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9997744" cy="6934200"/>
          </a:xfrm>
        </p:spPr>
      </p:pic>
      <p:sp>
        <p:nvSpPr>
          <p:cNvPr id="6" name="Star: 5 Points 5">
            <a:extLst>
              <a:ext uri="{FF2B5EF4-FFF2-40B4-BE49-F238E27FC236}">
                <a16:creationId xmlns:a16="http://schemas.microsoft.com/office/drawing/2014/main" id="{D52FBC3B-C4CD-49AA-A5BB-F57C444E22F5}"/>
              </a:ext>
            </a:extLst>
          </p:cNvPr>
          <p:cNvSpPr/>
          <p:nvPr/>
        </p:nvSpPr>
        <p:spPr>
          <a:xfrm>
            <a:off x="7315200" y="609600"/>
            <a:ext cx="685800" cy="6096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459431-53B7-47A1-B2A0-626764285AFE}"/>
              </a:ext>
            </a:extLst>
          </p:cNvPr>
          <p:cNvSpPr txBox="1"/>
          <p:nvPr/>
        </p:nvSpPr>
        <p:spPr>
          <a:xfrm>
            <a:off x="6105512" y="211611"/>
            <a:ext cx="13420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UGARIT</a:t>
            </a:r>
          </a:p>
        </p:txBody>
      </p:sp>
    </p:spTree>
    <p:extLst>
      <p:ext uri="{BB962C8B-B14F-4D97-AF65-F5344CB8AC3E}">
        <p14:creationId xmlns:p14="http://schemas.microsoft.com/office/powerpoint/2010/main" val="140118448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144CE-C803-4130-A366-2C20C55F5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69B5AB-DD7C-4DEB-BD15-B087617952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-4864"/>
            <a:ext cx="12092472" cy="6802016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5DAAB9B-2F97-4E9E-BEFD-6E23FE7CC6F6}"/>
              </a:ext>
            </a:extLst>
          </p:cNvPr>
          <p:cNvCxnSpPr/>
          <p:nvPr/>
        </p:nvCxnSpPr>
        <p:spPr>
          <a:xfrm flipV="1">
            <a:off x="4038600" y="3162300"/>
            <a:ext cx="4876800" cy="1295400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B5B6B741-AE5B-4955-9922-5A901991D4F2}"/>
              </a:ext>
            </a:extLst>
          </p:cNvPr>
          <p:cNvSpPr/>
          <p:nvPr/>
        </p:nvSpPr>
        <p:spPr>
          <a:xfrm>
            <a:off x="9144000" y="3581400"/>
            <a:ext cx="304800" cy="228600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99F933-A098-4B1E-9031-479134989757}"/>
              </a:ext>
            </a:extLst>
          </p:cNvPr>
          <p:cNvSpPr txBox="1"/>
          <p:nvPr/>
        </p:nvSpPr>
        <p:spPr>
          <a:xfrm>
            <a:off x="9378696" y="3690594"/>
            <a:ext cx="1123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QRT WRH</a:t>
            </a:r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1FF5D1CF-1375-41A7-828A-EBAF9848199E}"/>
              </a:ext>
            </a:extLst>
          </p:cNvPr>
          <p:cNvSpPr/>
          <p:nvPr/>
        </p:nvSpPr>
        <p:spPr>
          <a:xfrm>
            <a:off x="6477000" y="3900461"/>
            <a:ext cx="304800" cy="228600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D44A4C-E38F-4234-BC93-535B56449612}"/>
              </a:ext>
            </a:extLst>
          </p:cNvPr>
          <p:cNvSpPr txBox="1"/>
          <p:nvPr/>
        </p:nvSpPr>
        <p:spPr>
          <a:xfrm>
            <a:off x="6096001" y="4252688"/>
            <a:ext cx="1222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MRRT BNR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3D563C-BE05-4D79-AB77-61118594CE9F}"/>
              </a:ext>
            </a:extLst>
          </p:cNvPr>
          <p:cNvSpPr txBox="1"/>
          <p:nvPr/>
        </p:nvSpPr>
        <p:spPr>
          <a:xfrm>
            <a:off x="9131727" y="3073415"/>
            <a:ext cx="928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awartm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26772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15962"/>
          </a:xfrm>
        </p:spPr>
        <p:txBody>
          <a:bodyPr>
            <a:normAutofit/>
          </a:bodyPr>
          <a:lstStyle/>
          <a:p>
            <a:r>
              <a:rPr lang="az-Cyrl-AZ" b="1" dirty="0"/>
              <a:t>Дворец наместника. Аджуль</a:t>
            </a:r>
            <a:endParaRPr lang="en-US" b="1" dirty="0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81297" y="237206"/>
            <a:ext cx="5753207" cy="754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133950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9CE08-9DD6-41F8-8D16-FFF44D59A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F52269-0CBE-4668-AE76-C8A6AC4611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2" y="0"/>
            <a:ext cx="9245599" cy="6934200"/>
          </a:xfrm>
        </p:spPr>
      </p:pic>
    </p:spTree>
    <p:extLst>
      <p:ext uri="{BB962C8B-B14F-4D97-AF65-F5344CB8AC3E}">
        <p14:creationId xmlns:p14="http://schemas.microsoft.com/office/powerpoint/2010/main" val="379184123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C0E79-A830-471C-8BFE-FCBD3731D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3B8C07-1AEB-4666-BDCD-4FF5EDA176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18908965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Indy424\Desktop\webinar\1 paleolithic + general\Tell_el_Hesy_-_Israel_c._2009_-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249382"/>
            <a:ext cx="10856598" cy="710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40396" y="0"/>
            <a:ext cx="33570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Tel </a:t>
            </a:r>
            <a:r>
              <a:rPr lang="en-US" sz="4000" b="1" dirty="0" err="1"/>
              <a:t>Ubeidiyyeh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60078259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2E44F-7350-4914-A4FB-1A04225D2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408B28-7DA9-4A72-A51C-2801AB1EBE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41272" y="-1225879"/>
            <a:ext cx="7075997" cy="9434664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6A9B473-CAD9-4EA6-B3FA-398E77B11CE1}"/>
              </a:ext>
            </a:extLst>
          </p:cNvPr>
          <p:cNvSpPr/>
          <p:nvPr/>
        </p:nvSpPr>
        <p:spPr>
          <a:xfrm>
            <a:off x="2324100" y="2667000"/>
            <a:ext cx="7543800" cy="685800"/>
          </a:xfrm>
          <a:prstGeom prst="rect">
            <a:avLst/>
          </a:prstGeom>
          <a:solidFill>
            <a:srgbClr val="FF0000">
              <a:alpha val="5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9117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A10D3-4C53-443F-949C-FBDD0F060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7AB109C-3FBB-4FD6-AD08-167C9635E6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-76200"/>
            <a:ext cx="9238853" cy="7391083"/>
          </a:xfrm>
        </p:spPr>
      </p:pic>
    </p:spTree>
    <p:extLst>
      <p:ext uri="{BB962C8B-B14F-4D97-AF65-F5344CB8AC3E}">
        <p14:creationId xmlns:p14="http://schemas.microsoft.com/office/powerpoint/2010/main" val="261897723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D2D35-F5BA-4E87-A98B-7769B1677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B5452C-5EC9-4CC7-BF7E-5BE94169CB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56" y="-76200"/>
            <a:ext cx="9929985" cy="7010400"/>
          </a:xfrm>
          <a:ln w="69850">
            <a:solidFill>
              <a:srgbClr val="0070C0"/>
            </a:solidFill>
          </a:ln>
        </p:spPr>
      </p:pic>
      <p:sp>
        <p:nvSpPr>
          <p:cNvPr id="3" name="Arc 2">
            <a:extLst>
              <a:ext uri="{FF2B5EF4-FFF2-40B4-BE49-F238E27FC236}">
                <a16:creationId xmlns:a16="http://schemas.microsoft.com/office/drawing/2014/main" id="{8F201DB3-B242-4F4D-9F17-159BDEDE6212}"/>
              </a:ext>
            </a:extLst>
          </p:cNvPr>
          <p:cNvSpPr/>
          <p:nvPr/>
        </p:nvSpPr>
        <p:spPr>
          <a:xfrm>
            <a:off x="5029201" y="2590800"/>
            <a:ext cx="807719" cy="32004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9FFB9DC9-76DE-4139-A969-2E01DAA70AE6}"/>
              </a:ext>
            </a:extLst>
          </p:cNvPr>
          <p:cNvSpPr/>
          <p:nvPr/>
        </p:nvSpPr>
        <p:spPr>
          <a:xfrm>
            <a:off x="5257801" y="2819400"/>
            <a:ext cx="579119" cy="24384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BDD036FA-4609-4CA7-B841-4F3DE689635E}"/>
              </a:ext>
            </a:extLst>
          </p:cNvPr>
          <p:cNvSpPr/>
          <p:nvPr/>
        </p:nvSpPr>
        <p:spPr>
          <a:xfrm rot="18734715" flipH="1">
            <a:off x="5352804" y="2577275"/>
            <a:ext cx="2964675" cy="3989450"/>
          </a:xfrm>
          <a:prstGeom prst="arc">
            <a:avLst/>
          </a:prstGeom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21337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85EFC-770B-4AF2-B7BC-EF66DC18C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3D7668-3C25-404C-AA63-44870F1E60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-3143"/>
            <a:ext cx="5326680" cy="6893351"/>
          </a:xfrm>
        </p:spPr>
      </p:pic>
    </p:spTree>
    <p:extLst>
      <p:ext uri="{BB962C8B-B14F-4D97-AF65-F5344CB8AC3E}">
        <p14:creationId xmlns:p14="http://schemas.microsoft.com/office/powerpoint/2010/main" val="214803505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Indy424\Desktop\webinar\historical seminar\10 cent\bible-archeology-victory-stele-of-merneptah-israel-is-wasted-seed-is-not-canaan-plundered-ashkelon-carried-off-gezer-captured-hurru-widow-1205bc-clos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066801"/>
            <a:ext cx="8382000" cy="551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39472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81BE7-B085-4ED9-AF76-7634EE47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Sinai 376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79FD329-603B-4E88-AAF4-BFF15047B9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3542" y="1524000"/>
            <a:ext cx="4579458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84973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0AE20-B803-48B8-AECD-09E702011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Sinai 348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E3C436C-5F61-45C4-ACCC-130B5D67F9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2296" y="1600200"/>
            <a:ext cx="5372906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56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5A132-243D-4F2A-93E1-26F76D96B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2536" y="26104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az-Cyrl-AZ" b="1" dirty="0"/>
              <a:t>Египетские </a:t>
            </a:r>
            <a:br>
              <a:rPr lang="en-US" b="1" dirty="0"/>
            </a:br>
            <a:r>
              <a:rPr lang="az-Cyrl-AZ" b="1" dirty="0"/>
              <a:t>проклятия</a:t>
            </a:r>
            <a:endParaRPr lang="en-US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1F0429A-D314-4DC5-8260-8DA39FBB8B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336" y="312869"/>
            <a:ext cx="4191000" cy="6387815"/>
          </a:xfrm>
        </p:spPr>
      </p:pic>
    </p:spTree>
    <p:extLst>
      <p:ext uri="{BB962C8B-B14F-4D97-AF65-F5344CB8AC3E}">
        <p14:creationId xmlns:p14="http://schemas.microsoft.com/office/powerpoint/2010/main" val="275002631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05227-9712-4165-898C-D7951D344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Sinai 352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2A9DF3D-EE47-4A54-AF5B-E0AD4987C7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3100" y="1417638"/>
            <a:ext cx="4981501" cy="490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28498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07AC0-175B-4ABC-B0FC-D42658F9A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Gezer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CD1AC10-D4AA-4617-ACD5-0ED2258473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4868" y="1828800"/>
            <a:ext cx="7905932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30511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D79A5-C486-4F66-96DC-3F02141EC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2F4470-C5C8-40F6-B130-EBB28F1866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1" y="-36871"/>
            <a:ext cx="10286999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20C9EC-2E3C-4219-8417-A9EBEBEBF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091" y="3979452"/>
            <a:ext cx="4483510" cy="28957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D7134F1-BA69-4909-9C36-B62AD457CCE7}"/>
              </a:ext>
            </a:extLst>
          </p:cNvPr>
          <p:cNvSpPr/>
          <p:nvPr/>
        </p:nvSpPr>
        <p:spPr>
          <a:xfrm>
            <a:off x="1524000" y="274639"/>
            <a:ext cx="2667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/>
              <a:t>Lachish</a:t>
            </a:r>
          </a:p>
        </p:txBody>
      </p:sp>
    </p:spTree>
    <p:extLst>
      <p:ext uri="{BB962C8B-B14F-4D97-AF65-F5344CB8AC3E}">
        <p14:creationId xmlns:p14="http://schemas.microsoft.com/office/powerpoint/2010/main" val="10920416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7B29C-CB24-430A-AFE9-992F950FE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Lachish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06205D6-780E-4EC2-929F-6E5DA96237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1905000"/>
            <a:ext cx="779377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40205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4E5A0-EB72-4512-B0A0-9CF9FF2DA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Izbet</a:t>
            </a:r>
            <a:r>
              <a:rPr lang="en-US" dirty="0"/>
              <a:t> </a:t>
            </a:r>
            <a:r>
              <a:rPr lang="en-US" dirty="0" err="1"/>
              <a:t>Sarta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6EB5D3-D2A3-4628-9DD2-C446CB3E99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81201" y="2209800"/>
            <a:ext cx="7416729" cy="5181600"/>
          </a:xfrm>
        </p:spPr>
      </p:pic>
    </p:spTree>
    <p:extLst>
      <p:ext uri="{BB962C8B-B14F-4D97-AF65-F5344CB8AC3E}">
        <p14:creationId xmlns:p14="http://schemas.microsoft.com/office/powerpoint/2010/main" val="108509380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Sabean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 descr="C:\Users\indy424\Desktop\2014_03_12\IMG_0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281023"/>
            <a:ext cx="534007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indy424\Desktop\2014_03_12\IMG_00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079402"/>
            <a:ext cx="6553200" cy="262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77566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09601"/>
            <a:ext cx="4724400" cy="5902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001001" y="2286000"/>
            <a:ext cx="193995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he-IL" dirty="0"/>
              <a:t>יַרְחו אָסִ(י)ף</a:t>
            </a:r>
          </a:p>
          <a:p>
            <a:pPr algn="r" rtl="1"/>
            <a:r>
              <a:rPr lang="he-IL" dirty="0"/>
              <a:t>יַרְחו זֶרַע</a:t>
            </a:r>
          </a:p>
          <a:p>
            <a:pPr algn="r" rtl="1"/>
            <a:r>
              <a:rPr lang="he-IL" dirty="0"/>
              <a:t>יַרְחו לֶקֶשׁ</a:t>
            </a:r>
          </a:p>
          <a:p>
            <a:pPr algn="r" rtl="1"/>
            <a:r>
              <a:rPr lang="he-IL" dirty="0"/>
              <a:t>יֶרַח עֲצַד פִּשְׁתָ(ה)</a:t>
            </a:r>
          </a:p>
          <a:p>
            <a:pPr algn="r" rtl="1"/>
            <a:r>
              <a:rPr lang="he-IL" dirty="0"/>
              <a:t>יֶרַח קְצִ(י)ר שְׂע(וֹ)רִם</a:t>
            </a:r>
          </a:p>
          <a:p>
            <a:pPr algn="r" rtl="1"/>
            <a:r>
              <a:rPr lang="he-IL" dirty="0"/>
              <a:t>יֶרַח קָצ (וֹ)ר וְכַלֵּ(ה</a:t>
            </a:r>
          </a:p>
          <a:p>
            <a:pPr algn="r" rtl="1"/>
            <a:r>
              <a:rPr lang="he-IL" dirty="0"/>
              <a:t>יַרְחו זֶמֶר</a:t>
            </a:r>
          </a:p>
          <a:p>
            <a:pPr algn="r" rtl="1"/>
            <a:r>
              <a:rPr lang="he-IL" dirty="0"/>
              <a:t>יֶרַח קֵץ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0692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01E67-6763-4564-928D-28F904282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0F215-65A9-46D3-88A0-C4F1DAD8A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7400" y="685800"/>
            <a:ext cx="8229600" cy="2057400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1. Такое видение открыл мне Господь Бог: вот корзина со спелыми плодами.</a:t>
            </a:r>
          </a:p>
          <a:p>
            <a:r>
              <a:rPr lang="ru-RU" dirty="0"/>
              <a:t>2. И сказал Он: что ты видишь, Амос? Я ответил: корзину со спелыми плодами. Тогда Господь сказал мне: приспел конец народу Моему, Израилю: не буду более прощать ему.</a:t>
            </a:r>
          </a:p>
          <a:p>
            <a:r>
              <a:rPr lang="ru-RU" dirty="0"/>
              <a:t>(Амос 8:1,2)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256E69-080D-4269-86CD-63C131EED49C}"/>
              </a:ext>
            </a:extLst>
          </p:cNvPr>
          <p:cNvSpPr txBox="1"/>
          <p:nvPr/>
        </p:nvSpPr>
        <p:spPr>
          <a:xfrm>
            <a:off x="2116385" y="3429001"/>
            <a:ext cx="7959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e-IL" dirty="0"/>
              <a:t>כֹּה הִרְאַנִי, אֲדֹנָי יְהוִה; וְהִנֵּה, כְּלוּב קָיִץ</a:t>
            </a:r>
          </a:p>
          <a:p>
            <a:r>
              <a:rPr lang="he-IL" dirty="0"/>
              <a:t>  </a:t>
            </a:r>
            <a:r>
              <a:rPr lang="he-IL" b="1" dirty="0"/>
              <a:t>ב</a:t>
            </a:r>
            <a:r>
              <a:rPr lang="he-IL" dirty="0"/>
              <a:t> וַיֹּאמֶר, מָה-אַתָּה רֹאֶה עָמוֹס, וָאֹמַר, כְּלוּב קָיִץ; וַיֹּאמֶר יְהוָה אֵלַי, בָּא הַקֵּץ אֶל-עַמִּי יִשְׂרָאֵל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9678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1500</Words>
  <Application>Microsoft Office PowerPoint</Application>
  <PresentationFormat>Widescreen</PresentationFormat>
  <Paragraphs>122</Paragraphs>
  <Slides>97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103" baseType="lpstr">
      <vt:lpstr>Arial</vt:lpstr>
      <vt:lpstr>Arial Black</vt:lpstr>
      <vt:lpstr>Calibri</vt:lpstr>
      <vt:lpstr>Calibri Light</vt:lpstr>
      <vt:lpstr>Times New Roman</vt:lpstr>
      <vt:lpstr>Office Theme</vt:lpstr>
      <vt:lpstr>Ханаан до евреев</vt:lpstr>
      <vt:lpstr>PowerPoint Presentation</vt:lpstr>
      <vt:lpstr>Лахиш</vt:lpstr>
      <vt:lpstr>Тель эль Аджуль</vt:lpstr>
      <vt:lpstr>Ворота в Тель Дан</vt:lpstr>
      <vt:lpstr>PowerPoint Presentation</vt:lpstr>
      <vt:lpstr>Мегиддо</vt:lpstr>
      <vt:lpstr>Дворец наместника. Аджуль</vt:lpstr>
      <vt:lpstr>Египетские  проклятия</vt:lpstr>
      <vt:lpstr>Злоключения Синухета</vt:lpstr>
      <vt:lpstr>PowerPoint Presentation</vt:lpstr>
      <vt:lpstr>Хацор "во главе всех тех царств" (Навин 11: 10)</vt:lpstr>
      <vt:lpstr>Хацор, документ 5</vt:lpstr>
      <vt:lpstr>Хацор, документ 5</vt:lpstr>
      <vt:lpstr>PowerPoint Presentation</vt:lpstr>
      <vt:lpstr>PowerPoint Presentation</vt:lpstr>
      <vt:lpstr>PowerPoint Presentation</vt:lpstr>
      <vt:lpstr>личная печать  Зимир-Лима</vt:lpstr>
      <vt:lpstr>PowerPoint Presentation</vt:lpstr>
      <vt:lpstr>И когда мы кадили богине неба и возливали ей возлияния, то разве без ведома мужей наших делали мы ей пирожки с изображением ее и возливали ей возлияния? (Йер 44: 19)</vt:lpstr>
      <vt:lpstr>Время Египетского мира. Игры престолов</vt:lpstr>
      <vt:lpstr>PowerPoint Presentation</vt:lpstr>
      <vt:lpstr>PowerPoint Presentation</vt:lpstr>
      <vt:lpstr>ворота Рамсеса 2, Яффо</vt:lpstr>
      <vt:lpstr>Папирус Харриса 500</vt:lpstr>
      <vt:lpstr>PowerPoint Presentation</vt:lpstr>
      <vt:lpstr>Мегиддо 12</vt:lpstr>
      <vt:lpstr>Мегиддо 10</vt:lpstr>
      <vt:lpstr>PowerPoint Presentation</vt:lpstr>
      <vt:lpstr>PowerPoint Presentation</vt:lpstr>
      <vt:lpstr>PowerPoint Presentation</vt:lpstr>
      <vt:lpstr>Шхем</vt:lpstr>
      <vt:lpstr>PowerPoint Presentation</vt:lpstr>
      <vt:lpstr>PowerPoint Presentation</vt:lpstr>
      <vt:lpstr>И собрались все жители Сихемские и весь дом Милло, и пошли и поставили царем Авимелеха у дуба, что близ Сихема (Суд. 9: 6) עם אלון מוצב אשר בשכם</vt:lpstr>
      <vt:lpstr>PowerPoint Presentation</vt:lpstr>
      <vt:lpstr>Горизонт Атона- Ахетатон</vt:lpstr>
      <vt:lpstr>PowerPoint Presentation</vt:lpstr>
      <vt:lpstr>PowerPoint Presentation</vt:lpstr>
      <vt:lpstr>PowerPoint Presentation</vt:lpstr>
      <vt:lpstr>(41) Шуппилилиюма царю Хуреа (видимо Тут-анх-Амон)</vt:lpstr>
      <vt:lpstr>PowerPoint Presentation</vt:lpstr>
      <vt:lpstr>(265) Таги, правитель Гат Кармель царю.</vt:lpstr>
      <vt:lpstr>(331) Шиптиба`алу правитель Лахиша царю Египта</vt:lpstr>
      <vt:lpstr>(269) я слышал что написал бог мой царь и господин мой, пусть вышлет мне мой господин регулярные войска рабу своему. и да пошлет господин мне Мирр (мор, муррум) как лекарство</vt:lpstr>
      <vt:lpstr>PowerPoint Presentation</vt:lpstr>
      <vt:lpstr>PowerPoint Presentation</vt:lpstr>
      <vt:lpstr>(68) Рибhада (Библос), фараону.</vt:lpstr>
      <vt:lpstr>PowerPoint Presentation</vt:lpstr>
      <vt:lpstr>Дело Лабайя</vt:lpstr>
      <vt:lpstr>PowerPoint Presentation</vt:lpstr>
      <vt:lpstr>PowerPoint Presentation</vt:lpstr>
      <vt:lpstr>(244) Биридийя, правитель Мегиддо.</vt:lpstr>
      <vt:lpstr>PowerPoint Presentation</vt:lpstr>
      <vt:lpstr>(270) Милкиилу, царю Египта</vt:lpstr>
      <vt:lpstr>PowerPoint Presentation</vt:lpstr>
      <vt:lpstr>Культ и мифология</vt:lpstr>
      <vt:lpstr>PowerPoint Presentation</vt:lpstr>
      <vt:lpstr>PowerPoint Presentation</vt:lpstr>
      <vt:lpstr>Hazor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Megiddo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Sinai 376</vt:lpstr>
      <vt:lpstr>Sinai 348</vt:lpstr>
      <vt:lpstr>Sinai 352</vt:lpstr>
      <vt:lpstr>Gezer</vt:lpstr>
      <vt:lpstr>PowerPoint Presentation</vt:lpstr>
      <vt:lpstr>Lachish</vt:lpstr>
      <vt:lpstr>Izbet Sarta</vt:lpstr>
      <vt:lpstr>Sabean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Freikman</dc:creator>
  <cp:lastModifiedBy>Mike Freikman</cp:lastModifiedBy>
  <cp:revision>19</cp:revision>
  <dcterms:created xsi:type="dcterms:W3CDTF">2017-12-18T06:45:11Z</dcterms:created>
  <dcterms:modified xsi:type="dcterms:W3CDTF">2017-12-19T10:05:40Z</dcterms:modified>
</cp:coreProperties>
</file>