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1" r:id="rId9"/>
    <p:sldId id="268" r:id="rId10"/>
    <p:sldId id="262" r:id="rId11"/>
    <p:sldId id="263" r:id="rId12"/>
    <p:sldId id="276" r:id="rId13"/>
    <p:sldId id="264" r:id="rId14"/>
    <p:sldId id="269" r:id="rId15"/>
    <p:sldId id="270" r:id="rId16"/>
    <p:sldId id="271" r:id="rId17"/>
    <p:sldId id="275" r:id="rId18"/>
    <p:sldId id="277" r:id="rId19"/>
    <p:sldId id="272" r:id="rId20"/>
    <p:sldId id="274" r:id="rId21"/>
    <p:sldId id="273" r:id="rId22"/>
    <p:sldId id="278" r:id="rId2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F32990-C41F-4B5C-807F-8B723D4F0E9F}" type="datetimeFigureOut">
              <a:rPr lang="he-IL" smtClean="0"/>
              <a:t>י"א/כסלו/תשע"ז</a:t>
            </a:fld>
            <a:endParaRPr lang="he-I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13B1F6-CC94-40BA-89C2-BDE72D7D836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F32990-C41F-4B5C-807F-8B723D4F0E9F}" type="datetimeFigureOut">
              <a:rPr lang="he-IL" smtClean="0"/>
              <a:t>י"א/כסלו/תשע"ז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3B1F6-CC94-40BA-89C2-BDE72D7D836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F32990-C41F-4B5C-807F-8B723D4F0E9F}" type="datetimeFigureOut">
              <a:rPr lang="he-IL" smtClean="0"/>
              <a:t>י"א/כסלו/תשע"ז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3B1F6-CC94-40BA-89C2-BDE72D7D836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F32990-C41F-4B5C-807F-8B723D4F0E9F}" type="datetimeFigureOut">
              <a:rPr lang="he-IL" smtClean="0"/>
              <a:t>י"א/כסלו/תשע"ז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3B1F6-CC94-40BA-89C2-BDE72D7D8365}" type="slidenum">
              <a:rPr lang="he-IL" smtClean="0"/>
              <a:t>‹#›</a:t>
            </a:fld>
            <a:endParaRPr lang="he-I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F32990-C41F-4B5C-807F-8B723D4F0E9F}" type="datetimeFigureOut">
              <a:rPr lang="he-IL" smtClean="0"/>
              <a:t>י"א/כסלו/תשע"ז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3B1F6-CC94-40BA-89C2-BDE72D7D8365}" type="slidenum">
              <a:rPr lang="he-IL" smtClean="0"/>
              <a:t>‹#›</a:t>
            </a:fld>
            <a:endParaRPr lang="he-IL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F32990-C41F-4B5C-807F-8B723D4F0E9F}" type="datetimeFigureOut">
              <a:rPr lang="he-IL" smtClean="0"/>
              <a:t>י"א/כסלו/תשע"ז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3B1F6-CC94-40BA-89C2-BDE72D7D8365}" type="slidenum">
              <a:rPr lang="he-IL" smtClean="0"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F32990-C41F-4B5C-807F-8B723D4F0E9F}" type="datetimeFigureOut">
              <a:rPr lang="he-IL" smtClean="0"/>
              <a:t>י"א/כסלו/תשע"ז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3B1F6-CC94-40BA-89C2-BDE72D7D8365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F32990-C41F-4B5C-807F-8B723D4F0E9F}" type="datetimeFigureOut">
              <a:rPr lang="he-IL" smtClean="0"/>
              <a:t>י"א/כסלו/תשע"ז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3B1F6-CC94-40BA-89C2-BDE72D7D8365}" type="slidenum">
              <a:rPr lang="he-IL" smtClean="0"/>
              <a:t>‹#›</a:t>
            </a:fld>
            <a:endParaRPr lang="he-I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F32990-C41F-4B5C-807F-8B723D4F0E9F}" type="datetimeFigureOut">
              <a:rPr lang="he-IL" smtClean="0"/>
              <a:t>י"א/כסלו/תשע"ז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3B1F6-CC94-40BA-89C2-BDE72D7D836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FF32990-C41F-4B5C-807F-8B723D4F0E9F}" type="datetimeFigureOut">
              <a:rPr lang="he-IL" smtClean="0"/>
              <a:t>י"א/כסלו/תשע"ז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3B1F6-CC94-40BA-89C2-BDE72D7D8365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F32990-C41F-4B5C-807F-8B723D4F0E9F}" type="datetimeFigureOut">
              <a:rPr lang="he-IL" smtClean="0"/>
              <a:t>י"א/כסלו/תשע"ז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13B1F6-CC94-40BA-89C2-BDE72D7D8365}" type="slidenum">
              <a:rPr lang="he-IL" smtClean="0"/>
              <a:t>‹#›</a:t>
            </a:fld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FF32990-C41F-4B5C-807F-8B723D4F0E9F}" type="datetimeFigureOut">
              <a:rPr lang="he-IL" smtClean="0"/>
              <a:t>י"א/כסלו/תשע"ז</a:t>
            </a:fld>
            <a:endParaRPr lang="he-I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F13B1F6-CC94-40BA-89C2-BDE72D7D8365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Еда и слова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Отражение пищевых привычек в языке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308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ru-RU" dirty="0" smtClean="0"/>
              <a:t>Обозначения приемов пищи</a:t>
            </a:r>
          </a:p>
          <a:p>
            <a:pPr algn="l" rtl="0"/>
            <a:r>
              <a:rPr lang="he-IL" dirty="0" smtClean="0"/>
              <a:t>ארוחת-בוקר, ארוחת-צהריים, ארוחת-ערב</a:t>
            </a:r>
            <a:endParaRPr lang="ru-RU" dirty="0" smtClean="0"/>
          </a:p>
          <a:p>
            <a:pPr algn="l" rtl="0"/>
            <a:r>
              <a:rPr lang="ru-RU" dirty="0" smtClean="0"/>
              <a:t>Англ. </a:t>
            </a:r>
            <a:r>
              <a:rPr lang="en-US" dirty="0" smtClean="0"/>
              <a:t>Breakfast</a:t>
            </a:r>
          </a:p>
          <a:p>
            <a:pPr algn="l" rtl="0"/>
            <a:r>
              <a:rPr lang="ru-RU" dirty="0" smtClean="0"/>
              <a:t>Нем. </a:t>
            </a:r>
            <a:r>
              <a:rPr lang="en-US" dirty="0" err="1" smtClean="0"/>
              <a:t>Abendbrot</a:t>
            </a:r>
            <a:endParaRPr lang="en-US" dirty="0" smtClean="0"/>
          </a:p>
          <a:p>
            <a:pPr algn="l" rtl="0"/>
            <a:r>
              <a:rPr lang="ru-RU" dirty="0" smtClean="0"/>
              <a:t>Дзенский «спасительный камень»</a:t>
            </a:r>
          </a:p>
          <a:p>
            <a:pPr algn="l" rtl="0"/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Регулярность приема пищи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5582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ru-RU" dirty="0" smtClean="0"/>
              <a:t>Для того, что едят, - более подробная номенклатура</a:t>
            </a:r>
          </a:p>
          <a:p>
            <a:pPr algn="l" rtl="0"/>
            <a:r>
              <a:rPr lang="ru-RU" dirty="0" smtClean="0"/>
              <a:t>Экзоэтнонимы: </a:t>
            </a:r>
          </a:p>
          <a:p>
            <a:pPr marL="109728" indent="0" algn="l" rtl="0">
              <a:buNone/>
            </a:pPr>
            <a:r>
              <a:rPr lang="ru-RU" dirty="0"/>
              <a:t>	</a:t>
            </a:r>
            <a:r>
              <a:rPr lang="ru-RU" dirty="0" smtClean="0"/>
              <a:t>французы – лягушатники (жабоеды)</a:t>
            </a:r>
          </a:p>
          <a:p>
            <a:pPr marL="109728" indent="0" algn="l" rtl="0">
              <a:buNone/>
            </a:pPr>
            <a:r>
              <a:rPr lang="ru-RU" dirty="0"/>
              <a:t>	</a:t>
            </a:r>
            <a:r>
              <a:rPr lang="ru-RU" dirty="0" smtClean="0"/>
              <a:t>итальянцы – макаронники</a:t>
            </a:r>
          </a:p>
          <a:p>
            <a:pPr marL="109728" indent="0" algn="l" rtl="0">
              <a:buNone/>
            </a:pPr>
            <a:r>
              <a:rPr lang="ru-RU" dirty="0"/>
              <a:t>	</a:t>
            </a:r>
            <a:r>
              <a:rPr lang="ru-RU" dirty="0" smtClean="0"/>
              <a:t>Германия – </a:t>
            </a:r>
            <a:r>
              <a:rPr lang="en-US" dirty="0" err="1" smtClean="0"/>
              <a:t>Schweinfresserland</a:t>
            </a:r>
            <a:endParaRPr lang="en-US" dirty="0" smtClean="0"/>
          </a:p>
          <a:p>
            <a:pPr marL="109728" indent="0" algn="l" rtl="0">
              <a:buNone/>
            </a:pPr>
            <a:r>
              <a:rPr lang="en-US" dirty="0"/>
              <a:t>	</a:t>
            </a:r>
            <a:r>
              <a:rPr lang="ru-RU" dirty="0"/>
              <a:t>псковичи – мякинники, новгородцы – гущееды </a:t>
            </a:r>
            <a:r>
              <a:rPr lang="ru-RU" dirty="0" smtClean="0"/>
              <a:t>(гуща - густая </a:t>
            </a:r>
            <a:r>
              <a:rPr lang="ru-RU" dirty="0"/>
              <a:t>мучная болтушка), вятчане </a:t>
            </a:r>
            <a:r>
              <a:rPr lang="ru-RU" dirty="0" smtClean="0"/>
              <a:t>– толоконники</a:t>
            </a:r>
          </a:p>
          <a:p>
            <a:pPr marL="109728" indent="0" algn="l" rtl="0">
              <a:buNone/>
            </a:pPr>
            <a:r>
              <a:rPr lang="ru-RU" dirty="0" smtClean="0"/>
              <a:t>«Неправильная» еда – иностранная: болгарский виноград - влашко </a:t>
            </a:r>
            <a:r>
              <a:rPr lang="ru-RU" dirty="0"/>
              <a:t>грозде, немско грозде, руско грозде, татарско грозде, френско грозде, цариградско грозде </a:t>
            </a:r>
            <a:endParaRPr lang="ru-RU" dirty="0" smtClean="0"/>
          </a:p>
          <a:p>
            <a:pPr algn="l" rtl="0"/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едят и чего не едят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7487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 </a:t>
            </a:r>
            <a:r>
              <a:rPr lang="ru-RU" dirty="0"/>
              <a:t>лаптем щи хлебать</a:t>
            </a:r>
            <a:endParaRPr lang="he-IL" dirty="0"/>
          </a:p>
          <a:p>
            <a:pPr algn="l" rtl="0"/>
            <a:endParaRPr lang="ru-RU" dirty="0" smtClean="0"/>
          </a:p>
          <a:p>
            <a:pPr algn="l" rtl="0"/>
            <a:r>
              <a:rPr lang="ru-RU" dirty="0" smtClean="0"/>
              <a:t>В гурте и каша естся</a:t>
            </a:r>
          </a:p>
          <a:p>
            <a:pPr algn="l" rtl="0"/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Правильное и неправильное употребление пищи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0543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ru-RU" dirty="0" smtClean="0"/>
              <a:t>Многодельное – простое (проще пареной репы, легко, как блин спечь)</a:t>
            </a:r>
          </a:p>
          <a:p>
            <a:pPr algn="l" rtl="0"/>
            <a:endParaRPr lang="ru-RU" dirty="0"/>
          </a:p>
          <a:p>
            <a:pPr algn="l" rtl="0"/>
            <a:endParaRPr lang="ru-RU" dirty="0" smtClean="0"/>
          </a:p>
          <a:p>
            <a:pPr algn="l" rtl="0"/>
            <a:r>
              <a:rPr lang="ru-RU" dirty="0" smtClean="0"/>
              <a:t>Коллективное приготовление (каша)</a:t>
            </a:r>
          </a:p>
          <a:p>
            <a:pPr algn="l" rtl="0"/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ru-RU" dirty="0" smtClean="0"/>
              <a:t>Кто и как готовит еду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0578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ru-RU" dirty="0" smtClean="0"/>
              <a:t>Концептуализация определенных видов еды:</a:t>
            </a:r>
          </a:p>
          <a:p>
            <a:pPr marL="109728" indent="0" algn="l" rtl="0">
              <a:buNone/>
            </a:pPr>
            <a:r>
              <a:rPr lang="ru-RU" dirty="0"/>
              <a:t>	</a:t>
            </a:r>
            <a:r>
              <a:rPr lang="ru-RU" dirty="0" smtClean="0"/>
              <a:t>Вид еды, который считается основным и может выступать в качестве метафоры еды  как таковой (</a:t>
            </a:r>
            <a:r>
              <a:rPr lang="he-IL" dirty="0" smtClean="0"/>
              <a:t>אכל את לחמו, הוא נותן לחם לכל בשר, שתה יין מבורך</a:t>
            </a:r>
            <a:r>
              <a:rPr lang="ru-RU" dirty="0" smtClean="0"/>
              <a:t>)</a:t>
            </a:r>
          </a:p>
          <a:p>
            <a:pPr marL="109728" indent="0" algn="l" rtl="0">
              <a:buNone/>
            </a:pPr>
            <a:r>
              <a:rPr lang="ru-RU" dirty="0"/>
              <a:t>	</a:t>
            </a:r>
            <a:r>
              <a:rPr lang="ru-RU" dirty="0" smtClean="0"/>
              <a:t>Определенный продукт как нечто, обеспечивающее сытость (достаточное) </a:t>
            </a:r>
            <a:r>
              <a:rPr lang="en-US" dirty="0" smtClean="0"/>
              <a:t>vs. </a:t>
            </a:r>
            <a:r>
              <a:rPr lang="ru-RU" dirty="0"/>
              <a:t>к</a:t>
            </a:r>
            <a:r>
              <a:rPr lang="ru-RU" dirty="0" smtClean="0"/>
              <a:t>ак минимальное, едва насыщающее (необходимое) (хлеб, масло, суп, сыр)</a:t>
            </a:r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еще люди невольно сообщают о еде, когда говорят?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51369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Концептуализация определенных видов еды:</a:t>
            </a:r>
          </a:p>
          <a:p>
            <a:pPr lvl="1" algn="l" rtl="0"/>
            <a:r>
              <a:rPr lang="ru-RU" dirty="0" smtClean="0"/>
              <a:t>Масло, сало</a:t>
            </a:r>
            <a:br>
              <a:rPr lang="ru-RU" dirty="0" smtClean="0"/>
            </a:br>
            <a:endParaRPr lang="ru-RU" dirty="0" smtClean="0"/>
          </a:p>
          <a:p>
            <a:pPr lvl="1" algn="l" rtl="0"/>
            <a:r>
              <a:rPr lang="ru-RU" dirty="0" smtClean="0"/>
              <a:t>Хлеб (есть свой хлеб, перебивать хлеб и т.п.)</a:t>
            </a:r>
          </a:p>
          <a:p>
            <a:pPr lvl="1" algn="l" rtl="0"/>
            <a:endParaRPr lang="ru-RU" dirty="0"/>
          </a:p>
          <a:p>
            <a:pPr lvl="1" algn="l" rtl="0"/>
            <a:r>
              <a:rPr lang="ru-RU" dirty="0" smtClean="0"/>
              <a:t>Еда как символ роскоши (</a:t>
            </a:r>
            <a:r>
              <a:rPr lang="he-IL" dirty="0" smtClean="0"/>
              <a:t>געבראטענע טייבעלעך</a:t>
            </a:r>
            <a:r>
              <a:rPr lang="ru-RU" dirty="0" smtClean="0"/>
              <a:t>) – простая и необходимая еда (щи да каша и т.п.0</a:t>
            </a:r>
          </a:p>
          <a:p>
            <a:pPr marL="109728" indent="0" algn="l" rtl="0">
              <a:buNone/>
            </a:pPr>
            <a:r>
              <a:rPr lang="ru-RU" dirty="0"/>
              <a:t>	</a:t>
            </a:r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еще люди невольно сообщают, когда говорят о еде?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6089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ru-RU" dirty="0" smtClean="0"/>
              <a:t>Еда – метафора для чего-то другого</a:t>
            </a:r>
          </a:p>
          <a:p>
            <a:pPr marL="109728" indent="0" algn="l" rtl="0">
              <a:buNone/>
            </a:pPr>
            <a:r>
              <a:rPr lang="ru-RU" dirty="0" smtClean="0"/>
              <a:t>(сухарь, рикотта, сладкий как сахар, горький, кислый…)</a:t>
            </a:r>
          </a:p>
          <a:p>
            <a:pPr marL="109728" indent="0" algn="l" rtl="0">
              <a:buNone/>
            </a:pPr>
            <a:r>
              <a:rPr lang="ru-RU" dirty="0"/>
              <a:t>	</a:t>
            </a:r>
            <a:r>
              <a:rPr lang="ru-RU" dirty="0"/>
              <a:t>Еда – эталон </a:t>
            </a:r>
            <a:r>
              <a:rPr lang="ru-RU" dirty="0" smtClean="0"/>
              <a:t>формы (калач), цвета (топленого молока, перец с солью), структуры (крупитчатый), поверхности (масляный), состава (винегрет, коктейль, солянка)</a:t>
            </a:r>
          </a:p>
          <a:p>
            <a:pPr marL="109728" indent="0" algn="l" rtl="0">
              <a:buNone/>
            </a:pPr>
            <a:r>
              <a:rPr lang="ru-RU" dirty="0"/>
              <a:t>	</a:t>
            </a:r>
            <a:r>
              <a:rPr lang="ru-RU" dirty="0" smtClean="0"/>
              <a:t>Субъектные метафоры</a:t>
            </a:r>
          </a:p>
          <a:p>
            <a:pPr marL="109728" indent="0" algn="l" rtl="0">
              <a:buNone/>
            </a:pPr>
            <a:r>
              <a:rPr lang="ru-RU" dirty="0"/>
              <a:t>	</a:t>
            </a:r>
            <a:r>
              <a:rPr lang="ru-RU" dirty="0" smtClean="0"/>
              <a:t>Признаковые метафоры</a:t>
            </a:r>
            <a:r>
              <a:rPr lang="ru-RU" dirty="0"/>
              <a:t>	</a:t>
            </a:r>
            <a:endParaRPr lang="ru-RU" dirty="0" smtClean="0"/>
          </a:p>
          <a:p>
            <a:pPr marL="109728" indent="0" algn="l" rtl="0">
              <a:buNone/>
            </a:pPr>
            <a:r>
              <a:rPr lang="ru-RU" dirty="0"/>
              <a:t>	</a:t>
            </a:r>
            <a:r>
              <a:rPr lang="ru-RU" dirty="0" smtClean="0"/>
              <a:t>Параметровые метафоры («расти как на дрожжах»)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еще люди невольно сообщают, когда говорят о еде?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6343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algn="l" rtl="0">
              <a:buNone/>
            </a:pPr>
            <a:r>
              <a:rPr lang="ru-RU" sz="3100" dirty="0" smtClean="0"/>
              <a:t>Познание </a:t>
            </a:r>
            <a:r>
              <a:rPr lang="ru-RU" sz="3100" dirty="0"/>
              <a:t>(грызть гранит </a:t>
            </a:r>
            <a:r>
              <a:rPr lang="ru-RU" sz="3100" dirty="0" smtClean="0"/>
              <a:t>науки; разжевать и в рот положить)</a:t>
            </a:r>
            <a:endParaRPr lang="ru-RU" sz="3100" dirty="0"/>
          </a:p>
          <a:p>
            <a:pPr marL="109728" indent="0" algn="l" rtl="0">
              <a:buNone/>
            </a:pPr>
            <a:r>
              <a:rPr lang="ru-RU" sz="3100" dirty="0"/>
              <a:t>Взросление (воспитывать – кормить</a:t>
            </a:r>
            <a:r>
              <a:rPr lang="ru-RU" sz="3100" dirty="0" smtClean="0"/>
              <a:t>)</a:t>
            </a:r>
          </a:p>
          <a:p>
            <a:pPr marL="109728" indent="0" algn="l" rtl="0">
              <a:buNone/>
            </a:pPr>
            <a:r>
              <a:rPr lang="ru-RU" sz="3100" dirty="0" smtClean="0"/>
              <a:t>Деятельность – «аппетит приходит во время еды»</a:t>
            </a:r>
          </a:p>
          <a:p>
            <a:pPr marL="109728" indent="0" algn="l" rtl="0">
              <a:buNone/>
            </a:pPr>
            <a:r>
              <a:rPr lang="ru-RU" sz="3100" dirty="0" smtClean="0"/>
              <a:t>Легкая и приятная Д.– «не к теще на блины», «не фунт изюма», «не мед пить» </a:t>
            </a:r>
            <a:r>
              <a:rPr lang="en-US" sz="3100" dirty="0" smtClean="0"/>
              <a:t>vs. </a:t>
            </a:r>
            <a:r>
              <a:rPr lang="ru-RU" sz="3100" dirty="0" smtClean="0"/>
              <a:t>Тяжелая и неприятная – «пуд соли съесть», «хуже горькой редьки»</a:t>
            </a:r>
          </a:p>
          <a:p>
            <a:pPr marL="109728" indent="0" algn="l" rtl="0">
              <a:buNone/>
            </a:pPr>
            <a:r>
              <a:rPr lang="ru-RU" sz="3100" dirty="0" smtClean="0"/>
              <a:t>Секс</a:t>
            </a:r>
            <a:endParaRPr lang="ru-RU" sz="3100" dirty="0"/>
          </a:p>
          <a:p>
            <a:pPr marL="109728" indent="0" algn="l" rtl="0">
              <a:buNone/>
            </a:pPr>
            <a:endParaRPr lang="he-IL" dirty="0"/>
          </a:p>
          <a:p>
            <a:pPr marL="109728" indent="0" algn="l" rtl="0">
              <a:buNone/>
            </a:pPr>
            <a:endParaRPr lang="ru-RU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концептуализируется как еда?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7308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algn="l" rtl="0">
              <a:buNone/>
            </a:pPr>
            <a:r>
              <a:rPr lang="ru-RU" sz="3100" dirty="0"/>
              <a:t>Уничтожение (ржавчина разъела, мотор съел все топливо)</a:t>
            </a:r>
          </a:p>
          <a:p>
            <a:pPr marL="109728" indent="0" algn="l" rtl="0">
              <a:buNone/>
            </a:pPr>
            <a:r>
              <a:rPr lang="ru-RU" sz="3100" dirty="0"/>
              <a:t>Неоставление для другого использования (шкаф съел полкомнаты, работа съела день)</a:t>
            </a:r>
          </a:p>
          <a:p>
            <a:pPr marL="109728" indent="0" algn="l" rtl="0">
              <a:buNone/>
            </a:pPr>
            <a:r>
              <a:rPr lang="ru-RU" sz="3100" dirty="0"/>
              <a:t>Мучение (есть поедом, съесть с потрохами, самоедствовать), в т.ч. Получение неприятных известий (он и это съел) и перенесение побоев (березовая каша, угостить тумаками)</a:t>
            </a:r>
          </a:p>
          <a:p>
            <a:pPr marL="109728" indent="0" algn="l" rtl="0">
              <a:buNone/>
            </a:pPr>
            <a:endParaRPr lang="he-IL" dirty="0"/>
          </a:p>
          <a:p>
            <a:pPr marL="109728" indent="0" algn="l" rtl="0">
              <a:buNone/>
            </a:pPr>
            <a:endParaRPr lang="ru-RU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еще концептуализируется как еда?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8748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l" rtl="0">
              <a:buNone/>
            </a:pPr>
            <a:endParaRPr lang="ru-RU" dirty="0"/>
          </a:p>
          <a:p>
            <a:pPr marL="109728" indent="0" algn="l" rtl="0">
              <a:buNone/>
            </a:pPr>
            <a:r>
              <a:rPr lang="ru-RU" dirty="0" smtClean="0"/>
              <a:t>Мучение (мясорубка; допекать, распекать – эмпатия к продукту)</a:t>
            </a:r>
          </a:p>
          <a:p>
            <a:pPr marL="109728" indent="0" algn="l" rtl="0">
              <a:buNone/>
            </a:pPr>
            <a:r>
              <a:rPr lang="ru-RU" dirty="0" smtClean="0"/>
              <a:t>Создание чего-л. (наварить, новоиспеченный, печь как блины)</a:t>
            </a:r>
          </a:p>
          <a:p>
            <a:pPr marL="109728" indent="0" algn="l" rtl="0">
              <a:buNone/>
            </a:pPr>
            <a:r>
              <a:rPr lang="ru-RU" dirty="0" smtClean="0"/>
              <a:t>Жизнь и приобретение опыта (вариться в собственном соку)</a:t>
            </a:r>
          </a:p>
          <a:p>
            <a:pPr marL="109728" indent="0" algn="l" rtl="0">
              <a:buNone/>
            </a:pPr>
            <a:r>
              <a:rPr lang="ru-RU" dirty="0" smtClean="0"/>
              <a:t>Битье (варить, печь и т.п.)</a:t>
            </a:r>
            <a:endParaRPr lang="ru-RU" dirty="0"/>
          </a:p>
          <a:p>
            <a:pPr marL="109728" indent="0" algn="l" rtl="0">
              <a:buNone/>
            </a:pPr>
            <a:endParaRPr lang="ru-RU" dirty="0" smtClean="0"/>
          </a:p>
          <a:p>
            <a:pPr marL="109728" indent="0" algn="l" rtl="0">
              <a:buNone/>
            </a:pPr>
            <a:r>
              <a:rPr lang="ru-RU" dirty="0"/>
              <a:t>	</a:t>
            </a:r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Что концептуализируется как приготовление пищи</a:t>
            </a:r>
            <a:r>
              <a:rPr lang="ru-RU" dirty="0" smtClean="0"/>
              <a:t>?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45413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/>
          <a:lstStyle/>
          <a:p>
            <a:pPr algn="l" rtl="0"/>
            <a:r>
              <a:rPr lang="ru-RU" sz="2900" i="1" dirty="0"/>
              <a:t>"</a:t>
            </a:r>
            <a:r>
              <a:rPr lang="ru-RU" sz="2900" dirty="0"/>
              <a:t>Некогда обезьяна была подобна человеку: у нее не было шерсти, она передвигалась в пироге, питалась маисом и спала в </a:t>
            </a:r>
            <a:r>
              <a:rPr lang="ru-RU" sz="2900" dirty="0" smtClean="0"/>
              <a:t>гамаке…"</a:t>
            </a:r>
          </a:p>
          <a:p>
            <a:endParaRPr lang="ru-RU" i="1" dirty="0" smtClean="0"/>
          </a:p>
          <a:p>
            <a:r>
              <a:rPr lang="ru-RU" i="1" dirty="0" smtClean="0"/>
              <a:t>К. Леви-Стросс. «Происхождение застольных обычаев»</a:t>
            </a:r>
            <a:endParaRPr lang="he-IL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3501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ru-RU" dirty="0" smtClean="0"/>
              <a:t>Представления о должном:</a:t>
            </a:r>
          </a:p>
          <a:p>
            <a:pPr algn="l" rtl="0"/>
            <a:r>
              <a:rPr lang="ru-RU" dirty="0" smtClean="0"/>
              <a:t>Степень насыщения (в т.ч. </a:t>
            </a:r>
            <a:r>
              <a:rPr lang="he-IL" dirty="0" smtClean="0"/>
              <a:t>עסן אין ביידע באקן, צעגייט זיך אין אלע גלידער</a:t>
            </a:r>
            <a:r>
              <a:rPr lang="en-US" dirty="0" smtClean="0"/>
              <a:t>)</a:t>
            </a:r>
            <a:endParaRPr lang="ru-RU" dirty="0" smtClean="0"/>
          </a:p>
          <a:p>
            <a:pPr algn="l" rtl="0"/>
            <a:r>
              <a:rPr lang="ru-RU" dirty="0" smtClean="0"/>
              <a:t>Степень получения удовольствия от еды (</a:t>
            </a:r>
            <a:r>
              <a:rPr lang="he-IL" dirty="0" smtClean="0"/>
              <a:t>טעם גן עדן, עס רינט די סלינע</a:t>
            </a:r>
            <a:r>
              <a:rPr lang="ru-RU" dirty="0" smtClean="0"/>
              <a:t>)</a:t>
            </a:r>
          </a:p>
          <a:p>
            <a:pPr algn="l" rtl="0"/>
            <a:r>
              <a:rPr lang="ru-RU" dirty="0" smtClean="0"/>
              <a:t>Процесс кормления  (кормилец, выкормыш, прихлебатель и т.д.)</a:t>
            </a:r>
            <a:r>
              <a:rPr lang="ru-RU" dirty="0"/>
              <a:t>	</a:t>
            </a:r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еще люди невольно сообщают, когда говорят о еде?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3758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ru-RU" dirty="0" smtClean="0"/>
              <a:t>Мифологические представления: связь определенных продуктов с миром мертвых</a:t>
            </a:r>
          </a:p>
          <a:p>
            <a:pPr lvl="1" algn="l" rtl="0"/>
            <a:r>
              <a:rPr lang="ru-RU" dirty="0" smtClean="0"/>
              <a:t>(кисель, вино, бобы, выпечка)</a:t>
            </a:r>
          </a:p>
          <a:p>
            <a:pPr lvl="1" algn="l" rtl="0"/>
            <a:r>
              <a:rPr lang="ru-RU" dirty="0"/>
              <a:t>в</a:t>
            </a:r>
            <a:r>
              <a:rPr lang="ru-RU" dirty="0" smtClean="0"/>
              <a:t>ыпечка (лигн ин дрэрд ун бакн баранкес, печь блины)</a:t>
            </a:r>
          </a:p>
          <a:p>
            <a:pPr algn="l" rtl="0"/>
            <a:r>
              <a:rPr lang="ru-RU" dirty="0" smtClean="0"/>
              <a:t>Мифологические представления: соитие</a:t>
            </a:r>
          </a:p>
          <a:p>
            <a:pPr algn="l" rtl="0"/>
            <a:r>
              <a:rPr lang="ru-RU" dirty="0" smtClean="0"/>
              <a:t>Мифологические представления: еда, являвшаяся основной для данного этноса в прошлом (царь Горох)</a:t>
            </a:r>
          </a:p>
          <a:p>
            <a:pPr algn="l" rtl="0"/>
            <a:endParaRPr lang="ru-RU" dirty="0" smtClean="0"/>
          </a:p>
          <a:p>
            <a:pPr marL="109728" indent="0" algn="l" rtl="0">
              <a:buNone/>
            </a:pPr>
            <a:endParaRPr lang="ru-RU" dirty="0"/>
          </a:p>
          <a:p>
            <a:pPr marL="109728" indent="0" algn="l" rtl="0">
              <a:buNone/>
            </a:pPr>
            <a:endParaRPr lang="ru-RU" dirty="0" smtClean="0"/>
          </a:p>
          <a:p>
            <a:pPr marL="109728" indent="0" algn="l" rtl="0">
              <a:buNone/>
            </a:pPr>
            <a:r>
              <a:rPr lang="ru-RU" dirty="0"/>
              <a:t>	</a:t>
            </a:r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еще люди невольно сообщают, когда говорят о еде?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5565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0"/>
            <a:r>
              <a:rPr lang="he-IL" sz="5500" dirty="0" smtClean="0"/>
              <a:t>זאלט איר ווויל באקומען!</a:t>
            </a:r>
            <a:endParaRPr lang="he-IL" sz="5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739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ru-RU" dirty="0" smtClean="0"/>
              <a:t>Различий больше</a:t>
            </a:r>
          </a:p>
          <a:p>
            <a:pPr algn="l" rtl="0"/>
            <a:r>
              <a:rPr lang="ru-RU" dirty="0" smtClean="0"/>
              <a:t>Черты сходства:</a:t>
            </a:r>
          </a:p>
          <a:p>
            <a:pPr lvl="1" algn="l" rtl="0"/>
            <a:r>
              <a:rPr lang="ru-RU" dirty="0" smtClean="0"/>
              <a:t>Все люди едят и пьют</a:t>
            </a:r>
          </a:p>
          <a:p>
            <a:pPr lvl="1" algn="l" rtl="0"/>
            <a:r>
              <a:rPr lang="ru-RU" dirty="0" smtClean="0"/>
              <a:t>Жизнь человека делится на относительно равные отрезки (годы, сутки и т.п.), занятые регулярным удовлетворением базовых потребностей</a:t>
            </a:r>
          </a:p>
          <a:p>
            <a:pPr lvl="1" algn="l" rtl="0"/>
            <a:r>
              <a:rPr lang="ru-RU" dirty="0" smtClean="0"/>
              <a:t>Многие продукты и напитки крайне распространены (вода, злаки, мясо, часто – пьянящие напитки, молочные продукты)</a:t>
            </a:r>
          </a:p>
          <a:p>
            <a:pPr lvl="1" algn="l" rtl="0"/>
            <a:r>
              <a:rPr lang="ru-RU" dirty="0" smtClean="0"/>
              <a:t>В традиционной ситуации маркирована сытость</a:t>
            </a:r>
            <a:endParaRPr lang="ru-RU" dirty="0"/>
          </a:p>
          <a:p>
            <a:pPr marL="393192" lvl="1" indent="0" algn="l" rtl="0">
              <a:buNone/>
            </a:pPr>
            <a:endParaRPr lang="ru-RU" dirty="0" smtClean="0"/>
          </a:p>
          <a:p>
            <a:pPr lvl="1" algn="l" rtl="0"/>
            <a:endParaRPr lang="ru-RU" dirty="0" smtClean="0"/>
          </a:p>
          <a:p>
            <a:pPr lvl="1" algn="l" rtl="0"/>
            <a:endParaRPr lang="ru-RU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Различия и сходство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3399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ru-RU" dirty="0"/>
              <a:t>1</a:t>
            </a:r>
            <a:r>
              <a:rPr lang="ru-RU" dirty="0" smtClean="0"/>
              <a:t>00-словный список М. Сводеша:</a:t>
            </a:r>
          </a:p>
          <a:p>
            <a:pPr marL="109728" indent="0" algn="l" rtl="0">
              <a:buNone/>
            </a:pPr>
            <a:r>
              <a:rPr lang="ru-RU" dirty="0"/>
              <a:t>	</a:t>
            </a:r>
            <a:r>
              <a:rPr lang="ru-RU" dirty="0" smtClean="0"/>
              <a:t>пить</a:t>
            </a:r>
          </a:p>
          <a:p>
            <a:pPr marL="109728" indent="0" algn="l" rtl="0">
              <a:buNone/>
            </a:pPr>
            <a:r>
              <a:rPr lang="ru-RU" dirty="0"/>
              <a:t>	</a:t>
            </a:r>
            <a:r>
              <a:rPr lang="ru-RU" dirty="0" smtClean="0"/>
              <a:t>есть</a:t>
            </a:r>
          </a:p>
          <a:p>
            <a:pPr marL="109728" indent="0" algn="l" rtl="0">
              <a:buNone/>
            </a:pPr>
            <a:r>
              <a:rPr lang="ru-RU" dirty="0"/>
              <a:t>	</a:t>
            </a:r>
            <a:r>
              <a:rPr lang="ru-RU" dirty="0" smtClean="0"/>
              <a:t>(кусать / грызть; сосать; плевать)</a:t>
            </a:r>
            <a:br>
              <a:rPr lang="ru-RU" dirty="0" smtClean="0"/>
            </a:br>
            <a:r>
              <a:rPr lang="ru-RU" dirty="0" smtClean="0"/>
              <a:t>рыба</a:t>
            </a:r>
          </a:p>
          <a:p>
            <a:pPr marL="109728" indent="0" algn="l" rtl="0">
              <a:buNone/>
            </a:pPr>
            <a:r>
              <a:rPr lang="ru-RU" dirty="0" smtClean="0"/>
              <a:t>птица</a:t>
            </a:r>
          </a:p>
          <a:p>
            <a:pPr marL="109728" indent="0" algn="l" rtl="0">
              <a:buNone/>
            </a:pPr>
            <a:r>
              <a:rPr lang="ru-RU" dirty="0" smtClean="0"/>
              <a:t>мясо</a:t>
            </a:r>
          </a:p>
          <a:p>
            <a:pPr marL="109728" indent="0" algn="l" rtl="0">
              <a:buNone/>
            </a:pPr>
            <a:r>
              <a:rPr lang="ru-RU" dirty="0"/>
              <a:t>ж</a:t>
            </a:r>
            <a:r>
              <a:rPr lang="ru-RU" dirty="0" smtClean="0"/>
              <a:t>ир</a:t>
            </a:r>
          </a:p>
          <a:p>
            <a:pPr marL="109728" indent="0" algn="l" rtl="0">
              <a:buNone/>
            </a:pPr>
            <a:r>
              <a:rPr lang="ru-RU" dirty="0"/>
              <a:t>я</a:t>
            </a:r>
            <a:r>
              <a:rPr lang="ru-RU" dirty="0" smtClean="0"/>
              <a:t>йцо</a:t>
            </a:r>
            <a:br>
              <a:rPr lang="ru-RU" dirty="0" smtClean="0"/>
            </a:br>
            <a:r>
              <a:rPr lang="ru-RU" dirty="0" smtClean="0"/>
              <a:t>(плод)</a:t>
            </a:r>
            <a:r>
              <a:rPr lang="ru-RU" dirty="0"/>
              <a:t>	</a:t>
            </a:r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Универсальное о еде в языке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0592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ru-RU" dirty="0" smtClean="0"/>
              <a:t>700-словный список:</a:t>
            </a:r>
          </a:p>
          <a:p>
            <a:pPr algn="l" rtl="0"/>
            <a:r>
              <a:rPr lang="ru-RU" dirty="0" smtClean="0"/>
              <a:t>пить, напиток</a:t>
            </a:r>
          </a:p>
          <a:p>
            <a:pPr algn="l" rtl="0"/>
            <a:r>
              <a:rPr lang="ru-RU" dirty="0" smtClean="0"/>
              <a:t>есть, есть мясо, есть фрукты, есть злаки</a:t>
            </a:r>
          </a:p>
          <a:p>
            <a:pPr algn="l" rtl="0"/>
            <a:r>
              <a:rPr lang="ru-RU" dirty="0"/>
              <a:t>к</a:t>
            </a:r>
            <a:r>
              <a:rPr lang="ru-RU" dirty="0" smtClean="0"/>
              <a:t>ормить</a:t>
            </a:r>
          </a:p>
          <a:p>
            <a:pPr algn="l" rtl="0"/>
            <a:r>
              <a:rPr lang="ru-RU" dirty="0" smtClean="0"/>
              <a:t>еда</a:t>
            </a:r>
          </a:p>
          <a:p>
            <a:pPr algn="l" rtl="0"/>
            <a:r>
              <a:rPr lang="ru-RU" dirty="0"/>
              <a:t>п</a:t>
            </a:r>
            <a:r>
              <a:rPr lang="ru-RU" dirty="0" smtClean="0"/>
              <a:t>рием пищи</a:t>
            </a:r>
          </a:p>
          <a:p>
            <a:pPr algn="l" rtl="0"/>
            <a:r>
              <a:rPr lang="ru-RU" dirty="0"/>
              <a:t>к</a:t>
            </a:r>
            <a:r>
              <a:rPr lang="ru-RU" dirty="0" smtClean="0"/>
              <a:t>усать</a:t>
            </a:r>
          </a:p>
          <a:p>
            <a:pPr algn="l" rtl="0"/>
            <a:r>
              <a:rPr lang="ru-RU" dirty="0"/>
              <a:t>ж</a:t>
            </a:r>
            <a:r>
              <a:rPr lang="ru-RU" dirty="0" smtClean="0"/>
              <a:t>евать </a:t>
            </a:r>
          </a:p>
          <a:p>
            <a:pPr algn="l" rtl="0"/>
            <a:r>
              <a:rPr lang="ru-RU" dirty="0"/>
              <a:t>г</a:t>
            </a:r>
            <a:r>
              <a:rPr lang="ru-RU" dirty="0" smtClean="0"/>
              <a:t>лотать</a:t>
            </a:r>
          </a:p>
          <a:p>
            <a:pPr marL="109728" indent="0" algn="l" rtl="0">
              <a:buNone/>
            </a:pPr>
            <a:endParaRPr lang="ru-RU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Универсальное о еде в языке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202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l" rtl="0">
              <a:buNone/>
            </a:pPr>
            <a:r>
              <a:rPr lang="ru-RU" dirty="0" smtClean="0"/>
              <a:t>«Пищевые </a:t>
            </a:r>
            <a:r>
              <a:rPr lang="ru-RU" dirty="0"/>
              <a:t>нормы и пристрастия, а также особенности обработки и потребления пищи включены в национальную систему ценностей и, наряду с языком, типом одежды, жилья маркируют рамки национальной </a:t>
            </a:r>
            <a:r>
              <a:rPr lang="ru-RU" dirty="0" smtClean="0"/>
              <a:t>культуры»</a:t>
            </a:r>
            <a:endParaRPr lang="en-US" dirty="0"/>
          </a:p>
          <a:p>
            <a:pPr marL="109728" indent="0" algn="l" rtl="0">
              <a:buNone/>
            </a:pPr>
            <a:r>
              <a:rPr lang="ru-RU" i="1" dirty="0"/>
              <a:t>Левкиевская Е.Е. Еда и одежда в народной культуре по данным этнолингвистики и фолклора // Коды повседневности в славянской культуре: Еда и одежда. </a:t>
            </a:r>
            <a:r>
              <a:rPr lang="ru-RU" i="1" dirty="0" smtClean="0"/>
              <a:t>СПб, 2011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Различий больше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4166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ru-RU" dirty="0" smtClean="0"/>
              <a:t>То, что и как та или иная группа людей ест, противопоставляет ее другим группам людей, а также животным и богам (Богу).</a:t>
            </a:r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Различия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9620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ru-RU" dirty="0" smtClean="0"/>
              <a:t>Как часто едят?</a:t>
            </a:r>
          </a:p>
          <a:p>
            <a:pPr algn="l" rtl="0"/>
            <a:r>
              <a:rPr lang="ru-RU" dirty="0" smtClean="0"/>
              <a:t>Что едят?</a:t>
            </a:r>
          </a:p>
          <a:p>
            <a:pPr algn="l" rtl="0"/>
            <a:r>
              <a:rPr lang="ru-RU" dirty="0" smtClean="0"/>
              <a:t>Чего не едят?</a:t>
            </a:r>
          </a:p>
          <a:p>
            <a:pPr algn="l" rtl="0"/>
            <a:r>
              <a:rPr lang="ru-RU" dirty="0" smtClean="0"/>
              <a:t>Какая еда считается хорошей, какая – плохой?</a:t>
            </a:r>
          </a:p>
          <a:p>
            <a:pPr algn="l" rtl="0"/>
            <a:r>
              <a:rPr lang="ru-RU" dirty="0" smtClean="0"/>
              <a:t>Как обрабатывают пищу?</a:t>
            </a:r>
          </a:p>
          <a:p>
            <a:pPr algn="l" rtl="0"/>
            <a:r>
              <a:rPr lang="ru-RU" dirty="0" smtClean="0"/>
              <a:t>Кто обрабатывает пищу? (свои – чужие, мужчина – женщина)</a:t>
            </a:r>
          </a:p>
          <a:p>
            <a:pPr algn="l" rtl="0"/>
            <a:r>
              <a:rPr lang="ru-RU" dirty="0" smtClean="0"/>
              <a:t>Как и в какой компании едят?</a:t>
            </a:r>
          </a:p>
          <a:p>
            <a:pPr algn="l" rtl="0"/>
            <a:r>
              <a:rPr lang="ru-RU" dirty="0" smtClean="0"/>
              <a:t>Сакрализуются ли продукты и прием пищи?</a:t>
            </a:r>
          </a:p>
          <a:p>
            <a:pPr algn="l" rtl="0"/>
            <a:r>
              <a:rPr lang="ru-RU" dirty="0" smtClean="0"/>
              <a:t>Существует ли семантически нагруженное воздержание от еды?</a:t>
            </a:r>
          </a:p>
          <a:p>
            <a:pPr algn="l" rtl="0"/>
            <a:r>
              <a:rPr lang="ru-RU" dirty="0" smtClean="0"/>
              <a:t>Когда принято есть особые продукты?</a:t>
            </a:r>
          </a:p>
          <a:p>
            <a:pPr algn="l" rtl="0"/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Различия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744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ru-RU" dirty="0" smtClean="0"/>
              <a:t>Принято ли </a:t>
            </a:r>
            <a:r>
              <a:rPr lang="ru-RU" dirty="0"/>
              <a:t>говорить о еде, называть продукты своими именами, рассказывать, что ты </a:t>
            </a:r>
            <a:r>
              <a:rPr lang="ru-RU" dirty="0" smtClean="0"/>
              <a:t>ешь?</a:t>
            </a:r>
            <a:endParaRPr lang="en-US" dirty="0"/>
          </a:p>
          <a:p>
            <a:pPr algn="l" rtl="0"/>
            <a:r>
              <a:rPr lang="ru-RU" dirty="0" smtClean="0"/>
              <a:t>Какие </a:t>
            </a:r>
            <a:r>
              <a:rPr lang="ru-RU" dirty="0"/>
              <a:t>существуют слова для обозначения еды и продуктов? Свои или заимствованные? </a:t>
            </a:r>
            <a:r>
              <a:rPr lang="ru-RU" dirty="0" smtClean="0"/>
              <a:t>Какие разные </a:t>
            </a:r>
            <a:r>
              <a:rPr lang="ru-RU" dirty="0"/>
              <a:t>продукты </a:t>
            </a:r>
            <a:r>
              <a:rPr lang="ru-RU" dirty="0" smtClean="0"/>
              <a:t>обозначаются одним словом? По-разному </a:t>
            </a:r>
            <a:r>
              <a:rPr lang="ru-RU" dirty="0"/>
              <a:t>ли </a:t>
            </a:r>
            <a:r>
              <a:rPr lang="ru-RU" dirty="0" smtClean="0"/>
              <a:t>обозначаются </a:t>
            </a:r>
            <a:r>
              <a:rPr lang="ru-RU" dirty="0"/>
              <a:t>животное и его </a:t>
            </a:r>
            <a:r>
              <a:rPr lang="ru-RU" dirty="0" smtClean="0"/>
              <a:t>мясо?</a:t>
            </a:r>
          </a:p>
          <a:p>
            <a:pPr algn="l" rtl="0"/>
            <a:r>
              <a:rPr lang="ru-RU" dirty="0" smtClean="0"/>
              <a:t>Как </a:t>
            </a:r>
            <a:r>
              <a:rPr lang="ru-RU" dirty="0"/>
              <a:t>называются приемы пищи, если существует какая-то их классификация</a:t>
            </a:r>
            <a:r>
              <a:rPr lang="ru-RU" dirty="0" smtClean="0"/>
              <a:t>?</a:t>
            </a:r>
          </a:p>
          <a:p>
            <a:pPr algn="l" rtl="0"/>
            <a:r>
              <a:rPr lang="ru-RU" dirty="0" smtClean="0"/>
              <a:t>Какими глаголами описывается процесс еды / питья? От чего зависит применение того или иного глагола?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Различия: разговор о еде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1590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699</TotalTime>
  <Words>804</Words>
  <Application>Microsoft Office PowerPoint</Application>
  <PresentationFormat>On-screen Show (4:3)</PresentationFormat>
  <Paragraphs>128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Еда и слова</vt:lpstr>
      <vt:lpstr>PowerPoint Presentation</vt:lpstr>
      <vt:lpstr>Различия и сходство</vt:lpstr>
      <vt:lpstr>Универсальное о еде в языке</vt:lpstr>
      <vt:lpstr>Универсальное о еде в языке</vt:lpstr>
      <vt:lpstr>Различий больше</vt:lpstr>
      <vt:lpstr>Различия</vt:lpstr>
      <vt:lpstr>Различия</vt:lpstr>
      <vt:lpstr>Различия: разговор о еде</vt:lpstr>
      <vt:lpstr>Регулярность приема пищи</vt:lpstr>
      <vt:lpstr>Что едят и чего не едят</vt:lpstr>
      <vt:lpstr>Правильное и неправильное употребление пищи</vt:lpstr>
      <vt:lpstr>Кто и как готовит еду</vt:lpstr>
      <vt:lpstr>Что еще люди невольно сообщают о еде, когда говорят?</vt:lpstr>
      <vt:lpstr>Что еще люди невольно сообщают, когда говорят о еде?</vt:lpstr>
      <vt:lpstr>Что еще люди невольно сообщают, когда говорят о еде?</vt:lpstr>
      <vt:lpstr>Что концептуализируется как еда?</vt:lpstr>
      <vt:lpstr>Что еще концептуализируется как еда?</vt:lpstr>
      <vt:lpstr>Что концептуализируется как приготовление пищи?</vt:lpstr>
      <vt:lpstr>Что еще люди невольно сообщают, когда говорят о еде?</vt:lpstr>
      <vt:lpstr>Что еще люди невольно сообщают, когда говорят о еде?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Еда и слова</dc:title>
  <dc:creator>Alexandra Polyan</dc:creator>
  <cp:lastModifiedBy>Alexandra Polyan</cp:lastModifiedBy>
  <cp:revision>15</cp:revision>
  <dcterms:created xsi:type="dcterms:W3CDTF">2016-12-10T22:31:58Z</dcterms:created>
  <dcterms:modified xsi:type="dcterms:W3CDTF">2016-12-11T10:11:51Z</dcterms:modified>
</cp:coreProperties>
</file>