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320" r:id="rId4"/>
    <p:sldId id="318" r:id="rId5"/>
    <p:sldId id="319" r:id="rId6"/>
    <p:sldId id="296" r:id="rId7"/>
    <p:sldId id="293" r:id="rId8"/>
    <p:sldId id="294" r:id="rId9"/>
    <p:sldId id="295" r:id="rId10"/>
    <p:sldId id="297" r:id="rId11"/>
    <p:sldId id="298" r:id="rId12"/>
    <p:sldId id="334" r:id="rId13"/>
    <p:sldId id="299" r:id="rId14"/>
    <p:sldId id="300" r:id="rId15"/>
    <p:sldId id="301" r:id="rId16"/>
    <p:sldId id="303" r:id="rId17"/>
    <p:sldId id="338" r:id="rId18"/>
    <p:sldId id="323" r:id="rId19"/>
    <p:sldId id="324" r:id="rId20"/>
    <p:sldId id="263" r:id="rId21"/>
    <p:sldId id="258" r:id="rId22"/>
    <p:sldId id="304" r:id="rId23"/>
    <p:sldId id="331" r:id="rId24"/>
    <p:sldId id="287" r:id="rId25"/>
    <p:sldId id="286" r:id="rId26"/>
    <p:sldId id="305" r:id="rId27"/>
    <p:sldId id="307" r:id="rId28"/>
    <p:sldId id="257" r:id="rId29"/>
    <p:sldId id="261" r:id="rId30"/>
    <p:sldId id="264" r:id="rId31"/>
    <p:sldId id="265" r:id="rId32"/>
    <p:sldId id="332" r:id="rId33"/>
    <p:sldId id="266" r:id="rId34"/>
    <p:sldId id="340" r:id="rId35"/>
    <p:sldId id="341" r:id="rId36"/>
    <p:sldId id="329" r:id="rId37"/>
    <p:sldId id="330" r:id="rId38"/>
    <p:sldId id="342" r:id="rId39"/>
    <p:sldId id="343" r:id="rId40"/>
    <p:sldId id="344" r:id="rId41"/>
    <p:sldId id="345" r:id="rId42"/>
    <p:sldId id="333" r:id="rId43"/>
    <p:sldId id="311" r:id="rId44"/>
    <p:sldId id="312" r:id="rId45"/>
    <p:sldId id="313" r:id="rId46"/>
    <p:sldId id="315" r:id="rId47"/>
    <p:sldId id="316" r:id="rId48"/>
    <p:sldId id="317" r:id="rId49"/>
    <p:sldId id="271" r:id="rId50"/>
    <p:sldId id="288" r:id="rId51"/>
    <p:sldId id="272" r:id="rId52"/>
    <p:sldId id="273" r:id="rId53"/>
    <p:sldId id="274" r:id="rId54"/>
    <p:sldId id="289" r:id="rId55"/>
    <p:sldId id="290" r:id="rId56"/>
    <p:sldId id="291" r:id="rId57"/>
    <p:sldId id="292" r:id="rId58"/>
    <p:sldId id="336" r:id="rId59"/>
    <p:sldId id="321" r:id="rId60"/>
    <p:sldId id="322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98" autoAdjust="0"/>
    <p:restoredTop sz="94660"/>
  </p:normalViewPr>
  <p:slideViewPr>
    <p:cSldViewPr>
      <p:cViewPr>
        <p:scale>
          <a:sx n="80" d="100"/>
          <a:sy n="80" d="100"/>
        </p:scale>
        <p:origin x="-1032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indy424\Desktop\papers for phd\ethiopian project\shebaandsolom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264"/>
            <a:ext cx="10623647" cy="744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105400"/>
            <a:ext cx="7902623" cy="15462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cs typeface="Aharoni" panose="02010803020104030203" pitchFamily="2" charset="-79"/>
              </a:rPr>
              <a:t>ПО </a:t>
            </a:r>
            <a:r>
              <a:rPr lang="ru-RU" b="1" dirty="0" smtClean="0">
                <a:cs typeface="Aharoni" panose="02010803020104030203" pitchFamily="2" charset="-79"/>
              </a:rPr>
              <a:t>СЛЕДАМ</a:t>
            </a:r>
            <a:r>
              <a:rPr lang="en-US" b="1" dirty="0" smtClean="0">
                <a:cs typeface="Aharoni" panose="02010803020104030203" pitchFamily="2" charset="-79"/>
              </a:rPr>
              <a:t> </a:t>
            </a:r>
            <a:r>
              <a:rPr lang="ru-RU" b="1" dirty="0" smtClean="0">
                <a:cs typeface="Aharoni" panose="02010803020104030203" pitchFamily="2" charset="-79"/>
              </a:rPr>
              <a:t>ЦАРИЦЫ САВСКОЙ</a:t>
            </a:r>
            <a:r>
              <a:rPr lang="en-U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r>
              <a:rPr lang="ru-RU" b="1" dirty="0">
                <a:cs typeface="Aharoni" panose="02010803020104030203" pitchFamily="2" charset="-79"/>
              </a:rPr>
              <a:t/>
            </a:r>
            <a:br>
              <a:rPr lang="ru-RU" b="1" dirty="0">
                <a:cs typeface="Aharoni" panose="02010803020104030203" pitchFamily="2" charset="-79"/>
              </a:rPr>
            </a:br>
            <a:r>
              <a:rPr lang="ru-RU" b="1" dirty="0">
                <a:cs typeface="Aharoni" panose="02010803020104030203" pitchFamily="2" charset="-79"/>
              </a:rPr>
              <a:t>ЭФИОПИЯ И ИУДЕЯ ВО ВРЕМЕНА ВЕТХОГО ЗАВЕТА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41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indy424\Desktop\papers for phd\ethiopian project\2013_11_10\IMG_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32827"/>
            <a:ext cx="4648200" cy="69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indy424\Desktop\papers for phd\ethiopian project\2013_11_10\IMG_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595" y="0"/>
            <a:ext cx="10378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2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/>
              <a:t>А Давид и все сыны Израилевы играли пред Господом на всяких музыкальных орудиях из кипарисового дерева, и на цитрах, и на псалтирях, и на тимпанах, и на систрах, и на кимвалах</a:t>
            </a:r>
            <a:r>
              <a:rPr lang="ru-RU" dirty="0" smtClean="0"/>
              <a:t>.</a:t>
            </a:r>
            <a:r>
              <a:rPr lang="en-US" dirty="0" smtClean="0"/>
              <a:t> (Sam 2 6:5)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6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indy424\Desktop\papers for phd\ethiopian project\2013_11_10\IMG_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678" y="0"/>
            <a:ext cx="1011018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40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indy424\Desktop\papers for phd\ethiopian project\2013_11_10\IMG_00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152400"/>
            <a:ext cx="1114830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0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 descr="C:\Users\indy424\Desktop\2014_03_12\IMG_02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15240"/>
            <a:ext cx="10531426" cy="70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1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 descr="C:\Users\indy424\Desktop\2014_03_12\IMG_00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304800"/>
            <a:ext cx="6387905" cy="95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indy424\Desktop\variapics\11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124200" cy="450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Cyrl-AZ" dirty="0"/>
              <a:t>Связь с миром Танаха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lang="az-Cyrl-AZ" dirty="0"/>
              <a:t>Обрезание на 8 </a:t>
            </a:r>
            <a:r>
              <a:rPr lang="az-Cyrl-AZ" dirty="0" smtClean="0"/>
              <a:t>день</a:t>
            </a:r>
            <a:endParaRPr lang="en-US" dirty="0" smtClean="0"/>
          </a:p>
          <a:p>
            <a:r>
              <a:rPr lang="az-Cyrl-AZ" dirty="0" smtClean="0"/>
              <a:t>Суббота</a:t>
            </a:r>
            <a:endParaRPr lang="en-US" dirty="0" smtClean="0"/>
          </a:p>
          <a:p>
            <a:r>
              <a:rPr lang="az-Cyrl-AZ" dirty="0"/>
              <a:t>Библейские традиции </a:t>
            </a:r>
            <a:r>
              <a:rPr lang="az-Cyrl-AZ" dirty="0" smtClean="0"/>
              <a:t>кашрута</a:t>
            </a:r>
            <a:endParaRPr lang="en-US" dirty="0" smtClean="0"/>
          </a:p>
          <a:p>
            <a:r>
              <a:rPr lang="az-Cyrl-AZ" dirty="0"/>
              <a:t>Священники и </a:t>
            </a:r>
            <a:r>
              <a:rPr lang="az-Cyrl-AZ" dirty="0" smtClean="0"/>
              <a:t>Левиты</a:t>
            </a:r>
            <a:endParaRPr lang="en-US" dirty="0" smtClean="0"/>
          </a:p>
          <a:p>
            <a:r>
              <a:rPr lang="az-Cyrl-AZ" dirty="0" smtClean="0"/>
              <a:t>Ковчег</a:t>
            </a:r>
            <a:endParaRPr lang="en-US" dirty="0" smtClean="0"/>
          </a:p>
          <a:p>
            <a:r>
              <a:rPr lang="az-Cyrl-AZ" dirty="0" smtClean="0"/>
              <a:t>Левират</a:t>
            </a:r>
            <a:endParaRPr lang="en-US" dirty="0" smtClean="0"/>
          </a:p>
          <a:p>
            <a:r>
              <a:rPr lang="az-Cyrl-AZ" dirty="0" smtClean="0"/>
              <a:t>специальная </a:t>
            </a:r>
            <a:r>
              <a:rPr lang="az-Cyrl-AZ" dirty="0"/>
              <a:t>одежда для </a:t>
            </a:r>
            <a:r>
              <a:rPr lang="az-Cyrl-AZ" dirty="0" smtClean="0"/>
              <a:t>молитвы</a:t>
            </a:r>
            <a:endParaRPr lang="en-US" dirty="0" smtClean="0"/>
          </a:p>
          <a:p>
            <a:r>
              <a:rPr lang="az-Cyrl-AZ" dirty="0"/>
              <a:t>Традиция происхождения от Израильтян</a:t>
            </a:r>
            <a:endParaRPr lang="he-IL" dirty="0" smtClean="0"/>
          </a:p>
        </p:txBody>
      </p:sp>
    </p:spTree>
    <p:extLst>
      <p:ext uri="{BB962C8B-B14F-4D97-AF65-F5344CB8AC3E}">
        <p14:creationId xmlns:p14="http://schemas.microsoft.com/office/powerpoint/2010/main" val="111039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Сабейский алфавит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indy424\Desktop\2014_03_12\IMG_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00049"/>
            <a:ext cx="5257800" cy="53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indy424\Desktop\2014_03_12\IMG_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52400"/>
            <a:ext cx="53400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ndy424\Desktop\2014_03_12\IMG_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2840"/>
            <a:ext cx="6553200" cy="262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Царица Савская, услышав о славе Соломона во имя Господа, </a:t>
            </a:r>
            <a:r>
              <a:rPr lang="ru-RU" dirty="0" smtClean="0"/>
              <a:t>пришла </a:t>
            </a:r>
            <a:r>
              <a:rPr lang="ru-RU" dirty="0"/>
              <a:t>испытать его загадками... </a:t>
            </a:r>
            <a:r>
              <a:rPr lang="ru-RU" dirty="0" smtClean="0"/>
              <a:t>(</a:t>
            </a:r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ru-RU" dirty="0"/>
              <a:t>Царств 10: 1 ff.)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9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"Сыны Хама: Куш, и Мицраим, Пут и </a:t>
            </a:r>
            <a:r>
              <a:rPr lang="ru-RU" dirty="0" smtClean="0"/>
              <a:t>Ханаан“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Cyrl-AZ" dirty="0">
                <a:solidFill>
                  <a:srgbClr val="FF0000"/>
                </a:solidFill>
              </a:rPr>
              <a:t>Куш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az-Cyrl-AZ" dirty="0"/>
              <a:t>Офир</a:t>
            </a:r>
            <a:endParaRPr lang="ru-RU" dirty="0"/>
          </a:p>
          <a:p>
            <a:r>
              <a:rPr lang="az-Cyrl-AZ" dirty="0"/>
              <a:t>Таршиш</a:t>
            </a:r>
            <a:endParaRPr lang="ru-RU" dirty="0"/>
          </a:p>
          <a:p>
            <a:r>
              <a:rPr lang="az-Cyrl-AZ" dirty="0">
                <a:solidFill>
                  <a:srgbClr val="FF0000"/>
                </a:solidFill>
              </a:rPr>
              <a:t>Шва (Саба)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az-Cyrl-AZ" dirty="0"/>
              <a:t>Хацармавет</a:t>
            </a:r>
            <a:endParaRPr lang="en-US" dirty="0" smtClean="0"/>
          </a:p>
          <a:p>
            <a:r>
              <a:rPr lang="az-Cyrl-AZ" dirty="0"/>
              <a:t>Пут (Пунт)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Desktop\2014_02_27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52400"/>
            <a:ext cx="5667649" cy="69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040380" y="6204437"/>
            <a:ext cx="990600" cy="45720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26788" y="5334000"/>
            <a:ext cx="990600" cy="30480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79188" y="5802334"/>
            <a:ext cx="838200" cy="38100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36255" y="5823437"/>
            <a:ext cx="1371600" cy="38100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V="1">
            <a:off x="1752600" y="4400840"/>
            <a:ext cx="381000" cy="761999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7898798">
            <a:off x="1380524" y="3888998"/>
            <a:ext cx="1334898" cy="414088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7898798">
            <a:off x="1275651" y="2669798"/>
            <a:ext cx="1334898" cy="414088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границы Куша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ru-RU" dirty="0"/>
              <a:t>И пойдет меч на Египет, и ужас распространится в Ефиопии, когда в Египте будут падать пораженные, когда возьмут богатство его, и основания его будут </a:t>
            </a:r>
            <a:r>
              <a:rPr lang="ru-RU" dirty="0" smtClean="0"/>
              <a:t>разрушены</a:t>
            </a:r>
            <a:r>
              <a:rPr lang="he-IL" dirty="0" smtClean="0"/>
              <a:t> )</a:t>
            </a:r>
            <a:r>
              <a:rPr lang="en-US" dirty="0" err="1" smtClean="0"/>
              <a:t>Ez</a:t>
            </a:r>
            <a:r>
              <a:rPr lang="en-US" dirty="0" smtClean="0"/>
              <a:t> 30:4)</a:t>
            </a:r>
            <a:endParaRPr lang="ru-RU" dirty="0"/>
          </a:p>
          <a:p>
            <a:pPr fontAlgn="base"/>
            <a:r>
              <a:rPr lang="ru-RU" dirty="0" smtClean="0"/>
              <a:t>Горе </a:t>
            </a:r>
            <a:r>
              <a:rPr lang="ru-RU" dirty="0"/>
              <a:t>земле, осеняющей крыльями по ту сторону рек Ефиопских,</a:t>
            </a:r>
          </a:p>
          <a:p>
            <a:pPr fontAlgn="base"/>
            <a:r>
              <a:rPr lang="ru-RU" dirty="0"/>
              <a:t>посылающей послов по морю, и в папировых суднах по водам</a:t>
            </a:r>
            <a:r>
              <a:rPr lang="ru-RU" dirty="0" smtClean="0"/>
              <a:t>!</a:t>
            </a:r>
            <a:r>
              <a:rPr lang="he-IL" dirty="0" smtClean="0"/>
              <a:t> )</a:t>
            </a:r>
            <a:r>
              <a:rPr lang="en-US" dirty="0" smtClean="0"/>
              <a:t>Is 18:1-2)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06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papyrus-tankw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-228600"/>
            <a:ext cx="10718843" cy="69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13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2014_03_12\bilqi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265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00" y="58674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cs typeface="Aharoni" panose="02010803020104030203" pitchFamily="2" charset="-79"/>
              </a:rPr>
              <a:t>"Дворец царицы Билкис"</a:t>
            </a:r>
            <a:endParaRPr lang="en-US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592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Desktop\papers for phd\ethiopian project\2013_11_10\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718" y="0"/>
            <a:ext cx="10106318" cy="687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218049"/>
            <a:ext cx="6420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cs typeface="Aharoni" panose="02010803020104030203" pitchFamily="2" charset="-79"/>
              </a:rPr>
              <a:t>храм в деревне Йеха, Эфиопия</a:t>
            </a:r>
            <a:endParaRPr lang="en-US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8723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Кушитские правители в Танахе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/>
              <a:t>И вышел на них Зарай Ефиоплянин с войском в тысячу тысяч и с тремя стами колесниц и дошел до </a:t>
            </a:r>
            <a:r>
              <a:rPr lang="ru-RU" dirty="0" smtClean="0"/>
              <a:t>Мареши…</a:t>
            </a:r>
            <a:r>
              <a:rPr lang="en-US" dirty="0" smtClean="0"/>
              <a:t> </a:t>
            </a:r>
            <a:r>
              <a:rPr lang="ru-RU" dirty="0"/>
              <a:t>И поразил Господь Ефиоплян пред лицем Асы и пред лицем Иуды, и побежали Ефиопляне</a:t>
            </a:r>
            <a:r>
              <a:rPr lang="ru-RU" dirty="0" smtClean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Chr</a:t>
            </a:r>
            <a:r>
              <a:rPr lang="en-US" dirty="0" smtClean="0"/>
              <a:t> 2 14: 9-12)</a:t>
            </a:r>
            <a:endParaRPr lang="ru-RU" dirty="0"/>
          </a:p>
          <a:p>
            <a:pPr fontAlgn="base"/>
            <a:r>
              <a:rPr lang="ru-RU" dirty="0"/>
              <a:t>И вы, Ефиопляне, избиты будете мечом Моим</a:t>
            </a:r>
            <a:r>
              <a:rPr lang="ru-RU" dirty="0" smtClean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Sof</a:t>
            </a:r>
            <a:r>
              <a:rPr lang="en-US" dirty="0" smtClean="0"/>
              <a:t> 2:12)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86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4419600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"и услышал он [Равсак] о Тиргаке, царе Эфиопском. ему сказали: вот, он вышел сразиться с тобою" (Ис 37: 9</a:t>
            </a:r>
            <a:r>
              <a:rPr lang="en-US" sz="3600" b="1" dirty="0"/>
              <a:t>. </a:t>
            </a:r>
            <a:r>
              <a:rPr lang="ru-RU" sz="3600" b="1" dirty="0"/>
              <a:t>4 Царств, 19: 9)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indy424\Desktop\2014_03_12\449px-SphinxOfTaharq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2494"/>
            <a:ext cx="3266519" cy="43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84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Имена эфиопских императоров и </a:t>
            </a:r>
            <a:r>
              <a:rPr lang="ru-RU" dirty="0" smtClean="0"/>
              <a:t>нубийских</a:t>
            </a:r>
            <a:r>
              <a:rPr lang="en-US" dirty="0" smtClean="0"/>
              <a:t> </a:t>
            </a:r>
            <a:r>
              <a:rPr lang="ru-RU" dirty="0" smtClean="0"/>
              <a:t>правителей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Alara</a:t>
            </a:r>
            <a:r>
              <a:rPr lang="en-US" sz="2400" dirty="0" smtClean="0"/>
              <a:t> (780-760)                          </a:t>
            </a:r>
            <a:r>
              <a:rPr lang="en-US" sz="2400" dirty="0" err="1" smtClean="0">
                <a:solidFill>
                  <a:srgbClr val="FF0000"/>
                </a:solidFill>
              </a:rPr>
              <a:t>Abralisu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Piankya</a:t>
            </a:r>
            <a:r>
              <a:rPr lang="en-US" sz="2400" dirty="0" smtClean="0">
                <a:solidFill>
                  <a:srgbClr val="FF0000"/>
                </a:solidFill>
              </a:rPr>
              <a:t> II(820-788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>
                <a:solidFill>
                  <a:srgbClr val="92D050"/>
                </a:solidFill>
              </a:rPr>
              <a:t>Kashtra</a:t>
            </a:r>
            <a:r>
              <a:rPr lang="en-US" sz="2400" dirty="0" smtClean="0">
                <a:solidFill>
                  <a:srgbClr val="92D050"/>
                </a:solidFill>
              </a:rPr>
              <a:t> </a:t>
            </a:r>
            <a:r>
              <a:rPr lang="en-US" sz="2400" dirty="0" smtClean="0"/>
              <a:t>(760-747)               </a:t>
            </a:r>
            <a:r>
              <a:rPr lang="en-US" sz="2400" dirty="0" err="1" smtClean="0"/>
              <a:t>Aksumai</a:t>
            </a:r>
            <a:r>
              <a:rPr lang="en-US" sz="2400" dirty="0" smtClean="0"/>
              <a:t> </a:t>
            </a:r>
            <a:r>
              <a:rPr lang="en-US" sz="2400" dirty="0" err="1" smtClean="0"/>
              <a:t>Worede</a:t>
            </a:r>
            <a:r>
              <a:rPr lang="en-US" sz="2400" dirty="0" smtClean="0"/>
              <a:t> </a:t>
            </a:r>
            <a:r>
              <a:rPr lang="en-US" sz="2400" dirty="0" err="1" smtClean="0"/>
              <a:t>Tsehai</a:t>
            </a:r>
            <a:r>
              <a:rPr lang="en-US" sz="2400" dirty="0" smtClean="0"/>
              <a:t> II (788-765)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Piankhy</a:t>
            </a:r>
            <a:r>
              <a:rPr lang="en-US" sz="2400" dirty="0" smtClean="0">
                <a:solidFill>
                  <a:srgbClr val="FF0000"/>
                </a:solidFill>
              </a:rPr>
              <a:t> or </a:t>
            </a:r>
            <a:r>
              <a:rPr lang="en-US" sz="2400" dirty="0" err="1" smtClean="0">
                <a:solidFill>
                  <a:srgbClr val="FF0000"/>
                </a:solidFill>
              </a:rPr>
              <a:t>Piye</a:t>
            </a:r>
            <a:r>
              <a:rPr lang="en-US" sz="2400" dirty="0" smtClean="0">
                <a:solidFill>
                  <a:srgbClr val="FF0000"/>
                </a:solidFill>
              </a:rPr>
              <a:t> (747-716</a:t>
            </a:r>
            <a:r>
              <a:rPr lang="en-US" sz="2400" dirty="0" smtClean="0"/>
              <a:t>)       </a:t>
            </a:r>
            <a:r>
              <a:rPr lang="en-US" sz="2400" dirty="0" err="1" smtClean="0">
                <a:solidFill>
                  <a:srgbClr val="92D050"/>
                </a:solidFill>
              </a:rPr>
              <a:t>Kasheta</a:t>
            </a:r>
            <a:r>
              <a:rPr lang="en-US" sz="2400" dirty="0" smtClean="0">
                <a:solidFill>
                  <a:srgbClr val="92D050"/>
                </a:solidFill>
              </a:rPr>
              <a:t> </a:t>
            </a:r>
            <a:r>
              <a:rPr lang="en-US" sz="2400" dirty="0" err="1" smtClean="0"/>
              <a:t>Handyun</a:t>
            </a:r>
            <a:r>
              <a:rPr lang="en-US" sz="2400" dirty="0" smtClean="0"/>
              <a:t> (765-752)</a:t>
            </a:r>
          </a:p>
          <a:p>
            <a:r>
              <a:rPr lang="en-US" sz="2400" dirty="0" err="1" smtClean="0">
                <a:solidFill>
                  <a:srgbClr val="00B0F0"/>
                </a:solidFill>
              </a:rPr>
              <a:t>Shabako</a:t>
            </a:r>
            <a:r>
              <a:rPr lang="en-US" sz="2400" dirty="0" smtClean="0"/>
              <a:t> (716-712)                   </a:t>
            </a:r>
            <a:r>
              <a:rPr lang="en-US" sz="2400" dirty="0" err="1" smtClean="0">
                <a:solidFill>
                  <a:srgbClr val="00B0F0"/>
                </a:solidFill>
              </a:rPr>
              <a:t>Sabaka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(752-740)</a:t>
            </a:r>
          </a:p>
          <a:p>
            <a:r>
              <a:rPr lang="en-US" sz="2400" dirty="0" err="1" smtClean="0"/>
              <a:t>Shebitku</a:t>
            </a:r>
            <a:r>
              <a:rPr lang="en-US" sz="2400" dirty="0" smtClean="0"/>
              <a:t> (702-690)                   </a:t>
            </a:r>
            <a:r>
              <a:rPr lang="en-US" sz="2400" dirty="0" err="1" smtClean="0"/>
              <a:t>Nikanta</a:t>
            </a:r>
            <a:r>
              <a:rPr lang="en-US" sz="2400" dirty="0" smtClean="0"/>
              <a:t> </a:t>
            </a:r>
            <a:r>
              <a:rPr lang="en-US" sz="2400" dirty="0" err="1" smtClean="0"/>
              <a:t>Kindakye</a:t>
            </a:r>
            <a:r>
              <a:rPr lang="en-US" sz="2400" dirty="0" smtClean="0"/>
              <a:t> II (740-730)</a:t>
            </a:r>
          </a:p>
          <a:p>
            <a:r>
              <a:rPr lang="en-US" sz="2400" dirty="0" err="1" smtClean="0">
                <a:solidFill>
                  <a:srgbClr val="FFFF00"/>
                </a:solidFill>
              </a:rPr>
              <a:t>Tirhaka</a:t>
            </a:r>
            <a:r>
              <a:rPr lang="en-US" sz="2400" dirty="0" smtClean="0"/>
              <a:t> (690-664)                     </a:t>
            </a:r>
            <a:r>
              <a:rPr lang="en-US" sz="2400" dirty="0" err="1" smtClean="0">
                <a:solidFill>
                  <a:srgbClr val="FFFF00"/>
                </a:solidFill>
              </a:rPr>
              <a:t>Tsawtirehaq</a:t>
            </a:r>
            <a:r>
              <a:rPr lang="en-US" sz="2400" dirty="0" smtClean="0"/>
              <a:t> (730-681)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54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2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Медный светильник времен Пиянкхи</a:t>
            </a:r>
            <a:endParaRPr lang="en-US" dirty="0"/>
          </a:p>
        </p:txBody>
      </p:sp>
      <p:pic>
        <p:nvPicPr>
          <p:cNvPr id="5123" name="Picture 3" descr="C:\Users\indy424\Desktop\2014_02_27\piank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3203907" cy="455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55626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indy424\Desktop\2014_03_12\kebra-nega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152400"/>
            <a:ext cx="4495800" cy="691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2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dirty="0"/>
              <a:t>Выходцы из страны Куш в Библии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181600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dirty="0"/>
              <a:t>Слово Господне, которое было к Софонии, сыну Хусия, сыну Годолии, сыну Амории, сыну Езекии, во дни Иосии, сына Амонова, царя Иудейского</a:t>
            </a:r>
            <a:r>
              <a:rPr lang="ru-RU" dirty="0" smtClean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Sof</a:t>
            </a:r>
            <a:r>
              <a:rPr lang="en-US" dirty="0" smtClean="0"/>
              <a:t> 1: 2)</a:t>
            </a:r>
            <a:endParaRPr lang="ru-RU" dirty="0"/>
          </a:p>
          <a:p>
            <a:pPr fontAlgn="base"/>
            <a:r>
              <a:rPr lang="ru-RU" dirty="0"/>
              <a:t>И сказал Иоав Хусию: пойди, донеси царю, что видел ты. И поклонился Хусий Иоаву и побежал</a:t>
            </a:r>
            <a:r>
              <a:rPr lang="ru-RU" dirty="0" smtClean="0"/>
              <a:t>.</a:t>
            </a:r>
            <a:r>
              <a:rPr lang="en-US" dirty="0" smtClean="0"/>
              <a:t> (Sam 2 18: 21)</a:t>
            </a:r>
            <a:endParaRPr lang="ru-RU" dirty="0"/>
          </a:p>
          <a:p>
            <a:pPr fontAlgn="base"/>
            <a:r>
              <a:rPr lang="ru-RU" dirty="0"/>
              <a:t>Тогда все князья послали к Варуху Иегудия, сына Нафании, сына Селемии, сына Хусии, сказать ему: свиток, который ты читал вслух народа, возьми в руку твою и приди. И взял Варух, сын Нирии, свиток в руку свою и пришел к ним</a:t>
            </a:r>
            <a:r>
              <a:rPr lang="ru-RU" dirty="0" smtClean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Jer</a:t>
            </a:r>
            <a:r>
              <a:rPr lang="en-US" dirty="0" smtClean="0"/>
              <a:t> 36: 14)</a:t>
            </a:r>
            <a:endParaRPr lang="ru-RU" dirty="0"/>
          </a:p>
          <a:p>
            <a:pPr fontAlgn="base"/>
            <a:r>
              <a:rPr lang="ru-RU" dirty="0"/>
              <a:t>И сказал Авдемелех Ефиоплянин Иеремии: подложи эти старые брошенные тряпки и лоскутья под мышки рук твоих, под веревки. И сделал так Иеремия</a:t>
            </a:r>
            <a:r>
              <a:rPr lang="ru-RU" dirty="0" smtClean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Jer</a:t>
            </a:r>
            <a:r>
              <a:rPr lang="en-US" dirty="0" smtClean="0"/>
              <a:t> 38: 12)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95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также...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dirty="0"/>
              <a:t>И упрекали Мариам и Аарон Моисея за жену Ефиоплянку, которую он взял, - ибо он взял за себя </a:t>
            </a:r>
            <a:r>
              <a:rPr lang="ru-RU" dirty="0" smtClean="0"/>
              <a:t>Ефиоплянку</a:t>
            </a:r>
            <a:r>
              <a:rPr lang="en-US" dirty="0" smtClean="0"/>
              <a:t> (</a:t>
            </a:r>
            <a:r>
              <a:rPr lang="en-US" dirty="0" err="1" smtClean="0"/>
              <a:t>Num</a:t>
            </a:r>
            <a:r>
              <a:rPr lang="en-US" dirty="0" smtClean="0"/>
              <a:t> 12: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</a:t>
            </a:r>
            <a:r>
              <a:rPr lang="az-Cyrl-AZ" b="1" dirty="0" smtClean="0"/>
              <a:t>видетельство </a:t>
            </a:r>
            <a:r>
              <a:rPr lang="az-Cyrl-AZ" b="1" dirty="0"/>
              <a:t>о религиозном влиянии?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dirty="0"/>
              <a:t>Ефиопия прострет руки свои к Богу. </a:t>
            </a:r>
            <a:r>
              <a:rPr lang="ru-RU" dirty="0" smtClean="0"/>
              <a:t>(</a:t>
            </a:r>
            <a:r>
              <a:rPr lang="en-US" dirty="0" smtClean="0"/>
              <a:t>Ps 68: 32)</a:t>
            </a:r>
          </a:p>
          <a:p>
            <a:pPr fontAlgn="base"/>
            <a:r>
              <a:rPr lang="ru-RU" dirty="0"/>
              <a:t>Из заречных стран Ефиопии поклонники Мои, дети рассеянных Моих, принесут Мне дары</a:t>
            </a:r>
            <a:r>
              <a:rPr lang="ru-RU" dirty="0" smtClean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Sof</a:t>
            </a:r>
            <a:r>
              <a:rPr lang="en-US" dirty="0" smtClean="0"/>
              <a:t> 3: 10)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5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Сабейское царство в Ветхом Завете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ru-RU" dirty="0" smtClean="0"/>
              <a:t>царица Савская </a:t>
            </a:r>
            <a:r>
              <a:rPr lang="he-IL" dirty="0" smtClean="0"/>
              <a:t>מל' א פרק י</a:t>
            </a:r>
            <a:endParaRPr lang="en-US" dirty="0" smtClean="0"/>
          </a:p>
          <a:p>
            <a:r>
              <a:rPr lang="ru-RU" dirty="0"/>
              <a:t>"Список Народов" </a:t>
            </a:r>
            <a:r>
              <a:rPr lang="he-IL" dirty="0" smtClean="0"/>
              <a:t>בראשית י</a:t>
            </a:r>
            <a:endParaRPr lang="en-US" dirty="0" smtClean="0"/>
          </a:p>
          <a:p>
            <a:pPr fontAlgn="base"/>
            <a:r>
              <a:rPr lang="ru-RU" dirty="0"/>
              <a:t>Ибо Я Господь, Бог твой, Святый Израилев, Спаситель твой; в выкуп за тебя отдал Египет, Ефиопию и Савею за тебя</a:t>
            </a:r>
            <a:r>
              <a:rPr lang="ru-RU" dirty="0" smtClean="0"/>
              <a:t>.</a:t>
            </a:r>
            <a:r>
              <a:rPr lang="en-US" dirty="0" smtClean="0"/>
              <a:t> (Is 43: 3)</a:t>
            </a:r>
            <a:endParaRPr lang="ru-RU" dirty="0"/>
          </a:p>
          <a:p>
            <a:pPr fontAlgn="base"/>
            <a:r>
              <a:rPr lang="ru-RU" dirty="0"/>
              <a:t>Так говорит Господь: труды Египтян и торговля Ефиоплян, и Савейцы, люди рослые, к тебе перейдут и будут твоими; они последуют за тобою, в цепях придут и повергнутся пред тобою, и будут умолять тебя, говоря: у тебя только Бог, и нет иного Бога</a:t>
            </a:r>
            <a:r>
              <a:rPr lang="ru-RU" dirty="0" smtClean="0"/>
              <a:t>.</a:t>
            </a:r>
            <a:r>
              <a:rPr lang="en-US" dirty="0" smtClean="0"/>
              <a:t> (Is 45: 14)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9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F:\scans\IMG_20150623_00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458200" cy="691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webinar\SPB\IR2\יי\3569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35"/>
            <a:ext cx="5638800" cy="692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ndy424\Desktop\webinar\SPB\IR2\יי\356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37315"/>
            <a:ext cx="3422073" cy="52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334000" y="3352800"/>
            <a:ext cx="1066800" cy="137160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0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Desktop\2014_03_12\IMG_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2"/>
            <a:ext cx="9167776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2014_03_12\IMG_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6300"/>
            <a:ext cx="3886200" cy="476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ndy424\Desktop\2014_03_12\IMG_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42510"/>
            <a:ext cx="4038600" cy="49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5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Иерусалим. Город Давида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indy424\Desktop\2014_03_12\IMG_0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408623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Тель Джемме</a:t>
            </a:r>
            <a:endParaRPr lang="en-US" dirty="0"/>
          </a:p>
        </p:txBody>
      </p:sp>
      <p:pic>
        <p:nvPicPr>
          <p:cNvPr id="11266" name="Picture 2" descr="C:\Users\indy424\Desktop\2014_03_12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4953000" cy="452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49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C:\Users\indy424\Desktop\2014_02_27\IMG_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8356"/>
            <a:ext cx="5638800" cy="51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5181600"/>
            <a:ext cx="6019800" cy="601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фрагмент печати из </a:t>
            </a:r>
            <a:r>
              <a:rPr lang="ru-RU" dirty="0" smtClean="0"/>
              <a:t>Бет Эля</a:t>
            </a:r>
            <a:endParaRPr lang="en-US" dirty="0"/>
          </a:p>
        </p:txBody>
      </p:sp>
      <p:pic>
        <p:nvPicPr>
          <p:cNvPr id="12290" name="Picture 2" descr="C:\Users\indy424\Desktop\2014_03_12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724400" cy="439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3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webinar\SPB\Ir1+filistians\64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991600" cy="54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2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Зачем ходить так далеко?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ru-RU" dirty="0"/>
              <a:t>Купцы из Савы и Раемы торговали с тобою всякими лучшими благовониями и всякими дорогими камнями, и золотом платили за товары </a:t>
            </a:r>
            <a:r>
              <a:rPr lang="ru-RU" dirty="0" smtClean="0"/>
              <a:t>твои</a:t>
            </a:r>
            <a:r>
              <a:rPr lang="en-US" dirty="0" smtClean="0"/>
              <a:t> (</a:t>
            </a:r>
            <a:r>
              <a:rPr lang="en-US" dirty="0" err="1" smtClean="0"/>
              <a:t>Ez</a:t>
            </a:r>
            <a:r>
              <a:rPr lang="en-US" dirty="0" smtClean="0"/>
              <a:t> 27: 22)</a:t>
            </a:r>
            <a:endParaRPr lang="ru-RU" dirty="0"/>
          </a:p>
          <a:p>
            <a:pPr fontAlgn="base"/>
            <a:r>
              <a:rPr lang="ru-RU" dirty="0"/>
              <a:t>цари Фарсиса и островов поднесут ему дань; цари Аравии и Савы принесут </a:t>
            </a:r>
            <a:r>
              <a:rPr lang="ru-RU" dirty="0" smtClean="0"/>
              <a:t>дары</a:t>
            </a:r>
            <a:r>
              <a:rPr lang="en-US" dirty="0" smtClean="0"/>
              <a:t> (Ps 71: 10)</a:t>
            </a:r>
            <a:endParaRPr lang="ru-RU" dirty="0"/>
          </a:p>
          <a:p>
            <a:pPr fontAlgn="base"/>
            <a:r>
              <a:rPr lang="ru-RU" dirty="0"/>
              <a:t>смотрят на них дороги Фемайские, надеются на них пути </a:t>
            </a:r>
            <a:r>
              <a:rPr lang="ru-RU" dirty="0" smtClean="0"/>
              <a:t>Савейские</a:t>
            </a:r>
            <a:r>
              <a:rPr lang="en-US" dirty="0" smtClean="0"/>
              <a:t> (Job 6: 19)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71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indy424\Desktop\2014_03_12\e84a8b5876bc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7" y="0"/>
            <a:ext cx="9287266" cy="718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2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Мирровое дерево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indy424\Desktop\2014_03_12\myrrh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554405" cy="503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indy424\Desktop\2014_03_12\myrrh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3158218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8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indy424\Desktop\2014_03_12\fr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3726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indy424\Desktop\2014_03_12\frankincense_res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3962865"/>
            <a:ext cx="2514600" cy="30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1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2014_03_12\IMG_02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8419"/>
            <a:ext cx="10363200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7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indy424\Desktop\2014_03_12\spice-routes-less-fla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204271"/>
            <a:ext cx="6477000" cy="706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"...и возбудил Господь против Иорама дух Филистимлян и Аравитян, сопредельных Эфиоплянам" (2 Пар. 21: 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indy424\Desktop\2014_03_12\IMG_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343400" cy="400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ndy424\Desktop\2014_03_12\IMG_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73" y="1794435"/>
            <a:ext cx="2279650" cy="3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indy424\Desktop\2014_03_12\covenan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1027318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indy424\Desktop\2014_03_12\IMG_02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indy424\Desktop\papers for phd\ethiopian project\2013_11_10\IMG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4674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1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 descr="C:\Users\indy424\Desktop\papers for phd\ethiopian project\2013_11_10\IMG_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1" y="0"/>
            <a:ext cx="10703489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indy424\Desktop\papers for phd\ethiopian project\2013_11_10\IMG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22"/>
            <a:ext cx="4572000" cy="682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indy424\Desktop\papers for phd\ethiopian project\2013_11_10\IMG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86" y="2362200"/>
            <a:ext cx="5453063" cy="352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indy424\Desktop\2014_03_12\IMG_02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1" y="0"/>
            <a:ext cx="10287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indy424\Desktop\2014_03_12\IMG_02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287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286000" y="3505200"/>
            <a:ext cx="2667000" cy="190500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indy424\Desktop\2014_03_12\IMG_02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309861" cy="687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indy424\Desktop\2014_03_12\IMG_02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99" y="0"/>
            <a:ext cx="10325099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838200" y="4648200"/>
            <a:ext cx="2819400" cy="22098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266700" y="754966"/>
            <a:ext cx="2819400" cy="22098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67200" y="-152400"/>
            <a:ext cx="2819400" cy="22098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77000" y="2895600"/>
            <a:ext cx="2819400" cy="22098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indy424\Desktop\2014_03_12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40720"/>
            <a:ext cx="7696200" cy="588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2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webinar\Israel_M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752600"/>
            <a:ext cx="5859944" cy="11616568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" name="Oval 3"/>
          <p:cNvSpPr/>
          <p:nvPr/>
        </p:nvSpPr>
        <p:spPr>
          <a:xfrm>
            <a:off x="4487388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95900" y="609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38107" y="30099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76600" y="4343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91000" y="11430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35235" y="2449781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10200" y="2434442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15988" y="2622468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0" y="2999015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35779" y="33528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048000" y="37338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50079" y="4343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90800" y="411579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038107" y="5410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487388" y="739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852060" y="2369128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216236" y="4693722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8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indy424\Desktop\papers for phd\ethiopian project\2013_11_10\IMG_00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761" y="0"/>
            <a:ext cx="1035782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ru-RU" dirty="0"/>
              <a:t>и войдут Халдеи, осаждающие сей город, зажгут город огнем и сожгут его и домы, на кровлях которых возносились курения Ваалу и возливаемы были возлияния чужим богам, чтобы прогневлять Меня</a:t>
            </a:r>
            <a:r>
              <a:rPr lang="ru-RU" dirty="0" smtClean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Jer</a:t>
            </a:r>
            <a:r>
              <a:rPr lang="en-US" dirty="0" smtClean="0"/>
              <a:t> 32: 29)</a:t>
            </a:r>
            <a:endParaRPr lang="ru-RU" dirty="0"/>
          </a:p>
          <a:p>
            <a:pPr fontAlgn="base"/>
            <a:r>
              <a:rPr lang="ru-RU" dirty="0"/>
              <a:t>И домы Иерусалима и домы царей Иудейских будут, как место Тофет, нечистыми, потому что на кровлях всех домов кадят всему воинству небесному и совершают возлияния богам чужим</a:t>
            </a:r>
            <a:r>
              <a:rPr lang="ru-RU" dirty="0" smtClean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Jer</a:t>
            </a:r>
            <a:r>
              <a:rPr lang="en-US" dirty="0" smtClean="0"/>
              <a:t> 19: 13)</a:t>
            </a:r>
            <a:endParaRPr lang="ru-RU" dirty="0"/>
          </a:p>
          <a:p>
            <a:pPr fontAlgn="base"/>
            <a:r>
              <a:rPr lang="ru-RU" dirty="0"/>
              <a:t>Ибо сколько у тебя городов, столько и богов у тебя, Иуда, и сколько улиц в Иерусалиме, столько вы наставили жертвенников постыдному, жертвенников для каждения Ваалу</a:t>
            </a:r>
            <a:r>
              <a:rPr lang="ru-RU" dirty="0" smtClean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Jer</a:t>
            </a:r>
            <a:r>
              <a:rPr lang="en-US" dirty="0" smtClean="0"/>
              <a:t> 11: 13)</a:t>
            </a:r>
            <a:endParaRPr lang="ru-RU" dirty="0"/>
          </a:p>
          <a:p>
            <a:pPr fontAlgn="base"/>
            <a:r>
              <a:rPr lang="ru-RU" dirty="0"/>
              <a:t>И жертвенники на кровле горницы Ахазовой, которые сделали цари Иудейские, и жертвенники, которые сделал Манассия на обоих дворах дома Господня, разрушил царь, и низверг оттуда, и бросил прах их в поток Кедрон</a:t>
            </a:r>
            <a:r>
              <a:rPr lang="ru-RU" dirty="0" smtClean="0"/>
              <a:t>.</a:t>
            </a:r>
            <a:r>
              <a:rPr lang="en-US" dirty="0" smtClean="0"/>
              <a:t> (Kg 2 23: 12)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71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indy424\Desktop\papers for phd\ethiopian project\2013_11_10\IMG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800600" cy="719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0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 descr="C:\Users\indy424\Desktop\papers for phd\ethiopian project\2013_11_10\IMG_0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683" y="0"/>
            <a:ext cx="1024374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6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indy424\Desktop\papers for phd\ethiopian project\2013_11_10\IMG_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45"/>
            <a:ext cx="11125200" cy="685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0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21476</TotalTime>
  <Words>964</Words>
  <Application>Microsoft Office PowerPoint</Application>
  <PresentationFormat>On-screen Show (4:3)</PresentationFormat>
  <Paragraphs>66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ПО СЛЕДАМ ЦАРИЦЫ САВСКОЙ. ЭФИОПИЯ И ИУДЕЯ ВО ВРЕМЕНА ВЕТХОГО ЗАВЕТА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Связь с миром Танаха</vt:lpstr>
      <vt:lpstr>Сабейский алфавит</vt:lpstr>
      <vt:lpstr>PowerPoint Presentation</vt:lpstr>
      <vt:lpstr>"Сыны Хама: Куш, и Мицраим, Пут и Ханаан“</vt:lpstr>
      <vt:lpstr>PowerPoint Presentation</vt:lpstr>
      <vt:lpstr>границы Куша</vt:lpstr>
      <vt:lpstr>PowerPoint Presentation</vt:lpstr>
      <vt:lpstr>PowerPoint Presentation</vt:lpstr>
      <vt:lpstr>PowerPoint Presentation</vt:lpstr>
      <vt:lpstr>Кушитские правители в Танахе</vt:lpstr>
      <vt:lpstr>PowerPoint Presentation</vt:lpstr>
      <vt:lpstr>Имена эфиопских императоров и нубийских правителей</vt:lpstr>
      <vt:lpstr>Медный светильник времен Пиянкхи</vt:lpstr>
      <vt:lpstr>Выходцы из страны Куш в Библии</vt:lpstr>
      <vt:lpstr>а также...</vt:lpstr>
      <vt:lpstr>Cвидетельство о религиозном влиянии? </vt:lpstr>
      <vt:lpstr>Сабейское царство в Ветхом Завете</vt:lpstr>
      <vt:lpstr>PowerPoint Presentation</vt:lpstr>
      <vt:lpstr>PowerPoint Presentation</vt:lpstr>
      <vt:lpstr>PowerPoint Presentation</vt:lpstr>
      <vt:lpstr>PowerPoint Presentation</vt:lpstr>
      <vt:lpstr>Иерусалим. Город Давида</vt:lpstr>
      <vt:lpstr>Тель Джемме</vt:lpstr>
      <vt:lpstr>фрагмент печати из Бет Эля</vt:lpstr>
      <vt:lpstr>PowerPoint Presentation</vt:lpstr>
      <vt:lpstr>Зачем ходить так далеко?</vt:lpstr>
      <vt:lpstr>PowerPoint Presentation</vt:lpstr>
      <vt:lpstr>Мирровое дерево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СЛЕДЫ ЦАРИЦЫ САВСКОЙ ЭФИОПИЯ И ИУДЕЯ ВО ВРЕМЕНА ВЕТХОГО ЗАВЕТА</dc:title>
  <dc:creator>indy424</dc:creator>
  <cp:lastModifiedBy>Indy424</cp:lastModifiedBy>
  <cp:revision>98</cp:revision>
  <dcterms:created xsi:type="dcterms:W3CDTF">2006-08-16T00:00:00Z</dcterms:created>
  <dcterms:modified xsi:type="dcterms:W3CDTF">2015-10-11T08:09:43Z</dcterms:modified>
</cp:coreProperties>
</file>