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339" r:id="rId2"/>
    <p:sldId id="344" r:id="rId3"/>
    <p:sldId id="340" r:id="rId4"/>
    <p:sldId id="341" r:id="rId5"/>
    <p:sldId id="269" r:id="rId6"/>
    <p:sldId id="342" r:id="rId7"/>
    <p:sldId id="257" r:id="rId8"/>
    <p:sldId id="258" r:id="rId9"/>
    <p:sldId id="261" r:id="rId10"/>
    <p:sldId id="264" r:id="rId11"/>
    <p:sldId id="259" r:id="rId12"/>
    <p:sldId id="260" r:id="rId13"/>
    <p:sldId id="262" r:id="rId14"/>
    <p:sldId id="268" r:id="rId15"/>
    <p:sldId id="263" r:id="rId16"/>
    <p:sldId id="285" r:id="rId17"/>
    <p:sldId id="272" r:id="rId18"/>
    <p:sldId id="333" r:id="rId19"/>
    <p:sldId id="334" r:id="rId20"/>
    <p:sldId id="336" r:id="rId21"/>
    <p:sldId id="319" r:id="rId22"/>
    <p:sldId id="265" r:id="rId23"/>
    <p:sldId id="266" r:id="rId24"/>
    <p:sldId id="267" r:id="rId25"/>
    <p:sldId id="293" r:id="rId26"/>
    <p:sldId id="335" r:id="rId27"/>
    <p:sldId id="270" r:id="rId28"/>
    <p:sldId id="298" r:id="rId29"/>
    <p:sldId id="273" r:id="rId30"/>
    <p:sldId id="274" r:id="rId31"/>
    <p:sldId id="276" r:id="rId32"/>
    <p:sldId id="299" r:id="rId33"/>
    <p:sldId id="277" r:id="rId34"/>
    <p:sldId id="278" r:id="rId35"/>
    <p:sldId id="279" r:id="rId36"/>
    <p:sldId id="280" r:id="rId37"/>
    <p:sldId id="281" r:id="rId38"/>
    <p:sldId id="296" r:id="rId39"/>
    <p:sldId id="283" r:id="rId40"/>
    <p:sldId id="284" r:id="rId41"/>
    <p:sldId id="286" r:id="rId42"/>
    <p:sldId id="297" r:id="rId43"/>
    <p:sldId id="287" r:id="rId44"/>
    <p:sldId id="337" r:id="rId45"/>
    <p:sldId id="290" r:id="rId46"/>
    <p:sldId id="292" r:id="rId47"/>
    <p:sldId id="291" r:id="rId48"/>
    <p:sldId id="307" r:id="rId49"/>
    <p:sldId id="294" r:id="rId50"/>
    <p:sldId id="301" r:id="rId51"/>
    <p:sldId id="302" r:id="rId52"/>
    <p:sldId id="303" r:id="rId53"/>
    <p:sldId id="289" r:id="rId54"/>
    <p:sldId id="300" r:id="rId55"/>
    <p:sldId id="305" r:id="rId56"/>
    <p:sldId id="306" r:id="rId57"/>
    <p:sldId id="308" r:id="rId58"/>
    <p:sldId id="309" r:id="rId59"/>
    <p:sldId id="310" r:id="rId60"/>
    <p:sldId id="311" r:id="rId61"/>
    <p:sldId id="312" r:id="rId62"/>
    <p:sldId id="315" r:id="rId63"/>
    <p:sldId id="313" r:id="rId64"/>
    <p:sldId id="314" r:id="rId65"/>
    <p:sldId id="304" r:id="rId66"/>
    <p:sldId id="316" r:id="rId67"/>
    <p:sldId id="317" r:id="rId68"/>
    <p:sldId id="324" r:id="rId69"/>
    <p:sldId id="328" r:id="rId70"/>
    <p:sldId id="329" r:id="rId71"/>
    <p:sldId id="322" r:id="rId72"/>
    <p:sldId id="325" r:id="rId73"/>
    <p:sldId id="326" r:id="rId74"/>
    <p:sldId id="327" r:id="rId75"/>
    <p:sldId id="330" r:id="rId76"/>
    <p:sldId id="331" r:id="rId77"/>
    <p:sldId id="332" r:id="rId78"/>
    <p:sldId id="338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FDA3C-044C-4953-879C-C4B4CE8D1541}" type="datetimeFigureOut">
              <a:rPr lang="en-US" smtClean="0"/>
              <a:t>9/10/2012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E5B58-C18F-493E-833C-9FFAC5035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18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1C721AE-4B80-4396-84DA-5878759A41E5}" type="slidenum">
              <a:rPr lang="he-IL" smtClean="0"/>
              <a:pPr eaLnBrk="1" hangingPunct="1"/>
              <a:t>53</a:t>
            </a:fld>
            <a:endParaRPr 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e-IL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://www.goddess-athena.org/Museum/Temples/Parthenon/Parthenon_East_Pediment.html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228600"/>
            <a:ext cx="3276600" cy="3886200"/>
          </a:xfrm>
        </p:spPr>
        <p:txBody>
          <a:bodyPr>
            <a:noAutofit/>
          </a:bodyPr>
          <a:lstStyle/>
          <a:p>
            <a:r>
              <a:rPr lang="ru-RU" sz="2800" b="1" dirty="0"/>
              <a:t>Царь Давид. Миф и реальность в свете археологии</a:t>
            </a:r>
            <a:endParaRPr lang="en-US" sz="2800" b="1" dirty="0"/>
          </a:p>
        </p:txBody>
      </p:sp>
      <p:pic>
        <p:nvPicPr>
          <p:cNvPr id="1026" name="Picture 2" descr="C:\Users\indy424\Desktop\2012_09_04\michelangelo-buonarroti-davi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2" y="-155918"/>
            <a:ext cx="5257800" cy="701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74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indy424\Desktop\תיקיה חדשה\תיקיה חדשה chosen pics\fig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799" y="32825"/>
            <a:ext cx="10210799" cy="68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83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indy424\Desktop\2012_09_04\IMG_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066800"/>
            <a:ext cx="9582284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98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7" name="Picture 3" descr="C:\Users\indy424\Desktop\תיקיה חדשה\תיקיה חדשה chosen pics\fig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228600"/>
            <a:ext cx="9944099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65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indy424\Desktop\2012_09_04\area c g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499304" cy="641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7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indy424\Desktop\תיקיה חדשה\תיקיה חדשה chosen pics\fig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672" y="228600"/>
            <a:ext cx="9947672" cy="663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80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indy424\Desktop\תיקיה חדשה\תיקיה חדשה chosen pics\fig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599"/>
            <a:ext cx="9753600" cy="650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895035" y="2743200"/>
            <a:ext cx="990600" cy="60960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752600" y="3352800"/>
            <a:ext cx="990600" cy="60960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524000" y="3937782"/>
            <a:ext cx="990600" cy="60960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399735" y="4547382"/>
            <a:ext cx="990600" cy="60960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657600" y="2628900"/>
            <a:ext cx="2143565" cy="2286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326445" y="304800"/>
            <a:ext cx="990600" cy="60960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21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C:\Users\indy424\Desktop\progress\ארכיאולוגיה\קייפה\תיקיה חדשה chosen pics\section inside casemate-XX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342901"/>
            <a:ext cx="4800600" cy="720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41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612" y="304800"/>
            <a:ext cx="9511211" cy="630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7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user\Documents\קיאפה ספר פופולארי\New updated Figures\B &amp; W figures\Qeiyafa 8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2883" y="-1"/>
            <a:ext cx="6932917" cy="6780121"/>
          </a:xfrm>
          <a:noFill/>
        </p:spPr>
      </p:pic>
    </p:spTree>
    <p:extLst>
      <p:ext uri="{BB962C8B-B14F-4D97-AF65-F5344CB8AC3E}">
        <p14:creationId xmlns:p14="http://schemas.microsoft.com/office/powerpoint/2010/main" val="301064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F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510" y="0"/>
            <a:ext cx="6346825" cy="68580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2193310" y="31242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H="1">
            <a:off x="3945910" y="63246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V="1">
            <a:off x="2193310" y="838200"/>
            <a:ext cx="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5469910" y="5181600"/>
            <a:ext cx="1143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917710" y="4800600"/>
            <a:ext cx="311150" cy="366713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e-IL"/>
              <a:t>2</a:t>
            </a:r>
            <a:endParaRPr lang="en-US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488710" y="6172200"/>
            <a:ext cx="311150" cy="366713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e-IL"/>
              <a:t>1</a:t>
            </a:r>
            <a:endParaRPr lang="en-US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040910" y="4267200"/>
            <a:ext cx="311150" cy="366713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e-IL"/>
              <a:t>3</a:t>
            </a:r>
            <a:endParaRPr lang="en-US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2117110" y="304800"/>
            <a:ext cx="311150" cy="366713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e-IL"/>
              <a:t>4</a:t>
            </a:r>
            <a:endParaRPr lang="en-US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2650510" y="4876800"/>
            <a:ext cx="762000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e-IL"/>
              <a:t>?</a:t>
            </a:r>
            <a:endParaRPr lang="en-US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4860310" y="228600"/>
            <a:ext cx="838200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he-IL"/>
              <a:t>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dirty="0"/>
              <a:t>Надпись Шешонка</a:t>
            </a:r>
            <a:endParaRPr lang="en-US" dirty="0"/>
          </a:p>
        </p:txBody>
      </p:sp>
      <p:pic>
        <p:nvPicPr>
          <p:cNvPr id="10242" name="Picture 2" descr="C:\Users\indy424\Desktop\2012_09_04\megido-shoshonq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3456214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03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כותרת 1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Место встречи</a:t>
            </a:r>
            <a:endParaRPr lang="he-IL" dirty="0" smtClean="0"/>
          </a:p>
        </p:txBody>
      </p:sp>
      <p:pic>
        <p:nvPicPr>
          <p:cNvPr id="5" name="Picture 2" descr="C:\Users\user\Documents\qeiyafa\2012 photos\Week 4 2012\תיקיה חדשה (2)\DSC_02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84225"/>
            <a:ext cx="9144000" cy="6073775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>
            <a:off x="3429000" y="1981200"/>
            <a:ext cx="533400" cy="2209800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934200" y="1676400"/>
            <a:ext cx="1143000" cy="2514600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62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indy424\Desktop\progress\ארכיאולוגיה\קייפה\תיקיה חדשה chosen pics\1010-blocked entrance to casemate 60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1054" y="55564"/>
            <a:ext cx="10203654" cy="680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05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3" name="Picture 3" descr="C:\Users\indy424\Desktop\תיקיה חדשה\תיקיה חדשה chosen pics\IMG_69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6342"/>
            <a:ext cx="10058399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62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indy424\Desktop\תיקיה חדשה\תיקיה חדשה chosen pics\fig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90" y="0"/>
            <a:ext cx="9795272" cy="653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47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5" name="Picture 3" descr="C:\Users\indy424\Desktop\progress\ארכיאולוגיה\קייפה\תיקיה חדשה chosen pics\29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495" y="468923"/>
            <a:ext cx="4243347" cy="638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6" name="Picture 4" descr="C:\Users\indy424\Desktop\progress\ארכיאולוגיה\קייפה\תיקיה חדשה chosen pics\29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06" y="468923"/>
            <a:ext cx="4188398" cy="630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55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 descr="C:\Users\indy424\Desktop\progress\ארכיאולוגיה\קייפה\תיקיה חדשה chosen pics\drainage channell entering the city wall in casemate V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4953000" cy="7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5181600" y="12192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029200" y="1219200"/>
            <a:ext cx="838200" cy="1143000"/>
          </a:xfrm>
          <a:prstGeom prst="straightConnector1">
            <a:avLst/>
          </a:prstGeom>
          <a:ln w="476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88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 descr="C:\Users\indy424\Desktop\2012_09_04\IMG_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789" y="66996"/>
            <a:ext cx="5330211" cy="663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9" name="TextBox 8"/>
          <p:cNvSpPr txBox="1"/>
          <p:nvPr/>
        </p:nvSpPr>
        <p:spPr>
          <a:xfrm>
            <a:off x="3200400" y="2667000"/>
            <a:ext cx="152400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Кейяфа</a:t>
            </a:r>
            <a:endParaRPr lang="en-US" b="1" dirty="0"/>
          </a:p>
        </p:txBody>
      </p:sp>
      <p:sp useBgFill="1">
        <p:nvSpPr>
          <p:cNvPr id="10" name="TextBox 9"/>
          <p:cNvSpPr txBox="1"/>
          <p:nvPr/>
        </p:nvSpPr>
        <p:spPr>
          <a:xfrm>
            <a:off x="5715000" y="3623187"/>
            <a:ext cx="152400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Нацбе</a:t>
            </a:r>
            <a:endParaRPr lang="en-US" b="1" dirty="0"/>
          </a:p>
        </p:txBody>
      </p:sp>
      <p:sp useBgFill="1">
        <p:nvSpPr>
          <p:cNvPr id="11" name="TextBox 10"/>
          <p:cNvSpPr txBox="1"/>
          <p:nvPr/>
        </p:nvSpPr>
        <p:spPr>
          <a:xfrm>
            <a:off x="2997609" y="5751871"/>
            <a:ext cx="1929581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Бет Мирсим</a:t>
            </a:r>
            <a:endParaRPr lang="en-US" b="1" dirty="0"/>
          </a:p>
        </p:txBody>
      </p:sp>
      <p:sp useBgFill="1">
        <p:nvSpPr>
          <p:cNvPr id="12" name="TextBox 11"/>
          <p:cNvSpPr txBox="1"/>
          <p:nvPr/>
        </p:nvSpPr>
        <p:spPr>
          <a:xfrm>
            <a:off x="5690419" y="5715000"/>
            <a:ext cx="152400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Тель Шева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2057400" y="0"/>
            <a:ext cx="457200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indy424\Desktop\variapics\Q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513" y="0"/>
            <a:ext cx="5044087" cy="689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29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 descr="C:\Users\indy424\Desktop\progress\ארכיאולוגיה\קייפה\תיקיה חדשה chosen pics\destruction layer in room B of complex 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912" y="0"/>
            <a:ext cx="10284931" cy="683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27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indy424\Desktop\progress\ארכיאולוגיה\קייפה\תיקיה חדשה chosen pics\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292826" cy="619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46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Надпись из Дана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indy424\Desktop\2012_09_04\dan inscrip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76400"/>
            <a:ext cx="4800601" cy="473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34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indy424\Desktop\progress\ארכיאולוגיה\קייפה\תיקיה חדשה chosen pics\tabun 50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417"/>
            <a:ext cx="9223773" cy="614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69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37752"/>
            <a:ext cx="3977012" cy="350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 descr="C:\Users\indy424\Desktop\2012_09_04\IMG_0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52" y="2158218"/>
            <a:ext cx="4413250" cy="366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610600" y="1828800"/>
            <a:ext cx="14478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9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C:\Users\indy424\Desktop\2012_09_04\IMG_00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609600"/>
            <a:ext cx="99684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87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4" y="533400"/>
            <a:ext cx="7534275" cy="498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 descr="C:\Users\indy424\Desktop\2012_09_04\IMG_0009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258120" y="2466155"/>
            <a:ext cx="2743200" cy="329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54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C:\Users\indy424\Desktop\2012_09_04\IMG_001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35" y="296570"/>
            <a:ext cx="9182635" cy="587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6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8733"/>
            <a:ext cx="4555588" cy="683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634" y="0"/>
            <a:ext cx="5225654" cy="706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22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8" name="Picture 4" descr="C:\Users\indy424\Desktop\progress\ארכיאולוגיה\קייפה\תיקיה חדשה chosen pics\64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69189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3" descr="C:\Users\indy424\Desktop\progress\ארכיאולוגיה\קייפה\תיקיה חדשה chosen pics\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429000"/>
            <a:ext cx="5667090" cy="376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75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C:\Users\indy424\Desktop\progress\ארכיאולוגיה\קייפה\תיקיה חדשה chosen pics\65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23" y="457200"/>
            <a:ext cx="9169423" cy="609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31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 descr="C:\Users\indy424\Desktop\progress\ארכיאולוגיה\קייפה\תיקיה חדשה chosen pics\1001-location ob bronze cup near gat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325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66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C:\Users\indy424\Desktop\progress\ארכיאולוגיה\קייפה\תיקיה חדשה chosen pics\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28600"/>
            <a:ext cx="9442937" cy="629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16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1" name="Picture 3" descr="C:\Users\indy424\Desktop\2012_09_04\Tel_dan_inscription-ss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7162800" cy="560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00800" y="3862754"/>
            <a:ext cx="1321191" cy="480645"/>
          </a:xfrm>
          <a:prstGeom prst="rect">
            <a:avLst/>
          </a:prstGeom>
          <a:solidFill>
            <a:srgbClr val="FFFF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96000" y="3359835"/>
            <a:ext cx="2006991" cy="480645"/>
          </a:xfrm>
          <a:prstGeom prst="rect">
            <a:avLst/>
          </a:prstGeom>
          <a:solidFill>
            <a:srgbClr val="FFFF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6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C:\Users\indy424\Desktop\2012_09_04\IMG_001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533400"/>
            <a:ext cx="10083030" cy="575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36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C:\Users\indy424\Desktop\2012_09_04\IMG_002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09104" cy="443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indy424\Desktop\2012_09_04\IMG_0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872248"/>
            <a:ext cx="6400800" cy="416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98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 descr="C:\Users\indy424\Desktop\2012_09_04\IMG_004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047710" cy="686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28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Импорт</a:t>
            </a:r>
            <a:endParaRPr lang="en-US" dirty="0"/>
          </a:p>
        </p:txBody>
      </p:sp>
      <p:pic>
        <p:nvPicPr>
          <p:cNvPr id="33794" name="Picture 2" descr="C:\Users\indy424\Desktop\2012_09_04\IMG_001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34168" y="2418864"/>
            <a:ext cx="387729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indy424\Desktop\2012_09_04\IMG_0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38132"/>
            <a:ext cx="3352800" cy="402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33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/>
              <a:t>Khirbet Qeiyafa ostracon</a:t>
            </a:r>
            <a:br>
              <a:rPr lang="en-US" sz="3600" smtClean="0"/>
            </a:br>
            <a:r>
              <a:rPr lang="en-US" sz="2800" smtClean="0"/>
              <a:t>Semitic inscription (Hebrew?)</a:t>
            </a:r>
          </a:p>
        </p:txBody>
      </p:sp>
      <p:pic>
        <p:nvPicPr>
          <p:cNvPr id="5" name="Picture 4" descr="Ostra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5002213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1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1143000"/>
            <a:ext cx="42926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124200" y="5715000"/>
            <a:ext cx="5867400" cy="9239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/>
              <a:t>Rollston: Hebrew started only at the 8</a:t>
            </a:r>
            <a:r>
              <a:rPr lang="en-US" baseline="30000"/>
              <a:t>th</a:t>
            </a:r>
            <a:r>
              <a:rPr lang="en-US"/>
              <a:t> century BC.</a:t>
            </a:r>
          </a:p>
          <a:p>
            <a:pPr algn="l" eaLnBrk="1" hangingPunct="1"/>
            <a:r>
              <a:rPr lang="en-US"/>
              <a:t>So, is the inscription Canaanite? Moabite?</a:t>
            </a:r>
          </a:p>
          <a:p>
            <a:pPr algn="l" eaLnBrk="1" hangingPunct="1"/>
            <a:r>
              <a:rPr lang="en-US"/>
              <a:t>Language without people and people without language.</a:t>
            </a:r>
            <a:endParaRPr lang="he-IL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4826000"/>
            <a:ext cx="2330450" cy="20320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rtl="1" eaLnBrk="1" hangingPunct="1"/>
            <a:r>
              <a:rPr lang="he-IL" sz="1400" b="1"/>
              <a:t>אלתעש[?] : ועבדא</a:t>
            </a:r>
            <a:r>
              <a:rPr lang="en-US" sz="1400" b="1"/>
              <a:t>[?] :</a:t>
            </a:r>
          </a:p>
          <a:p>
            <a:pPr rtl="1" eaLnBrk="1" hangingPunct="1"/>
            <a:r>
              <a:rPr lang="en-US" sz="1400" b="1"/>
              <a:t>________________</a:t>
            </a:r>
          </a:p>
          <a:p>
            <a:pPr rtl="1" eaLnBrk="1" hangingPunct="1"/>
            <a:r>
              <a:rPr lang="he-IL" sz="1400" b="1"/>
              <a:t>שפט [?]ב</a:t>
            </a:r>
            <a:r>
              <a:rPr lang="en-US" sz="1400" b="1"/>
              <a:t>[?]</a:t>
            </a:r>
            <a:r>
              <a:rPr lang="he-IL" sz="1400" b="1" i="1"/>
              <a:t> ו</a:t>
            </a:r>
            <a:r>
              <a:rPr lang="he-IL" sz="1400" b="1"/>
              <a:t>אלמ[?] שפט י</a:t>
            </a:r>
            <a:r>
              <a:rPr lang="en-US" sz="1400" b="1"/>
              <a:t>.</a:t>
            </a:r>
          </a:p>
          <a:p>
            <a:pPr rtl="1" eaLnBrk="1" hangingPunct="1"/>
            <a:r>
              <a:rPr lang="en-US" sz="1400" b="1"/>
              <a:t>____________________ </a:t>
            </a:r>
          </a:p>
          <a:p>
            <a:pPr rtl="1" eaLnBrk="1" hangingPunct="1"/>
            <a:r>
              <a:rPr lang="en-US" sz="1400" b="1"/>
              <a:t>[?]</a:t>
            </a:r>
            <a:r>
              <a:rPr lang="he-IL" sz="1400" b="1" i="1"/>
              <a:t>גר</a:t>
            </a:r>
            <a:r>
              <a:rPr lang="he-IL" sz="1400" b="1"/>
              <a:t>[?]בעלל</a:t>
            </a:r>
            <a:r>
              <a:rPr lang="en-US" sz="1400" b="1" i="1"/>
              <a:t>.</a:t>
            </a:r>
            <a:r>
              <a:rPr lang="he-IL" sz="1400" b="1"/>
              <a:t>..מ</a:t>
            </a:r>
            <a:r>
              <a:rPr lang="en-US" sz="1400" b="1"/>
              <a:t>[?]</a:t>
            </a:r>
            <a:r>
              <a:rPr lang="he-IL" sz="1400" b="1" i="1"/>
              <a:t>כי</a:t>
            </a:r>
            <a:r>
              <a:rPr lang="en-US" sz="1400" b="1"/>
              <a:t> </a:t>
            </a:r>
          </a:p>
          <a:p>
            <a:pPr rtl="1" eaLnBrk="1" hangingPunct="1"/>
            <a:r>
              <a:rPr lang="en-US" sz="1400" b="1"/>
              <a:t>______________</a:t>
            </a:r>
          </a:p>
          <a:p>
            <a:pPr rtl="1" eaLnBrk="1" hangingPunct="1"/>
            <a:r>
              <a:rPr lang="he-IL" sz="1400" b="1"/>
              <a:t>א[?]מ.נקמיבדמלכ</a:t>
            </a:r>
            <a:endParaRPr lang="en-US" sz="1400" b="1"/>
          </a:p>
          <a:p>
            <a:pPr rtl="1" eaLnBrk="1" hangingPunct="1"/>
            <a:r>
              <a:rPr lang="en-US" sz="1400" b="1"/>
              <a:t>____________</a:t>
            </a:r>
            <a:endParaRPr lang="he-IL" sz="1400" b="1" i="1"/>
          </a:p>
          <a:p>
            <a:pPr rtl="1" eaLnBrk="1" hangingPunct="1"/>
            <a:r>
              <a:rPr lang="he-IL" sz="1400" b="1" i="1"/>
              <a:t>ח</a:t>
            </a:r>
            <a:r>
              <a:rPr lang="he-IL" sz="1400" b="1"/>
              <a:t>רמ[?].שכ.גרת.</a:t>
            </a:r>
            <a:endParaRPr lang="en-US" sz="1400" b="1"/>
          </a:p>
        </p:txBody>
      </p:sp>
    </p:spTree>
    <p:extLst>
      <p:ext uri="{BB962C8B-B14F-4D97-AF65-F5344CB8AC3E}">
        <p14:creationId xmlns:p14="http://schemas.microsoft.com/office/powerpoint/2010/main" val="249124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C:\Users\indy424\Desktop\progress\ארכיאולוגיה\קייפה\תיקיה חדשה chosen pics\IMG_29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301" y="152400"/>
            <a:ext cx="10058400" cy="670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4724400" y="533400"/>
            <a:ext cx="3581400" cy="3429000"/>
          </a:xfrm>
          <a:prstGeom prst="ellipse">
            <a:avLst/>
          </a:prstGeom>
          <a:noFill/>
          <a:ln w="539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2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C:\Users\indy424\Desktop\progress\ארכיאולוגיה\קייפה\תיקיה חדשה chosen pics\fig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398" y="0"/>
            <a:ext cx="10286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55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C:\Users\indy424\Desktop\progress\ארכיאולוגיה\קייפה\תיקיה חדשה chosen pics\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1" y="152400"/>
            <a:ext cx="10058400" cy="670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40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 descr="C:\Users\indy424\Desktop\progress\ארכיאולוגיה\קייפה\תיקיה חדשה chosen pics\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6200"/>
            <a:ext cx="4693708" cy="704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581400" y="1905000"/>
            <a:ext cx="3429000" cy="3352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2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4035" name="Picture 3" descr="C:\Users\indy424\Desktop\progress\ארכיאולוגיה\קייפה\תיקיה חדשה chosen pics\45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2150" y="-911225"/>
            <a:ext cx="13069888" cy="868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56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08"/>
            <a:ext cx="9189800" cy="682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20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 descr="C:\Users\indy424\Desktop\2012_09_04\IMG_00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635" y="0"/>
            <a:ext cx="11039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19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C:\Users\user\Documents\מצגות\קיאפה באבן והמסר\LMLK\12313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38400"/>
            <a:ext cx="3657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 descr="C:\Users\user\Documents\מצגות\קיאפה באבן והמסר\LMLK\250px-Lmlk-seal_impression-h2d-gg22_2003-02-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4343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C:\Users\user\Documents\מצגות\קיאפה באבן והמסר\LMLK\12518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971800"/>
            <a:ext cx="3240088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3" descr="C:\Users\user\Documents\מצגות\קיאפה באבן והמסר\LMLK\__1_~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3963" y="2895600"/>
            <a:ext cx="4079876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" descr="C:\Users\user\Pictures\K025401 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כותרת 1"/>
          <p:cNvSpPr txBox="1">
            <a:spLocks/>
          </p:cNvSpPr>
          <p:nvPr/>
        </p:nvSpPr>
        <p:spPr bwMode="auto">
          <a:xfrm>
            <a:off x="0" y="2590800"/>
            <a:ext cx="9448800" cy="6397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Long tradition of stamped jar handles (only in Judah) </a:t>
            </a:r>
            <a:endParaRPr lang="he-IL" sz="2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6954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7107" name="Picture 3" descr="C:\Users\indy424\Desktop\2012_09_04\IMG_0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0"/>
            <a:ext cx="4664075" cy="362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indy424\Desktop\2012_09_04\IMG_00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" y="2872689"/>
            <a:ext cx="5634111" cy="398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67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819400" cy="6858000"/>
          </a:xfrm>
          <a:solidFill>
            <a:schemeClr val="accent1"/>
          </a:solidFill>
        </p:spPr>
        <p:txBody>
          <a:bodyPr/>
          <a:lstStyle/>
          <a:p>
            <a:r>
              <a:rPr lang="ru-RU" sz="3200" dirty="0"/>
              <a:t>3 Культовых </a:t>
            </a:r>
            <a:r>
              <a:rPr lang="ru-RU" sz="3200" dirty="0" smtClean="0"/>
              <a:t>здания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ru-RU" sz="2400" dirty="0"/>
              <a:t>2 из них- рядом с воротами</a:t>
            </a:r>
            <a:endParaRPr lang="en-US" sz="2400" dirty="0" smtClean="0"/>
          </a:p>
        </p:txBody>
      </p:sp>
      <p:pic>
        <p:nvPicPr>
          <p:cNvPr id="3075" name="Picture 5" descr="C:\Users\user\Documents\קיאפה ספר פופולארי\New updated Figures\B &amp; W figures\Qeiyafa 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0"/>
            <a:ext cx="6350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משולש שווה שוקיים 3"/>
          <p:cNvSpPr>
            <a:spLocks noChangeArrowheads="1"/>
          </p:cNvSpPr>
          <p:nvPr/>
        </p:nvSpPr>
        <p:spPr bwMode="auto">
          <a:xfrm>
            <a:off x="7010400" y="4572000"/>
            <a:ext cx="762000" cy="6096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he-IL"/>
              <a:t>1</a:t>
            </a:r>
          </a:p>
        </p:txBody>
      </p:sp>
      <p:sp>
        <p:nvSpPr>
          <p:cNvPr id="3077" name="משולש שווה שוקיים 4"/>
          <p:cNvSpPr>
            <a:spLocks noChangeArrowheads="1"/>
          </p:cNvSpPr>
          <p:nvPr/>
        </p:nvSpPr>
        <p:spPr bwMode="auto">
          <a:xfrm>
            <a:off x="4038600" y="3048000"/>
            <a:ext cx="685800" cy="6858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he-IL"/>
              <a:t>2</a:t>
            </a:r>
          </a:p>
        </p:txBody>
      </p:sp>
      <p:sp>
        <p:nvSpPr>
          <p:cNvPr id="3078" name="משולש שווה שוקיים 5"/>
          <p:cNvSpPr>
            <a:spLocks noChangeArrowheads="1"/>
          </p:cNvSpPr>
          <p:nvPr/>
        </p:nvSpPr>
        <p:spPr bwMode="auto">
          <a:xfrm>
            <a:off x="4953000" y="5334000"/>
            <a:ext cx="831850" cy="7620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he-IL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6436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57400" y="228600"/>
            <a:ext cx="8229600" cy="1143000"/>
          </a:xfrm>
        </p:spPr>
        <p:txBody>
          <a:bodyPr/>
          <a:lstStyle/>
          <a:p>
            <a:r>
              <a:rPr lang="ru-RU" dirty="0"/>
              <a:t>Комплекс 3</a:t>
            </a:r>
            <a:endParaRPr lang="en-US" dirty="0"/>
          </a:p>
        </p:txBody>
      </p:sp>
      <p:pic>
        <p:nvPicPr>
          <p:cNvPr id="48130" name="Picture 2" descr="C:\Users\indy424\Desktop\progress\ארכיאולוגיה\קייפה\plans\house 6-7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109676"/>
            <a:ext cx="5334001" cy="696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11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 descr="C:\Users\indy424\Desktop\progress\ארכיאולוגיה\קייפה\תיקיה חדשה chosen pics\52a-sanctuary roo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599" y="127002"/>
            <a:ext cx="10096498" cy="673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31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8" name="Picture 4" descr="C:\Users\indy424\Desktop\progress\ארכיאולוגיה\קייפה\תיקיה חדשה chosen pics\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36734"/>
            <a:ext cx="10210799" cy="680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91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 descr="C:\Users\indy424\Desktop\progress\ארכיאולוגיה\קייפה\תיקיה חדשה chosen pics\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13129"/>
            <a:ext cx="4648200" cy="697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3962400" y="5029200"/>
            <a:ext cx="1905000" cy="15240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80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 descr="C:\Users\indy424\Desktop\progress\ארכיאולוגיה\קייפה\תיקיה חדשה chosen pics\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364"/>
            <a:ext cx="96012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11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 descr="C:\Users\indy424\Desktop\progress\ארכיאולוגיה\קייפה\תיקיה חדשה chosen pics\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-25398"/>
            <a:ext cx="10374336" cy="69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202809" y="228600"/>
            <a:ext cx="5029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800" b="1" dirty="0">
                <a:solidFill>
                  <a:schemeClr val="bg1"/>
                </a:solidFill>
              </a:rPr>
              <a:t>וְנָתַץ אֶת בָּמוֹת הַשְּׁעָרִים אֲשֶׁר פֶּתַח שַׁעַר יְהוֹשֻׁעַ שַׂר הָעִיר אֲשֶׁר עַל שְׂמֹאול אִישׁ בְּשַׁעַר </a:t>
            </a:r>
            <a:r>
              <a:rPr lang="he-IL" sz="2800" b="1" dirty="0" smtClean="0">
                <a:solidFill>
                  <a:schemeClr val="bg1"/>
                </a:solidFill>
              </a:rPr>
              <a:t>הָעִיר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he-IL" sz="2800" b="1" dirty="0" smtClean="0">
                <a:solidFill>
                  <a:schemeClr val="bg1"/>
                </a:solidFill>
              </a:rPr>
              <a:t>(מלכים ב כג ח).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8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381000"/>
            <a:ext cx="80391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17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 descr="C:\Users\indy424\Desktop\progress\ארכיאולוגיה\קייפה\תיקיה חדשה chosen pics\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07572"/>
            <a:ext cx="9525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38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446"/>
            <a:ext cx="8229600" cy="1143000"/>
          </a:xfrm>
        </p:spPr>
        <p:txBody>
          <a:bodyPr/>
          <a:lstStyle/>
          <a:p>
            <a:r>
              <a:rPr lang="ru-RU" dirty="0"/>
              <a:t>Переносной алтарь</a:t>
            </a:r>
            <a:endParaRPr lang="en-US" dirty="0"/>
          </a:p>
        </p:txBody>
      </p:sp>
      <p:pic>
        <p:nvPicPr>
          <p:cNvPr id="57346" name="Picture 2" descr="C:\Users\indy424\Desktop\progress\ארכיאולוגיה\קייפה\תיקיה חדשה chosen pics\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30480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indy424\Desktop\2012_09_04\IMG_0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19200"/>
            <a:ext cx="4206875" cy="324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23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8" name="Picture 2" descr="C:\Users\indy424\Desktop\2012_09_04\IMG_0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752600"/>
            <a:ext cx="4870413" cy="392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9" name="Picture 3" descr="C:\Users\indy424\Desktop\2012_09_04\IMG_00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313110"/>
            <a:ext cx="4852987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4648200" y="3581400"/>
            <a:ext cx="1447800" cy="2133600"/>
          </a:xfrm>
          <a:prstGeom prst="ellipse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541293" y="3446585"/>
            <a:ext cx="1905000" cy="1066800"/>
          </a:xfrm>
          <a:prstGeom prst="ellipse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600200" y="4876800"/>
            <a:ext cx="3048000" cy="375138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828800" y="3581400"/>
            <a:ext cx="4720699" cy="424376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17051" y="1523441"/>
            <a:ext cx="1612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Тель Рехов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715000" y="1527571"/>
            <a:ext cx="1195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Кейяфа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864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Сосуды для смешивания жидкостей</a:t>
            </a:r>
            <a:endParaRPr lang="en-US" dirty="0"/>
          </a:p>
        </p:txBody>
      </p:sp>
      <p:pic>
        <p:nvPicPr>
          <p:cNvPr id="58370" name="Picture 2" descr="C:\Users\indy424\Desktop\2012_09_04\IMG_002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52" y="1219200"/>
            <a:ext cx="4039601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ocuments\קיאפה ספר פופולארי\קיאפה פופולארי\figures\גליון צבע 4 חפצי פולחן\Qeiyafa color 57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8" y="1219200"/>
            <a:ext cx="469029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84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 descr="C:\Users\indy424\Desktop\2012_09_04\IMG_00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"/>
            <a:ext cx="4114800" cy="619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82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14600" y="838200"/>
            <a:ext cx="8229600" cy="1143000"/>
          </a:xfrm>
        </p:spPr>
        <p:txBody>
          <a:bodyPr/>
          <a:lstStyle/>
          <a:p>
            <a:r>
              <a:rPr lang="ru-RU" dirty="0"/>
              <a:t>Комплекс 10</a:t>
            </a:r>
            <a:endParaRPr lang="en-US" dirty="0"/>
          </a:p>
        </p:txBody>
      </p:sp>
      <p:pic>
        <p:nvPicPr>
          <p:cNvPr id="49154" name="Picture 2" descr="C:\Users\indy424\Desktop\2012_09_04\IMG_00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-16989"/>
            <a:ext cx="3962400" cy="687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26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indy424\Desktop\progress\ארכיאולוגיה\קייפה\תיקיה חדשה chosen pics\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237" y="76200"/>
            <a:ext cx="9981343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52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indy424\Desktop\progress\ארכיאולוגיה\קייפה\תיקיה חדשה chosen pics\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292" y="0"/>
            <a:ext cx="10540876" cy="700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14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Pictures\qeyiafa 2011\21.7.2011\21.7.2011 (25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5181" y="-152400"/>
            <a:ext cx="10210799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indy424\Desktop\2012_09_04\IMG_00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381000"/>
            <a:ext cx="10210800" cy="663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37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56"/>
            <a:ext cx="9144000" cy="687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26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C:\Users\user\Documents\Press HU May 12\8. Khirbet Qeiyafa pottery ark.t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375245"/>
            <a:ext cx="7086600" cy="726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37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indy424\Desktop\2012_09_04\IMG_00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680" y="1554758"/>
            <a:ext cx="4084320" cy="385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indy424\Desktop\2012_09_04\IMG_00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48" y="85432"/>
            <a:ext cx="4144963" cy="67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06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9" descr="C:\Users\user\Documents\קיאפה ספר פופולארי\קיאפה פופולארי\figures\Qeiyafa stone item as found 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2345"/>
            <a:ext cx="10319736" cy="686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64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indy424\Desktop\2012_09_04\david-and-goliath-artifacts-reveal-history-to-be-true-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1" y="0"/>
            <a:ext cx="94297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G 250076  Photo by Gabi Lar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52400"/>
            <a:ext cx="5366278" cy="710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9800" y="2329934"/>
            <a:ext cx="2819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800" b="1" dirty="0" smtClean="0"/>
              <a:t>כל הפתחים ושערים שהיו שם, גבהן עשרים אמה, ורוחבן עשר אמות (מסכת מידות ב ג)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819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indy424\Desktop\2012_09_04\IMG_002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" y="22274"/>
            <a:ext cx="4283913" cy="632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228600" y="-76200"/>
            <a:ext cx="1600200" cy="1371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828800" y="457200"/>
            <a:ext cx="2576079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879" y="50995"/>
            <a:ext cx="4906241" cy="248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86518"/>
            <a:ext cx="2567942" cy="245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86400" y="6150114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резьба по слоновой кости, Арслан Таш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2641417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 smtClean="0"/>
              <a:t>"...ומש מלתראות שלמילה היו על גביו. התחתונה עודפת על פתח אמה מזה אמה מזה..." (מידות ג ז)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03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E from E3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9" y="0"/>
            <a:ext cx="91543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2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indy424\Desktop\2012_09_04\IMG_00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342"/>
            <a:ext cx="703972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505200" y="990600"/>
            <a:ext cx="4267200" cy="396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9" name="Picture 3" descr="C:\Users\indy424\Desktop\2012_09_04\proto ioni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3581400" cy="219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indy424\Desktop\2012_09_04\ionic-capital-cc-Jorge-Orte-Tudela-3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424" y="4610100"/>
            <a:ext cx="2967385" cy="196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3581400" y="5867400"/>
            <a:ext cx="163302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97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Выводы- чье это поселение?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Планировка </a:t>
            </a:r>
            <a:r>
              <a:rPr lang="ru-RU" dirty="0" smtClean="0"/>
              <a:t>города</a:t>
            </a:r>
            <a:endParaRPr lang="en-US" dirty="0" smtClean="0"/>
          </a:p>
          <a:p>
            <a:r>
              <a:rPr lang="ru-RU" dirty="0"/>
              <a:t>Отсутствие свиных </a:t>
            </a:r>
            <a:r>
              <a:rPr lang="ru-RU" dirty="0" smtClean="0"/>
              <a:t>костей</a:t>
            </a:r>
            <a:endParaRPr lang="he-IL" dirty="0" smtClean="0"/>
          </a:p>
          <a:p>
            <a:r>
              <a:rPr lang="ru-RU" dirty="0"/>
              <a:t>Администрация нехарактерная для филистимлян</a:t>
            </a:r>
            <a:endParaRPr lang="en-US" dirty="0" smtClean="0"/>
          </a:p>
          <a:p>
            <a:r>
              <a:rPr lang="ru-RU" dirty="0"/>
              <a:t>Надпись на </a:t>
            </a:r>
            <a:r>
              <a:rPr lang="ru-RU" dirty="0" smtClean="0"/>
              <a:t>иврите</a:t>
            </a:r>
            <a:endParaRPr lang="en-US" dirty="0" smtClean="0"/>
          </a:p>
          <a:p>
            <a:r>
              <a:rPr lang="ru-RU" dirty="0"/>
              <a:t>Культ без </a:t>
            </a:r>
            <a:r>
              <a:rPr lang="ru-RU" dirty="0" smtClean="0"/>
              <a:t>изображений</a:t>
            </a:r>
            <a:r>
              <a:rPr lang="en-US" dirty="0" smtClean="0"/>
              <a:t> (</a:t>
            </a:r>
            <a:r>
              <a:rPr lang="en-US" dirty="0" err="1" smtClean="0"/>
              <a:t>uniconic</a:t>
            </a:r>
            <a:r>
              <a:rPr lang="en-US" dirty="0" smtClean="0"/>
              <a:t> cult)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00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indy424\Desktop\variapics\110114_AG7N3405_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8585"/>
            <a:ext cx="9144000" cy="719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39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0"/>
            <a:ext cx="10287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465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220</Words>
  <Application>Microsoft Office PowerPoint</Application>
  <PresentationFormat>On-screen Show (4:3)</PresentationFormat>
  <Paragraphs>50</Paragraphs>
  <Slides>78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Office Theme</vt:lpstr>
      <vt:lpstr>Царь Давид. Миф и реальность в свете археологии</vt:lpstr>
      <vt:lpstr>Надпись Шешонка</vt:lpstr>
      <vt:lpstr>Надпись из Дана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Импорт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 Культовых здания  2 из них- рядом с воротами</vt:lpstr>
      <vt:lpstr>Комплекс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Переносной алтарь</vt:lpstr>
      <vt:lpstr>PowerPoint Presentation</vt:lpstr>
      <vt:lpstr>Сосуды для смешивания жидкостей</vt:lpstr>
      <vt:lpstr>PowerPoint Presentation</vt:lpstr>
      <vt:lpstr>Комплекс 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Выводы- чье это поселение?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indy424</dc:creator>
  <cp:lastModifiedBy>indy424</cp:lastModifiedBy>
  <cp:revision>69</cp:revision>
  <dcterms:created xsi:type="dcterms:W3CDTF">2006-08-16T00:00:00Z</dcterms:created>
  <dcterms:modified xsi:type="dcterms:W3CDTF">2012-09-10T15:41:49Z</dcterms:modified>
</cp:coreProperties>
</file>