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9" r:id="rId4"/>
    <p:sldId id="257" r:id="rId5"/>
    <p:sldId id="262" r:id="rId6"/>
    <p:sldId id="263" r:id="rId7"/>
    <p:sldId id="264" r:id="rId8"/>
    <p:sldId id="265" r:id="rId9"/>
    <p:sldId id="261" r:id="rId10"/>
    <p:sldId id="260" r:id="rId11"/>
    <p:sldId id="258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0785-17A5-44E2-B53E-C1141B393B04}" type="datetimeFigureOut">
              <a:rPr lang="ru-RU" smtClean="0"/>
              <a:t>14.11.2020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D227D-C29A-4F73-AE12-DAB67C127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9174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0785-17A5-44E2-B53E-C1141B393B04}" type="datetimeFigureOut">
              <a:rPr lang="ru-RU" smtClean="0"/>
              <a:t>14.11.2020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D227D-C29A-4F73-AE12-DAB67C127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9807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0785-17A5-44E2-B53E-C1141B393B04}" type="datetimeFigureOut">
              <a:rPr lang="ru-RU" smtClean="0"/>
              <a:t>14.11.2020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D227D-C29A-4F73-AE12-DAB67C127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899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0785-17A5-44E2-B53E-C1141B393B04}" type="datetimeFigureOut">
              <a:rPr lang="ru-RU" smtClean="0"/>
              <a:t>14.11.2020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D227D-C29A-4F73-AE12-DAB67C127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638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0785-17A5-44E2-B53E-C1141B393B04}" type="datetimeFigureOut">
              <a:rPr lang="ru-RU" smtClean="0"/>
              <a:t>14.11.2020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D227D-C29A-4F73-AE12-DAB67C127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002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0785-17A5-44E2-B53E-C1141B393B04}" type="datetimeFigureOut">
              <a:rPr lang="ru-RU" smtClean="0"/>
              <a:t>14.11.2020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D227D-C29A-4F73-AE12-DAB67C127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9244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0785-17A5-44E2-B53E-C1141B393B04}" type="datetimeFigureOut">
              <a:rPr lang="ru-RU" smtClean="0"/>
              <a:t>14.11.2020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D227D-C29A-4F73-AE12-DAB67C127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0210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0785-17A5-44E2-B53E-C1141B393B04}" type="datetimeFigureOut">
              <a:rPr lang="ru-RU" smtClean="0"/>
              <a:t>14.11.2020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D227D-C29A-4F73-AE12-DAB67C127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124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0785-17A5-44E2-B53E-C1141B393B04}" type="datetimeFigureOut">
              <a:rPr lang="ru-RU" smtClean="0"/>
              <a:t>14.11.2020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D227D-C29A-4F73-AE12-DAB67C127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6312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0785-17A5-44E2-B53E-C1141B393B04}" type="datetimeFigureOut">
              <a:rPr lang="ru-RU" smtClean="0"/>
              <a:t>14.11.2020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D227D-C29A-4F73-AE12-DAB67C127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757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0785-17A5-44E2-B53E-C1141B393B04}" type="datetimeFigureOut">
              <a:rPr lang="ru-RU" smtClean="0"/>
              <a:t>14.11.2020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D227D-C29A-4F73-AE12-DAB67C127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594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50785-17A5-44E2-B53E-C1141B393B04}" type="datetimeFigureOut">
              <a:rPr lang="ru-RU" smtClean="0"/>
              <a:t>14.11.2020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D227D-C29A-4F73-AE12-DAB67C127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6910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78873" y="1122363"/>
            <a:ext cx="10986654" cy="23876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«Обезьяна» Владислава Ходасевича: 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Еврейские контексты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>
                <a:solidFill>
                  <a:srgbClr val="0070C0"/>
                </a:solidFill>
              </a:rPr>
              <a:t>Всеволод Зельченко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32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1199" y="365125"/>
            <a:ext cx="10642601" cy="1325563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70C0"/>
                </a:solidFill>
              </a:rPr>
              <a:t>Жуковский, «Война мышей и лягушек» (1831)</a:t>
            </a:r>
            <a:endParaRPr lang="ru-RU" sz="4000" dirty="0">
              <a:solidFill>
                <a:srgbClr val="0070C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11199" y="1825624"/>
            <a:ext cx="7213601" cy="453361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>
                <a:latin typeface="Georgia" panose="02040502050405020303" pitchFamily="18" charset="0"/>
              </a:rPr>
              <a:t>Белая шубка, носик в болото уткнув и поднявши  </a:t>
            </a:r>
          </a:p>
          <a:p>
            <a:pPr marL="0" indent="0">
              <a:buNone/>
            </a:pPr>
            <a:r>
              <a:rPr lang="ru-RU" dirty="0">
                <a:latin typeface="Georgia" panose="02040502050405020303" pitchFamily="18" charset="0"/>
              </a:rPr>
              <a:t>Правую ножку, начал воду тянуть, и, казалось,</a:t>
            </a:r>
          </a:p>
          <a:p>
            <a:pPr marL="0" indent="0">
              <a:buNone/>
            </a:pPr>
            <a:r>
              <a:rPr lang="ru-RU" dirty="0">
                <a:latin typeface="Georgia" panose="02040502050405020303" pitchFamily="18" charset="0"/>
              </a:rPr>
              <a:t>Был для него тот напиток приятнее меда; головку</a:t>
            </a:r>
          </a:p>
          <a:p>
            <a:pPr marL="0" indent="0">
              <a:buNone/>
            </a:pPr>
            <a:r>
              <a:rPr lang="ru-RU" dirty="0">
                <a:latin typeface="Georgia" panose="02040502050405020303" pitchFamily="18" charset="0"/>
              </a:rPr>
              <a:t>Часто он вверх подымал, и вода с усастого рыльца</a:t>
            </a:r>
          </a:p>
          <a:p>
            <a:pPr marL="0" indent="0">
              <a:buNone/>
            </a:pPr>
            <a:r>
              <a:rPr lang="ru-RU" dirty="0">
                <a:latin typeface="Georgia" panose="02040502050405020303" pitchFamily="18" charset="0"/>
              </a:rPr>
              <a:t>Мелким бисером падала; вдоволь напившись и лапкой   </a:t>
            </a:r>
          </a:p>
          <a:p>
            <a:pPr marL="0" indent="0">
              <a:buNone/>
            </a:pPr>
            <a:r>
              <a:rPr lang="ru-RU" dirty="0">
                <a:latin typeface="Georgia" panose="02040502050405020303" pitchFamily="18" charset="0"/>
              </a:rPr>
              <a:t>Рыльце обтерши, сказал он: «Какое раздолье студеной</a:t>
            </a:r>
          </a:p>
          <a:p>
            <a:pPr marL="0" indent="0">
              <a:buNone/>
            </a:pPr>
            <a:r>
              <a:rPr lang="ru-RU" dirty="0">
                <a:latin typeface="Georgia" panose="02040502050405020303" pitchFamily="18" charset="0"/>
              </a:rPr>
              <a:t>Выпить воды, утомившись от зноя! Теперь понимаю</a:t>
            </a:r>
          </a:p>
          <a:p>
            <a:pPr marL="0" indent="0">
              <a:buNone/>
            </a:pPr>
            <a:r>
              <a:rPr lang="ru-RU" dirty="0">
                <a:latin typeface="Georgia" panose="02040502050405020303" pitchFamily="18" charset="0"/>
              </a:rPr>
              <a:t>То, что чувствовал Дарий, когда он, в бегстве из мутной</a:t>
            </a:r>
          </a:p>
          <a:p>
            <a:pPr marL="0" indent="0">
              <a:buNone/>
            </a:pPr>
            <a:r>
              <a:rPr lang="ru-RU" dirty="0">
                <a:latin typeface="Georgia" panose="02040502050405020303" pitchFamily="18" charset="0"/>
              </a:rPr>
              <a:t>Лужи напившись, сказал: я не знаю вкуснее напитка</a:t>
            </a:r>
            <a:r>
              <a:rPr lang="ru-RU" dirty="0" smtClean="0">
                <a:latin typeface="Georgia" panose="02040502050405020303" pitchFamily="18" charset="0"/>
              </a:rPr>
              <a:t>!»…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 algn="r">
              <a:buNone/>
            </a:pPr>
            <a:r>
              <a:rPr lang="ru-RU" sz="2100" i="1" dirty="0" smtClean="0"/>
              <a:t>Письмо Ходасевича А. И. Чулковой-Ходасевич. 1916</a:t>
            </a:r>
            <a:endParaRPr lang="ru-RU" sz="2100" i="1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777" y="1690688"/>
            <a:ext cx="3762076" cy="4486275"/>
          </a:xfrm>
        </p:spPr>
      </p:pic>
    </p:spTree>
    <p:extLst>
      <p:ext uri="{BB962C8B-B14F-4D97-AF65-F5344CB8AC3E}">
        <p14:creationId xmlns:p14="http://schemas.microsoft.com/office/powerpoint/2010/main" val="213633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365125"/>
            <a:ext cx="11353801" cy="132556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 </a:t>
            </a:r>
            <a:r>
              <a:rPr lang="ru-RU" sz="3600" dirty="0" smtClean="0">
                <a:solidFill>
                  <a:srgbClr val="0070C0"/>
                </a:solidFill>
              </a:rPr>
              <a:t>Книга Судей, 7:2 слл.</a:t>
            </a: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246743" y="3715656"/>
            <a:ext cx="11644513" cy="3004457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7200" dirty="0" smtClean="0">
                <a:latin typeface="Georgia" panose="02040502050405020303" pitchFamily="18" charset="0"/>
              </a:rPr>
              <a:t>И </a:t>
            </a:r>
            <a:r>
              <a:rPr lang="ru-RU" sz="7200" dirty="0">
                <a:latin typeface="Georgia" panose="02040502050405020303" pitchFamily="18" charset="0"/>
              </a:rPr>
              <a:t>сказал Господь Гедеону: народа с тобою слишком много, не могу Я предать Мадианитян в руки их, чтобы не возгордился Израиль предо Мною и не сказал: «моя рука спасла </a:t>
            </a:r>
            <a:r>
              <a:rPr lang="ru-RU" sz="7200" dirty="0" smtClean="0">
                <a:latin typeface="Georgia" panose="02040502050405020303" pitchFamily="18" charset="0"/>
              </a:rPr>
              <a:t>меня». </a:t>
            </a:r>
            <a:r>
              <a:rPr lang="en-US" sz="7200" dirty="0" smtClean="0">
                <a:latin typeface="Georgia" panose="02040502050405020303" pitchFamily="18" charset="0"/>
              </a:rPr>
              <a:t>&lt;…&gt; </a:t>
            </a:r>
            <a:r>
              <a:rPr lang="ru-RU" sz="7200" dirty="0" smtClean="0">
                <a:latin typeface="Georgia" panose="02040502050405020303" pitchFamily="18" charset="0"/>
              </a:rPr>
              <a:t>Веди </a:t>
            </a:r>
            <a:r>
              <a:rPr lang="ru-RU" sz="7200" dirty="0">
                <a:latin typeface="Georgia" panose="02040502050405020303" pitchFamily="18" charset="0"/>
              </a:rPr>
              <a:t>их к воде, там Я выберу их тебе; о ком Я скажу: «пусть идет с тобою», тот и пусть идет с тобою; а о ком скажу тебе: «не должен идти с тобою», тот пусть и не идет</a:t>
            </a:r>
            <a:r>
              <a:rPr lang="ru-RU" sz="7200" dirty="0" smtClean="0">
                <a:latin typeface="Georgia" panose="02040502050405020303" pitchFamily="18" charset="0"/>
              </a:rPr>
              <a:t>. Он </a:t>
            </a:r>
            <a:r>
              <a:rPr lang="ru-RU" sz="7200" dirty="0">
                <a:latin typeface="Georgia" panose="02040502050405020303" pitchFamily="18" charset="0"/>
              </a:rPr>
              <a:t>привел народ к воде. </a:t>
            </a:r>
            <a:endParaRPr lang="ru-RU" sz="7200" dirty="0" smtClean="0">
              <a:latin typeface="Georgia" panose="02040502050405020303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sz="7200" dirty="0" smtClean="0">
                <a:latin typeface="Georgia" panose="02040502050405020303" pitchFamily="18" charset="0"/>
              </a:rPr>
              <a:t>И сказал </a:t>
            </a:r>
            <a:r>
              <a:rPr lang="ru-RU" sz="7200" dirty="0">
                <a:latin typeface="Georgia" panose="02040502050405020303" pitchFamily="18" charset="0"/>
              </a:rPr>
              <a:t>Господь Гедеону: кто будет лакать воду языком своим, как лакает пес, того ставь особо, также и тех всех, которые будут наклоняться на колени свои и </a:t>
            </a:r>
            <a:r>
              <a:rPr lang="ru-RU" sz="7200" dirty="0" smtClean="0">
                <a:latin typeface="Georgia" panose="02040502050405020303" pitchFamily="18" charset="0"/>
              </a:rPr>
              <a:t>пить. И </a:t>
            </a:r>
            <a:r>
              <a:rPr lang="ru-RU" sz="7200" dirty="0">
                <a:latin typeface="Georgia" panose="02040502050405020303" pitchFamily="18" charset="0"/>
              </a:rPr>
              <a:t>было число лакавших ртом своим с руки триста человек; весь же остальной народ наклонялся на колени свои пить воду</a:t>
            </a:r>
            <a:r>
              <a:rPr lang="ru-RU" sz="7200" dirty="0" smtClean="0">
                <a:latin typeface="Georgia" panose="02040502050405020303" pitchFamily="18" charset="0"/>
              </a:rPr>
              <a:t>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7200" dirty="0" smtClean="0">
                <a:latin typeface="Georgia" panose="02040502050405020303" pitchFamily="18" charset="0"/>
              </a:rPr>
              <a:t>И </a:t>
            </a:r>
            <a:r>
              <a:rPr lang="ru-RU" sz="7200" dirty="0">
                <a:latin typeface="Georgia" panose="02040502050405020303" pitchFamily="18" charset="0"/>
              </a:rPr>
              <a:t>сказал Господь Гедеону: тремя стами лакавших Я спасу вас и предам Мадианитян в руки ваши, а весь народ пусть идет, каждый в свое место.</a:t>
            </a:r>
          </a:p>
          <a:p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857" y="727983"/>
            <a:ext cx="7319256" cy="2713754"/>
          </a:xfrm>
        </p:spPr>
      </p:pic>
    </p:spTree>
    <p:extLst>
      <p:ext uri="{BB962C8B-B14F-4D97-AF65-F5344CB8AC3E}">
        <p14:creationId xmlns:p14="http://schemas.microsoft.com/office/powerpoint/2010/main" val="299369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31166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0070C0"/>
                </a:solidFill>
              </a:rPr>
              <a:t>Хаим Нахман Бялик, «…И будет…» </a:t>
            </a:r>
            <a:br>
              <a:rPr lang="ru-RU" sz="3200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                                             </a:t>
            </a:r>
            <a:r>
              <a:rPr lang="ru-RU" sz="2000" dirty="0" smtClean="0">
                <a:solidFill>
                  <a:srgbClr val="0070C0"/>
                </a:solidFill>
              </a:rPr>
              <a:t>(пер. В. Е. Жаботинского)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831274"/>
            <a:ext cx="8365428" cy="57912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latin typeface="Georgia" panose="02040502050405020303" pitchFamily="18" charset="0"/>
              </a:rPr>
              <a:t>…И будет,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latin typeface="Georgia" panose="02040502050405020303" pitchFamily="18" charset="0"/>
              </a:rPr>
              <a:t>Когда продлятся дни, от века те же,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latin typeface="Georgia" panose="02040502050405020303" pitchFamily="18" charset="0"/>
              </a:rPr>
              <a:t>Все на одно лицо, вчера как завтра,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latin typeface="Georgia" panose="02040502050405020303" pitchFamily="18" charset="0"/>
              </a:rPr>
              <a:t>Дни, просто дни без имени и цвета,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latin typeface="Georgia" panose="02040502050405020303" pitchFamily="18" charset="0"/>
              </a:rPr>
              <a:t>С немногими отрадами, но многой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latin typeface="Georgia" panose="02040502050405020303" pitchFamily="18" charset="0"/>
              </a:rPr>
              <a:t>Заботою; тогда охватит Скука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latin typeface="Georgia" panose="02040502050405020303" pitchFamily="18" charset="0"/>
              </a:rPr>
              <a:t>И человека, и зверей. И выйдет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latin typeface="Georgia" panose="02040502050405020303" pitchFamily="18" charset="0"/>
              </a:rPr>
              <a:t>В час сумерек на взморье погулять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latin typeface="Georgia" panose="02040502050405020303" pitchFamily="18" charset="0"/>
              </a:rPr>
              <a:t>Усталый человек — увидит море,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latin typeface="Georgia" panose="02040502050405020303" pitchFamily="18" charset="0"/>
              </a:rPr>
              <a:t>И море не ушло; и он зевнет.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latin typeface="Georgia" panose="02040502050405020303" pitchFamily="18" charset="0"/>
              </a:rPr>
              <a:t>И выйдет к Иордану, и увидит —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latin typeface="Georgia" panose="02040502050405020303" pitchFamily="18" charset="0"/>
              </a:rPr>
              <a:t>Река течет, и вспять не обратилась;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latin typeface="Georgia" panose="02040502050405020303" pitchFamily="18" charset="0"/>
              </a:rPr>
              <a:t>И он зевнет. И в высь подымет взоры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latin typeface="Georgia" panose="02040502050405020303" pitchFamily="18" charset="0"/>
              </a:rPr>
              <a:t>На семь Плеяд и пояс Ориона: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latin typeface="Georgia" panose="02040502050405020303" pitchFamily="18" charset="0"/>
              </a:rPr>
              <a:t>Они все там же, там же… и зевнет.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latin typeface="Georgia" panose="02040502050405020303" pitchFamily="18" charset="0"/>
              </a:rPr>
              <a:t>И человек, и зверь иссохнут оба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latin typeface="Georgia" panose="02040502050405020303" pitchFamily="18" charset="0"/>
              </a:rPr>
              <a:t>В гнетущей Скуке, тяжко и несносно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latin typeface="Georgia" panose="02040502050405020303" pitchFamily="18" charset="0"/>
              </a:rPr>
              <a:t>Им станет бремя жизни их, и Скука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latin typeface="Georgia" panose="02040502050405020303" pitchFamily="18" charset="0"/>
              </a:rPr>
              <a:t>Ощиплет их до плеши, обрывая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latin typeface="Georgia" panose="02040502050405020303" pitchFamily="18" charset="0"/>
              </a:rPr>
              <a:t>И кудри человека, и седые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latin typeface="Georgia" panose="02040502050405020303" pitchFamily="18" charset="0"/>
              </a:rPr>
              <a:t>Усы кота.</a:t>
            </a:r>
          </a:p>
          <a:p>
            <a:pPr marL="0" indent="0">
              <a:spcBef>
                <a:spcPts val="0"/>
              </a:spcBef>
              <a:buNone/>
            </a:pPr>
            <a:endParaRPr lang="ru-RU" sz="2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3185" y="-1"/>
            <a:ext cx="3388815" cy="6858001"/>
          </a:xfrm>
        </p:spPr>
      </p:pic>
    </p:spTree>
    <p:extLst>
      <p:ext uri="{BB962C8B-B14F-4D97-AF65-F5344CB8AC3E}">
        <p14:creationId xmlns:p14="http://schemas.microsoft.com/office/powerpoint/2010/main" val="385006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dirty="0" smtClean="0">
                <a:solidFill>
                  <a:srgbClr val="0070C0"/>
                </a:solidFill>
              </a:rPr>
              <a:t>Залман Шнеур, «Под звуки мандолины» (1911)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sz="2000" dirty="0" smtClean="0">
                <a:solidFill>
                  <a:srgbClr val="0070C0"/>
                </a:solidFill>
              </a:rPr>
              <a:t>перевод Ходасевича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7710056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70000"/>
              </a:lnSpc>
              <a:buNone/>
            </a:pPr>
            <a:r>
              <a:rPr lang="ru-RU" sz="2400" dirty="0">
                <a:latin typeface="Georgia" panose="02040502050405020303" pitchFamily="18" charset="0"/>
              </a:rPr>
              <a:t>На лапах мощных мой воспрянет лев,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ru-RU" sz="2400" dirty="0">
                <a:latin typeface="Georgia" panose="02040502050405020303" pitchFamily="18" charset="0"/>
              </a:rPr>
              <a:t>Сей древний знак моих заветных свитков…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ru-RU" sz="2400" dirty="0">
                <a:latin typeface="Georgia" panose="02040502050405020303" pitchFamily="18" charset="0"/>
              </a:rPr>
              <a:t>Венчанную главу подняв, тряхнет он гривой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ru-RU" sz="2400" dirty="0">
                <a:latin typeface="Georgia" panose="02040502050405020303" pitchFamily="18" charset="0"/>
              </a:rPr>
              <a:t>И зарычит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ru-RU" sz="2400" dirty="0">
                <a:latin typeface="Georgia" panose="02040502050405020303" pitchFamily="18" charset="0"/>
              </a:rPr>
              <a:t>Рычаньем льва, что малым, слабым львенком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ru-RU" sz="2400" dirty="0">
                <a:latin typeface="Georgia" panose="02040502050405020303" pitchFamily="18" charset="0"/>
              </a:rPr>
              <a:t>Похищен из родимой кущи,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ru-RU" sz="2400" dirty="0">
                <a:latin typeface="Georgia" panose="02040502050405020303" pitchFamily="18" charset="0"/>
              </a:rPr>
              <a:t>Из пламенных пустынь, от золотых песков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ru-RU" sz="2400" dirty="0">
                <a:latin typeface="Georgia" panose="02040502050405020303" pitchFamily="18" charset="0"/>
              </a:rPr>
              <a:t>И ловчим злым навеки заточен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ru-RU" sz="2400" dirty="0">
                <a:latin typeface="Georgia" panose="02040502050405020303" pitchFamily="18" charset="0"/>
              </a:rPr>
              <a:t>На севере, в туманах и </a:t>
            </a:r>
            <a:r>
              <a:rPr lang="ru-RU" sz="2400" dirty="0" smtClean="0">
                <a:latin typeface="Georgia" panose="02040502050405020303" pitchFamily="18" charset="0"/>
              </a:rPr>
              <a:t>снегах…</a:t>
            </a:r>
            <a:endParaRPr lang="ru-RU" sz="2400" dirty="0">
              <a:latin typeface="Georgia" panose="02040502050405020303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9094" y="1825625"/>
            <a:ext cx="3149339" cy="4351338"/>
          </a:xfrm>
        </p:spPr>
      </p:pic>
    </p:spTree>
    <p:extLst>
      <p:ext uri="{BB962C8B-B14F-4D97-AF65-F5344CB8AC3E}">
        <p14:creationId xmlns:p14="http://schemas.microsoft.com/office/powerpoint/2010/main" val="112386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0070C0"/>
                </a:solidFill>
              </a:rPr>
              <a:t>«Обезьянья лавровая грамота»,</a:t>
            </a:r>
            <a:br>
              <a:rPr lang="ru-RU" sz="3200" dirty="0" smtClean="0">
                <a:solidFill>
                  <a:srgbClr val="0070C0"/>
                </a:solidFill>
              </a:rPr>
            </a:br>
            <a:r>
              <a:rPr lang="ru-RU" sz="3200" dirty="0" smtClean="0">
                <a:solidFill>
                  <a:srgbClr val="0070C0"/>
                </a:solidFill>
              </a:rPr>
              <a:t>выписанная Ходасевичу А. М. Ремизовым. 1921</a:t>
            </a:r>
            <a:br>
              <a:rPr lang="ru-RU" sz="3200" dirty="0" smtClean="0">
                <a:solidFill>
                  <a:srgbClr val="0070C0"/>
                </a:solidFill>
              </a:rPr>
            </a:b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l="3995" t="36079" r="3388" b="30398"/>
          <a:stretch/>
        </p:blipFill>
        <p:spPr>
          <a:xfrm>
            <a:off x="2272145" y="2078409"/>
            <a:ext cx="7620000" cy="3685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35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5771" y="365125"/>
            <a:ext cx="11078029" cy="1325563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Владислав Ходасевич</a:t>
            </a:r>
            <a:br>
              <a:rPr lang="ru-RU" sz="2000" dirty="0" smtClean="0"/>
            </a:br>
            <a:r>
              <a:rPr lang="ru-RU" sz="2000" i="1" dirty="0" smtClean="0"/>
              <a:t>Портрет Валентины Ходасевич. 1915</a:t>
            </a:r>
            <a:endParaRPr lang="ru-RU" sz="2000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296" y="510267"/>
            <a:ext cx="6122761" cy="6122761"/>
          </a:xfrm>
        </p:spPr>
      </p:pic>
    </p:spTree>
    <p:extLst>
      <p:ext uri="{BB962C8B-B14F-4D97-AF65-F5344CB8AC3E}">
        <p14:creationId xmlns:p14="http://schemas.microsoft.com/office/powerpoint/2010/main" val="18732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9450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</a:rPr>
              <a:t>Черновик начала «Обезьяны» (РГАЛИ)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45" y="872835"/>
            <a:ext cx="8866909" cy="5634161"/>
          </a:xfrm>
        </p:spPr>
      </p:pic>
    </p:spTree>
    <p:extLst>
      <p:ext uri="{BB962C8B-B14F-4D97-AF65-F5344CB8AC3E}">
        <p14:creationId xmlns:p14="http://schemas.microsoft.com/office/powerpoint/2010/main" val="24646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0285" y="174171"/>
            <a:ext cx="11063515" cy="6516915"/>
          </a:xfrm>
        </p:spPr>
        <p:txBody>
          <a:bodyPr numCol="2" spcCol="720000">
            <a:normAutofit fontScale="25000" lnSpcReduction="20000"/>
          </a:bodyPr>
          <a:lstStyle/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ru-RU" sz="7200" dirty="0" smtClean="0">
                <a:latin typeface="Georgia" panose="02040502050405020303" pitchFamily="18" charset="0"/>
              </a:rPr>
              <a:t>Была жара. Леса горели. Нудно</a:t>
            </a:r>
          </a:p>
          <a:p>
            <a:pPr marL="0" indent="0" algn="just">
              <a:spcBef>
                <a:spcPts val="200"/>
              </a:spcBef>
              <a:buNone/>
            </a:pPr>
            <a:r>
              <a:rPr lang="ru-RU" sz="7200" dirty="0" smtClean="0">
                <a:latin typeface="Georgia" panose="02040502050405020303" pitchFamily="18" charset="0"/>
              </a:rPr>
              <a:t>Тянулось время. На соседней даче</a:t>
            </a:r>
          </a:p>
          <a:p>
            <a:pPr marL="0" indent="0" algn="just">
              <a:spcBef>
                <a:spcPts val="200"/>
              </a:spcBef>
              <a:buNone/>
            </a:pPr>
            <a:r>
              <a:rPr lang="ru-RU" sz="7200" dirty="0" smtClean="0">
                <a:latin typeface="Georgia" panose="02040502050405020303" pitchFamily="18" charset="0"/>
              </a:rPr>
              <a:t>Кричал петух. Я вышел за калитку.</a:t>
            </a:r>
          </a:p>
          <a:p>
            <a:pPr marL="0" indent="0" algn="just">
              <a:spcBef>
                <a:spcPts val="200"/>
              </a:spcBef>
              <a:buNone/>
            </a:pPr>
            <a:r>
              <a:rPr lang="ru-RU" sz="7200" dirty="0" smtClean="0">
                <a:latin typeface="Georgia" panose="02040502050405020303" pitchFamily="18" charset="0"/>
              </a:rPr>
              <a:t>Там, прислонясь к забору, на скамейке</a:t>
            </a:r>
          </a:p>
          <a:p>
            <a:pPr marL="0" indent="0" algn="just">
              <a:spcBef>
                <a:spcPts val="200"/>
              </a:spcBef>
              <a:buNone/>
            </a:pPr>
            <a:r>
              <a:rPr lang="ru-RU" sz="7200" dirty="0" smtClean="0">
                <a:latin typeface="Georgia" panose="02040502050405020303" pitchFamily="18" charset="0"/>
              </a:rPr>
              <a:t>Дремал бродячий серб, худой и черный.</a:t>
            </a:r>
          </a:p>
          <a:p>
            <a:pPr marL="0" indent="0" algn="just">
              <a:spcBef>
                <a:spcPts val="200"/>
              </a:spcBef>
              <a:buNone/>
            </a:pPr>
            <a:r>
              <a:rPr lang="ru-RU" sz="7200" dirty="0" smtClean="0">
                <a:latin typeface="Georgia" panose="02040502050405020303" pitchFamily="18" charset="0"/>
              </a:rPr>
              <a:t>Серебряный тяжелый крест висел</a:t>
            </a:r>
          </a:p>
          <a:p>
            <a:pPr marL="0" indent="0" algn="just">
              <a:spcBef>
                <a:spcPts val="200"/>
              </a:spcBef>
              <a:buNone/>
            </a:pPr>
            <a:r>
              <a:rPr lang="ru-RU" sz="7200" dirty="0" smtClean="0">
                <a:latin typeface="Georgia" panose="02040502050405020303" pitchFamily="18" charset="0"/>
              </a:rPr>
              <a:t>На груди полуголой. Капли пота</a:t>
            </a:r>
          </a:p>
          <a:p>
            <a:pPr marL="0" indent="0" algn="just">
              <a:spcBef>
                <a:spcPts val="200"/>
              </a:spcBef>
              <a:buNone/>
            </a:pPr>
            <a:r>
              <a:rPr lang="ru-RU" sz="7200" dirty="0" smtClean="0">
                <a:latin typeface="Georgia" panose="02040502050405020303" pitchFamily="18" charset="0"/>
              </a:rPr>
              <a:t>По ней катились. Выше, на заборе,</a:t>
            </a:r>
          </a:p>
          <a:p>
            <a:pPr marL="0" indent="0" algn="just">
              <a:spcBef>
                <a:spcPts val="200"/>
              </a:spcBef>
              <a:buNone/>
            </a:pPr>
            <a:r>
              <a:rPr lang="ru-RU" sz="7200" dirty="0" smtClean="0">
                <a:latin typeface="Georgia" panose="02040502050405020303" pitchFamily="18" charset="0"/>
              </a:rPr>
              <a:t>Сидела обезьяна в красной юбке</a:t>
            </a:r>
          </a:p>
          <a:p>
            <a:pPr marL="0" indent="0" algn="just">
              <a:spcBef>
                <a:spcPts val="200"/>
              </a:spcBef>
              <a:buNone/>
            </a:pPr>
            <a:r>
              <a:rPr lang="ru-RU" sz="7200" dirty="0" smtClean="0">
                <a:latin typeface="Georgia" panose="02040502050405020303" pitchFamily="18" charset="0"/>
              </a:rPr>
              <a:t>И пыльные листы сирени</a:t>
            </a:r>
          </a:p>
          <a:p>
            <a:pPr marL="0" indent="0" algn="just">
              <a:spcBef>
                <a:spcPts val="200"/>
              </a:spcBef>
              <a:buNone/>
            </a:pPr>
            <a:r>
              <a:rPr lang="ru-RU" sz="7200" dirty="0" smtClean="0">
                <a:latin typeface="Georgia" panose="02040502050405020303" pitchFamily="18" charset="0"/>
              </a:rPr>
              <a:t>Жевала жадно. Кожаный ошейник,</a:t>
            </a:r>
          </a:p>
          <a:p>
            <a:pPr marL="0" indent="0" algn="just">
              <a:spcBef>
                <a:spcPts val="200"/>
              </a:spcBef>
              <a:buNone/>
            </a:pPr>
            <a:r>
              <a:rPr lang="ru-RU" sz="7200" dirty="0" smtClean="0">
                <a:latin typeface="Georgia" panose="02040502050405020303" pitchFamily="18" charset="0"/>
              </a:rPr>
              <a:t>Оттянутый назад тяжелой цепью,</a:t>
            </a:r>
          </a:p>
          <a:p>
            <a:pPr marL="0" indent="0" algn="just">
              <a:spcBef>
                <a:spcPts val="200"/>
              </a:spcBef>
              <a:buNone/>
            </a:pPr>
            <a:r>
              <a:rPr lang="ru-RU" sz="7200" dirty="0" smtClean="0">
                <a:latin typeface="Georgia" panose="02040502050405020303" pitchFamily="18" charset="0"/>
              </a:rPr>
              <a:t>Давил ей горло. Серб, меня заслышав,</a:t>
            </a:r>
          </a:p>
          <a:p>
            <a:pPr marL="0" indent="0" algn="just">
              <a:spcBef>
                <a:spcPts val="200"/>
              </a:spcBef>
              <a:buNone/>
            </a:pPr>
            <a:r>
              <a:rPr lang="ru-RU" sz="7200" dirty="0" smtClean="0">
                <a:latin typeface="Georgia" panose="02040502050405020303" pitchFamily="18" charset="0"/>
              </a:rPr>
              <a:t>Очнулся, вытер пот и попросил, чтоб дал я</a:t>
            </a:r>
          </a:p>
          <a:p>
            <a:pPr marL="0" indent="0" algn="just">
              <a:spcBef>
                <a:spcPts val="200"/>
              </a:spcBef>
              <a:buNone/>
            </a:pPr>
            <a:r>
              <a:rPr lang="ru-RU" sz="7200" dirty="0" smtClean="0">
                <a:latin typeface="Georgia" panose="02040502050405020303" pitchFamily="18" charset="0"/>
              </a:rPr>
              <a:t>Воды ему. Но, чуть ее пригубив, –</a:t>
            </a:r>
          </a:p>
          <a:p>
            <a:pPr marL="0" indent="0" algn="just">
              <a:spcBef>
                <a:spcPts val="200"/>
              </a:spcBef>
              <a:buNone/>
            </a:pPr>
            <a:r>
              <a:rPr lang="ru-RU" sz="7200" dirty="0" smtClean="0">
                <a:latin typeface="Georgia" panose="02040502050405020303" pitchFamily="18" charset="0"/>
              </a:rPr>
              <a:t>Не холодна ли, </a:t>
            </a:r>
            <a:r>
              <a:rPr lang="ru-RU" sz="7200" dirty="0" smtClean="0">
                <a:latin typeface="Georgia" panose="02040502050405020303" pitchFamily="18" charset="0"/>
              </a:rPr>
              <a:t>–</a:t>
            </a:r>
            <a:r>
              <a:rPr lang="ru-RU" sz="7200" dirty="0" smtClean="0">
                <a:latin typeface="Georgia" panose="02040502050405020303" pitchFamily="18" charset="0"/>
              </a:rPr>
              <a:t> блюдце на скамейку</a:t>
            </a:r>
          </a:p>
          <a:p>
            <a:pPr marL="0" indent="0" algn="just">
              <a:spcBef>
                <a:spcPts val="200"/>
              </a:spcBef>
              <a:buNone/>
            </a:pPr>
            <a:r>
              <a:rPr lang="ru-RU" sz="7200" dirty="0" smtClean="0">
                <a:latin typeface="Georgia" panose="02040502050405020303" pitchFamily="18" charset="0"/>
              </a:rPr>
              <a:t>Поставил он, и тотчас обезьяна,</a:t>
            </a:r>
          </a:p>
          <a:p>
            <a:pPr marL="0" indent="0" algn="just">
              <a:spcBef>
                <a:spcPts val="200"/>
              </a:spcBef>
              <a:buNone/>
            </a:pPr>
            <a:r>
              <a:rPr lang="ru-RU" sz="7200" dirty="0" smtClean="0">
                <a:latin typeface="Georgia" panose="02040502050405020303" pitchFamily="18" charset="0"/>
              </a:rPr>
              <a:t>Макая пальцы в воду, ухватила</a:t>
            </a:r>
          </a:p>
          <a:p>
            <a:pPr marL="0" indent="0" algn="just">
              <a:spcBef>
                <a:spcPts val="200"/>
              </a:spcBef>
              <a:buNone/>
            </a:pPr>
            <a:r>
              <a:rPr lang="ru-RU" sz="7200" dirty="0" smtClean="0">
                <a:latin typeface="Georgia" panose="02040502050405020303" pitchFamily="18" charset="0"/>
              </a:rPr>
              <a:t>Двумя руками блюдце.</a:t>
            </a:r>
          </a:p>
          <a:p>
            <a:pPr marL="0" indent="0" algn="just">
              <a:spcBef>
                <a:spcPts val="200"/>
              </a:spcBef>
              <a:buNone/>
            </a:pPr>
            <a:r>
              <a:rPr lang="ru-RU" sz="7200" dirty="0" smtClean="0">
                <a:latin typeface="Georgia" panose="02040502050405020303" pitchFamily="18" charset="0"/>
              </a:rPr>
              <a:t>Она пила, на четвереньках стоя,</a:t>
            </a:r>
          </a:p>
          <a:p>
            <a:pPr marL="0" indent="0" algn="just">
              <a:spcBef>
                <a:spcPts val="200"/>
              </a:spcBef>
              <a:buNone/>
            </a:pPr>
            <a:r>
              <a:rPr lang="ru-RU" sz="7200" dirty="0" smtClean="0">
                <a:latin typeface="Georgia" panose="02040502050405020303" pitchFamily="18" charset="0"/>
              </a:rPr>
              <a:t>Локтями опираясь на скамью.</a:t>
            </a:r>
          </a:p>
          <a:p>
            <a:pPr marL="0" indent="0" algn="just">
              <a:spcBef>
                <a:spcPts val="200"/>
              </a:spcBef>
              <a:buNone/>
            </a:pPr>
            <a:r>
              <a:rPr lang="ru-RU" sz="7200" dirty="0" smtClean="0">
                <a:latin typeface="Georgia" panose="02040502050405020303" pitchFamily="18" charset="0"/>
              </a:rPr>
              <a:t>Досок почти касался подбородок,</a:t>
            </a:r>
          </a:p>
          <a:p>
            <a:pPr marL="0" indent="0" algn="just">
              <a:spcBef>
                <a:spcPts val="200"/>
              </a:spcBef>
              <a:buNone/>
            </a:pPr>
            <a:r>
              <a:rPr lang="ru-RU" sz="7200" dirty="0" smtClean="0">
                <a:latin typeface="Georgia" panose="02040502050405020303" pitchFamily="18" charset="0"/>
              </a:rPr>
              <a:t>Над теменем лысеющим спина</a:t>
            </a:r>
          </a:p>
          <a:p>
            <a:pPr marL="0" indent="0" algn="just">
              <a:spcBef>
                <a:spcPts val="200"/>
              </a:spcBef>
              <a:buNone/>
            </a:pPr>
            <a:r>
              <a:rPr lang="ru-RU" sz="7200" dirty="0" smtClean="0">
                <a:latin typeface="Georgia" panose="02040502050405020303" pitchFamily="18" charset="0"/>
              </a:rPr>
              <a:t>Высоко выгибалась. Так, должно быть,</a:t>
            </a:r>
          </a:p>
          <a:p>
            <a:pPr marL="0" indent="0" algn="just">
              <a:spcBef>
                <a:spcPts val="200"/>
              </a:spcBef>
              <a:buNone/>
            </a:pPr>
            <a:r>
              <a:rPr lang="ru-RU" sz="7200" dirty="0" smtClean="0">
                <a:latin typeface="Georgia" panose="02040502050405020303" pitchFamily="18" charset="0"/>
              </a:rPr>
              <a:t>Стоял когда-то Дарий, припадая</a:t>
            </a:r>
          </a:p>
          <a:p>
            <a:pPr marL="0" indent="0" algn="just">
              <a:spcBef>
                <a:spcPts val="200"/>
              </a:spcBef>
              <a:buNone/>
            </a:pPr>
            <a:r>
              <a:rPr lang="ru-RU" sz="7200" dirty="0" smtClean="0">
                <a:latin typeface="Georgia" panose="02040502050405020303" pitchFamily="18" charset="0"/>
              </a:rPr>
              <a:t>К дорожной луже, в день, когда бежал он</a:t>
            </a:r>
          </a:p>
          <a:p>
            <a:pPr marL="0" indent="0" algn="just">
              <a:spcBef>
                <a:spcPts val="200"/>
              </a:spcBef>
              <a:buNone/>
            </a:pPr>
            <a:r>
              <a:rPr lang="ru-RU" sz="7200" dirty="0" smtClean="0">
                <a:latin typeface="Georgia" panose="02040502050405020303" pitchFamily="18" charset="0"/>
              </a:rPr>
              <a:t>Пред мощною фалангой Александра.</a:t>
            </a:r>
          </a:p>
          <a:p>
            <a:pPr marL="0" indent="0" algn="just">
              <a:spcBef>
                <a:spcPts val="200"/>
              </a:spcBef>
              <a:buNone/>
            </a:pPr>
            <a:r>
              <a:rPr lang="ru-RU" sz="7200" dirty="0" smtClean="0">
                <a:latin typeface="Georgia" panose="02040502050405020303" pitchFamily="18" charset="0"/>
              </a:rPr>
              <a:t>Всю воду выпив, обезьяна блюдце</a:t>
            </a:r>
          </a:p>
          <a:p>
            <a:pPr marL="0" indent="0" algn="just">
              <a:spcBef>
                <a:spcPts val="200"/>
              </a:spcBef>
              <a:buNone/>
            </a:pPr>
            <a:r>
              <a:rPr lang="ru-RU" sz="7200" dirty="0" smtClean="0">
                <a:latin typeface="Georgia" panose="02040502050405020303" pitchFamily="18" charset="0"/>
              </a:rPr>
              <a:t>Долой смахнула со скамьи, привстала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7200" dirty="0" smtClean="0">
                <a:latin typeface="Georgia" panose="02040502050405020303" pitchFamily="18" charset="0"/>
              </a:rPr>
              <a:t>И </a:t>
            </a:r>
            <a:r>
              <a:rPr lang="ru-RU" sz="7200" dirty="0" smtClean="0">
                <a:latin typeface="Georgia" panose="02040502050405020303" pitchFamily="18" charset="0"/>
              </a:rPr>
              <a:t>–</a:t>
            </a:r>
            <a:r>
              <a:rPr lang="ru-RU" sz="7200" dirty="0" smtClean="0">
                <a:latin typeface="Georgia" panose="02040502050405020303" pitchFamily="18" charset="0"/>
              </a:rPr>
              <a:t> этот миг забуду ли когда? </a:t>
            </a:r>
            <a:r>
              <a:rPr lang="ru-RU" sz="7200" dirty="0" smtClean="0">
                <a:latin typeface="Georgia" panose="02040502050405020303" pitchFamily="18" charset="0"/>
              </a:rPr>
              <a:t>–</a:t>
            </a:r>
            <a:endParaRPr lang="ru-RU" sz="7200" dirty="0" smtClean="0">
              <a:latin typeface="Georgia" panose="02040502050405020303" pitchFamily="18" charset="0"/>
            </a:endParaRPr>
          </a:p>
          <a:p>
            <a:pPr marL="0" indent="0" algn="just">
              <a:spcBef>
                <a:spcPts val="200"/>
              </a:spcBef>
              <a:buNone/>
            </a:pPr>
            <a:r>
              <a:rPr lang="ru-RU" sz="7200" dirty="0" smtClean="0">
                <a:latin typeface="Georgia" panose="02040502050405020303" pitchFamily="18" charset="0"/>
              </a:rPr>
              <a:t>Мне черную, мозолистую руку,</a:t>
            </a:r>
          </a:p>
          <a:p>
            <a:pPr marL="0" indent="0" algn="just">
              <a:spcBef>
                <a:spcPts val="200"/>
              </a:spcBef>
              <a:buNone/>
            </a:pPr>
            <a:r>
              <a:rPr lang="ru-RU" sz="7200" dirty="0" smtClean="0">
                <a:latin typeface="Georgia" panose="02040502050405020303" pitchFamily="18" charset="0"/>
              </a:rPr>
              <a:t>Еще прохладную от влаги, протянула...</a:t>
            </a:r>
          </a:p>
          <a:p>
            <a:pPr marL="0" indent="0" algn="just">
              <a:spcBef>
                <a:spcPts val="200"/>
              </a:spcBef>
              <a:buNone/>
            </a:pPr>
            <a:r>
              <a:rPr lang="ru-RU" sz="7200" dirty="0" smtClean="0">
                <a:latin typeface="Georgia" panose="02040502050405020303" pitchFamily="18" charset="0"/>
              </a:rPr>
              <a:t>Я руки жал красавицам, поэтам,</a:t>
            </a:r>
          </a:p>
          <a:p>
            <a:pPr marL="0" indent="0" algn="just">
              <a:spcBef>
                <a:spcPts val="200"/>
              </a:spcBef>
              <a:buNone/>
            </a:pPr>
            <a:r>
              <a:rPr lang="ru-RU" sz="7200" dirty="0" smtClean="0">
                <a:latin typeface="Georgia" panose="02040502050405020303" pitchFamily="18" charset="0"/>
              </a:rPr>
              <a:t>Вождям народа </a:t>
            </a:r>
            <a:r>
              <a:rPr lang="ru-RU" sz="7200" dirty="0" smtClean="0">
                <a:latin typeface="Georgia" panose="02040502050405020303" pitchFamily="18" charset="0"/>
              </a:rPr>
              <a:t>–</a:t>
            </a:r>
            <a:r>
              <a:rPr lang="ru-RU" sz="7200" dirty="0" smtClean="0">
                <a:latin typeface="Georgia" panose="02040502050405020303" pitchFamily="18" charset="0"/>
              </a:rPr>
              <a:t> ни одна рука</a:t>
            </a:r>
          </a:p>
          <a:p>
            <a:pPr marL="0" indent="0" algn="just">
              <a:spcBef>
                <a:spcPts val="200"/>
              </a:spcBef>
              <a:buNone/>
            </a:pPr>
            <a:r>
              <a:rPr lang="ru-RU" sz="7200" dirty="0" smtClean="0">
                <a:latin typeface="Georgia" panose="02040502050405020303" pitchFamily="18" charset="0"/>
              </a:rPr>
              <a:t>Такого благородства очертаний</a:t>
            </a:r>
          </a:p>
          <a:p>
            <a:pPr marL="0" indent="0" algn="just">
              <a:spcBef>
                <a:spcPts val="200"/>
              </a:spcBef>
              <a:buNone/>
            </a:pPr>
            <a:r>
              <a:rPr lang="ru-RU" sz="7200" dirty="0" smtClean="0">
                <a:latin typeface="Georgia" panose="02040502050405020303" pitchFamily="18" charset="0"/>
              </a:rPr>
              <a:t>Не заключала! Ни одна рука</a:t>
            </a:r>
          </a:p>
          <a:p>
            <a:pPr marL="0" indent="0" algn="just">
              <a:spcBef>
                <a:spcPts val="200"/>
              </a:spcBef>
              <a:buNone/>
            </a:pPr>
            <a:r>
              <a:rPr lang="ru-RU" sz="7200" dirty="0" smtClean="0">
                <a:latin typeface="Georgia" panose="02040502050405020303" pitchFamily="18" charset="0"/>
              </a:rPr>
              <a:t>Моей руки так братски не коснулась!</a:t>
            </a:r>
          </a:p>
          <a:p>
            <a:pPr marL="0" indent="0" algn="just">
              <a:spcBef>
                <a:spcPts val="200"/>
              </a:spcBef>
              <a:buNone/>
            </a:pPr>
            <a:r>
              <a:rPr lang="ru-RU" sz="7200" dirty="0" smtClean="0">
                <a:latin typeface="Georgia" panose="02040502050405020303" pitchFamily="18" charset="0"/>
              </a:rPr>
              <a:t>И, видит Бог, никто в мои глаза</a:t>
            </a:r>
          </a:p>
          <a:p>
            <a:pPr marL="0" indent="0" algn="just">
              <a:spcBef>
                <a:spcPts val="200"/>
              </a:spcBef>
              <a:buNone/>
            </a:pPr>
            <a:r>
              <a:rPr lang="ru-RU" sz="7200" dirty="0" smtClean="0">
                <a:latin typeface="Georgia" panose="02040502050405020303" pitchFamily="18" charset="0"/>
              </a:rPr>
              <a:t>Не заглянул так мудро и глубоко,</a:t>
            </a:r>
          </a:p>
          <a:p>
            <a:pPr marL="0" indent="0" algn="just">
              <a:spcBef>
                <a:spcPts val="200"/>
              </a:spcBef>
              <a:buNone/>
            </a:pPr>
            <a:r>
              <a:rPr lang="ru-RU" sz="7200" dirty="0" smtClean="0">
                <a:latin typeface="Georgia" panose="02040502050405020303" pitchFamily="18" charset="0"/>
              </a:rPr>
              <a:t>Воистину </a:t>
            </a:r>
            <a:r>
              <a:rPr lang="ru-RU" sz="7200" dirty="0" smtClean="0">
                <a:latin typeface="Georgia" panose="02040502050405020303" pitchFamily="18" charset="0"/>
              </a:rPr>
              <a:t>–</a:t>
            </a:r>
            <a:r>
              <a:rPr lang="ru-RU" sz="7200" dirty="0" smtClean="0">
                <a:latin typeface="Georgia" panose="02040502050405020303" pitchFamily="18" charset="0"/>
              </a:rPr>
              <a:t> до дна души моей.</a:t>
            </a:r>
          </a:p>
          <a:p>
            <a:pPr marL="0" indent="0" algn="just">
              <a:spcBef>
                <a:spcPts val="200"/>
              </a:spcBef>
              <a:buNone/>
            </a:pPr>
            <a:r>
              <a:rPr lang="ru-RU" sz="7200" dirty="0" smtClean="0">
                <a:latin typeface="Georgia" panose="02040502050405020303" pitchFamily="18" charset="0"/>
              </a:rPr>
              <a:t>Глубокой древности сладчайшие преданья</a:t>
            </a:r>
          </a:p>
          <a:p>
            <a:pPr marL="0" indent="0" algn="just">
              <a:spcBef>
                <a:spcPts val="200"/>
              </a:spcBef>
              <a:buNone/>
            </a:pPr>
            <a:r>
              <a:rPr lang="ru-RU" sz="7200" dirty="0" smtClean="0">
                <a:latin typeface="Georgia" panose="02040502050405020303" pitchFamily="18" charset="0"/>
              </a:rPr>
              <a:t>Тот нищий зверь мне в сердце оживил,</a:t>
            </a:r>
          </a:p>
          <a:p>
            <a:pPr marL="0" indent="0" algn="just">
              <a:spcBef>
                <a:spcPts val="200"/>
              </a:spcBef>
              <a:buNone/>
            </a:pPr>
            <a:r>
              <a:rPr lang="ru-RU" sz="7200" dirty="0" smtClean="0">
                <a:latin typeface="Georgia" panose="02040502050405020303" pitchFamily="18" charset="0"/>
              </a:rPr>
              <a:t>И в этот миг мне жизнь явилась полной,</a:t>
            </a:r>
          </a:p>
          <a:p>
            <a:pPr marL="0" indent="0" algn="just">
              <a:spcBef>
                <a:spcPts val="200"/>
              </a:spcBef>
              <a:buNone/>
            </a:pPr>
            <a:r>
              <a:rPr lang="ru-RU" sz="7200" dirty="0" smtClean="0">
                <a:latin typeface="Georgia" panose="02040502050405020303" pitchFamily="18" charset="0"/>
              </a:rPr>
              <a:t>И мнилось </a:t>
            </a:r>
            <a:r>
              <a:rPr lang="ru-RU" sz="7200" dirty="0" smtClean="0">
                <a:latin typeface="Georgia" panose="02040502050405020303" pitchFamily="18" charset="0"/>
              </a:rPr>
              <a:t>–</a:t>
            </a:r>
            <a:r>
              <a:rPr lang="ru-RU" sz="7200" dirty="0" smtClean="0">
                <a:latin typeface="Georgia" panose="02040502050405020303" pitchFamily="18" charset="0"/>
              </a:rPr>
              <a:t> хор светил и волн морских,</a:t>
            </a:r>
          </a:p>
          <a:p>
            <a:pPr marL="0" indent="0" algn="just">
              <a:spcBef>
                <a:spcPts val="200"/>
              </a:spcBef>
              <a:buNone/>
            </a:pPr>
            <a:r>
              <a:rPr lang="ru-RU" sz="7200" dirty="0" smtClean="0">
                <a:latin typeface="Georgia" panose="02040502050405020303" pitchFamily="18" charset="0"/>
              </a:rPr>
              <a:t>Ветров и сфер мне музыкой органной</a:t>
            </a:r>
          </a:p>
          <a:p>
            <a:pPr marL="0" indent="0" algn="just">
              <a:spcBef>
                <a:spcPts val="200"/>
              </a:spcBef>
              <a:buNone/>
            </a:pPr>
            <a:r>
              <a:rPr lang="ru-RU" sz="7200" dirty="0" smtClean="0">
                <a:latin typeface="Georgia" panose="02040502050405020303" pitchFamily="18" charset="0"/>
              </a:rPr>
              <a:t>Ворвался в уши, загремел, как прежде,</a:t>
            </a:r>
          </a:p>
          <a:p>
            <a:pPr marL="0" indent="0" algn="just">
              <a:spcBef>
                <a:spcPts val="200"/>
              </a:spcBef>
              <a:buNone/>
            </a:pPr>
            <a:r>
              <a:rPr lang="ru-RU" sz="7200" dirty="0" smtClean="0">
                <a:latin typeface="Georgia" panose="02040502050405020303" pitchFamily="18" charset="0"/>
              </a:rPr>
              <a:t>В иные, незапамятные дни.</a:t>
            </a:r>
          </a:p>
          <a:p>
            <a:pPr marL="0" indent="0" algn="just">
              <a:spcBef>
                <a:spcPts val="200"/>
              </a:spcBef>
              <a:buNone/>
            </a:pPr>
            <a:endParaRPr lang="ru-RU" sz="7200" dirty="0" smtClean="0">
              <a:latin typeface="Georgia" panose="02040502050405020303" pitchFamily="18" charset="0"/>
            </a:endParaRPr>
          </a:p>
          <a:p>
            <a:pPr marL="0" indent="0" algn="just">
              <a:spcBef>
                <a:spcPts val="200"/>
              </a:spcBef>
              <a:buNone/>
            </a:pPr>
            <a:r>
              <a:rPr lang="ru-RU" sz="7200" dirty="0" smtClean="0">
                <a:latin typeface="Georgia" panose="02040502050405020303" pitchFamily="18" charset="0"/>
              </a:rPr>
              <a:t>И серб ушел, постукивая в бубен.</a:t>
            </a:r>
          </a:p>
          <a:p>
            <a:pPr marL="0" indent="0" algn="just">
              <a:spcBef>
                <a:spcPts val="200"/>
              </a:spcBef>
              <a:buNone/>
            </a:pPr>
            <a:r>
              <a:rPr lang="ru-RU" sz="7200" dirty="0" smtClean="0">
                <a:latin typeface="Georgia" panose="02040502050405020303" pitchFamily="18" charset="0"/>
              </a:rPr>
              <a:t>Присев ему на левое плечо,</a:t>
            </a:r>
          </a:p>
          <a:p>
            <a:pPr marL="0" indent="0" algn="just">
              <a:spcBef>
                <a:spcPts val="200"/>
              </a:spcBef>
              <a:buNone/>
            </a:pPr>
            <a:r>
              <a:rPr lang="ru-RU" sz="7200" dirty="0" smtClean="0">
                <a:latin typeface="Georgia" panose="02040502050405020303" pitchFamily="18" charset="0"/>
              </a:rPr>
              <a:t>Покачивалась мерно обезьяна,</a:t>
            </a:r>
          </a:p>
          <a:p>
            <a:pPr marL="0" indent="0" algn="just">
              <a:spcBef>
                <a:spcPts val="200"/>
              </a:spcBef>
              <a:buNone/>
            </a:pPr>
            <a:r>
              <a:rPr lang="ru-RU" sz="7200" dirty="0" smtClean="0">
                <a:latin typeface="Georgia" panose="02040502050405020303" pitchFamily="18" charset="0"/>
              </a:rPr>
              <a:t>Как на слоне индийский магараджа.</a:t>
            </a:r>
          </a:p>
          <a:p>
            <a:pPr marL="0" indent="0" algn="just">
              <a:spcBef>
                <a:spcPts val="200"/>
              </a:spcBef>
              <a:buNone/>
            </a:pPr>
            <a:r>
              <a:rPr lang="ru-RU" sz="7200" dirty="0" smtClean="0">
                <a:latin typeface="Georgia" panose="02040502050405020303" pitchFamily="18" charset="0"/>
              </a:rPr>
              <a:t>Огромное малиновое солнце,</a:t>
            </a:r>
          </a:p>
          <a:p>
            <a:pPr marL="0" indent="0" algn="just">
              <a:spcBef>
                <a:spcPts val="200"/>
              </a:spcBef>
              <a:buNone/>
            </a:pPr>
            <a:r>
              <a:rPr lang="ru-RU" sz="7200" dirty="0" smtClean="0">
                <a:latin typeface="Georgia" panose="02040502050405020303" pitchFamily="18" charset="0"/>
              </a:rPr>
              <a:t>Лишенное лучей,</a:t>
            </a:r>
          </a:p>
          <a:p>
            <a:pPr marL="0" indent="0" algn="just">
              <a:spcBef>
                <a:spcPts val="200"/>
              </a:spcBef>
              <a:buNone/>
            </a:pPr>
            <a:r>
              <a:rPr lang="ru-RU" sz="7200" dirty="0" smtClean="0">
                <a:latin typeface="Georgia" panose="02040502050405020303" pitchFamily="18" charset="0"/>
              </a:rPr>
              <a:t>В опаловом дыму висело. Изливался</a:t>
            </a:r>
          </a:p>
          <a:p>
            <a:pPr marL="0" indent="0" algn="just">
              <a:spcBef>
                <a:spcPts val="200"/>
              </a:spcBef>
              <a:buNone/>
            </a:pPr>
            <a:r>
              <a:rPr lang="ru-RU" sz="7200" dirty="0" smtClean="0">
                <a:latin typeface="Georgia" panose="02040502050405020303" pitchFamily="18" charset="0"/>
              </a:rPr>
              <a:t>Безгромный зной на чахлую пшеницу.</a:t>
            </a:r>
          </a:p>
          <a:p>
            <a:pPr marL="0" indent="0" algn="just">
              <a:spcBef>
                <a:spcPts val="200"/>
              </a:spcBef>
              <a:buNone/>
            </a:pPr>
            <a:endParaRPr lang="ru-RU" sz="7200" dirty="0" smtClean="0">
              <a:latin typeface="Georgia" panose="02040502050405020303" pitchFamily="18" charset="0"/>
            </a:endParaRPr>
          </a:p>
          <a:p>
            <a:pPr marL="0" indent="0" algn="just">
              <a:spcBef>
                <a:spcPts val="200"/>
              </a:spcBef>
              <a:buNone/>
            </a:pPr>
            <a:r>
              <a:rPr lang="ru-RU" sz="7200" dirty="0" smtClean="0">
                <a:latin typeface="Georgia" panose="02040502050405020303" pitchFamily="18" charset="0"/>
              </a:rPr>
              <a:t>В тот день была объявлена война.</a:t>
            </a:r>
            <a:endParaRPr lang="ru-RU" sz="72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4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179" y="365125"/>
            <a:ext cx="4053966" cy="5966402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123" y="365125"/>
            <a:ext cx="3892334" cy="5966402"/>
          </a:xfrm>
        </p:spPr>
      </p:pic>
    </p:spTree>
    <p:extLst>
      <p:ext uri="{BB962C8B-B14F-4D97-AF65-F5344CB8AC3E}">
        <p14:creationId xmlns:p14="http://schemas.microsoft.com/office/powerpoint/2010/main" val="310787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Давид Шимони, «Обезьяна» (1907)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sz="2200" dirty="0" smtClean="0">
                <a:solidFill>
                  <a:srgbClr val="0070C0"/>
                </a:solidFill>
              </a:rPr>
              <a:t>подстрочный перевод Хавы Брохи Корзаковой</a:t>
            </a:r>
            <a:endParaRPr lang="ru-RU" sz="2200" dirty="0">
              <a:solidFill>
                <a:srgbClr val="0070C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838199" y="1593273"/>
            <a:ext cx="8659521" cy="458369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latin typeface="Georgia" panose="02040502050405020303" pitchFamily="18" charset="0"/>
              </a:rPr>
              <a:t>Тогда шли одинокие дожди и падали на холодную землю,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latin typeface="Georgia" panose="02040502050405020303" pitchFamily="18" charset="0"/>
              </a:rPr>
              <a:t>Стучали по камням пола и прятались между щелями;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latin typeface="Georgia" panose="02040502050405020303" pitchFamily="18" charset="0"/>
              </a:rPr>
              <a:t>Был не день и не ночь; распространялся густой, немой туман;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latin typeface="Georgia" panose="02040502050405020303" pitchFamily="18" charset="0"/>
              </a:rPr>
              <a:t>Стены и ограды темнели и углублялись в темные мысли,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latin typeface="Georgia" panose="02040502050405020303" pitchFamily="18" charset="0"/>
              </a:rPr>
              <a:t>Иногда долетал одинокий звук, бежавший с далеких улиц,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latin typeface="Georgia" panose="02040502050405020303" pitchFamily="18" charset="0"/>
              </a:rPr>
              <a:t>И сообщал, что далеко в городе волна жизни все еще шумит и восстает,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latin typeface="Georgia" panose="02040502050405020303" pitchFamily="18" charset="0"/>
              </a:rPr>
              <a:t>И спешил вернуться к своим братьям; и снова оставался я восставшим сиротой,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latin typeface="Georgia" panose="02040502050405020303" pitchFamily="18" charset="0"/>
              </a:rPr>
              <a:t>Ныряя в глубокий сон, который не породит снов...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latin typeface="Georgia" panose="02040502050405020303" pitchFamily="18" charset="0"/>
              </a:rPr>
              <a:t>Молча смотрел я в чердачное окошко: что и кто у меня есть в этой стране?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latin typeface="Georgia" panose="02040502050405020303" pitchFamily="18" charset="0"/>
              </a:rPr>
              <a:t>Мне кажется, что мое сердце охватили холодные лапы насекомого...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latin typeface="Georgia" panose="02040502050405020303" pitchFamily="18" charset="0"/>
              </a:rPr>
              <a:t> 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latin typeface="Georgia" panose="02040502050405020303" pitchFamily="18" charset="0"/>
              </a:rPr>
              <a:t>Вдруг под моим окном раздался странный крик,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latin typeface="Georgia" panose="02040502050405020303" pitchFamily="18" charset="0"/>
              </a:rPr>
              <a:t>Разорвал покров тумана и тихое жужжание дождя;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latin typeface="Georgia" panose="02040502050405020303" pitchFamily="18" charset="0"/>
              </a:rPr>
              <a:t>В нем кипело отчаяние грешника и шумел гнев пропащего,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latin typeface="Georgia" panose="02040502050405020303" pitchFamily="18" charset="0"/>
              </a:rPr>
              <a:t>Кричал в нем от боли мужчина и плакала тоска женщины;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latin typeface="Georgia" panose="02040502050405020303" pitchFamily="18" charset="0"/>
              </a:rPr>
              <a:t>На склоне покоилась смесь тьмы и бледного света,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latin typeface="Georgia" panose="02040502050405020303" pitchFamily="18" charset="0"/>
              </a:rPr>
              <a:t>Мое сердце потряс чудный звук, и я резко посмотрел вниз: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latin typeface="Georgia" panose="02040502050405020303" pitchFamily="18" charset="0"/>
              </a:rPr>
              <a:t>Молчаливый цыган поклонился и дернул за железную цепь,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latin typeface="Georgia" panose="02040502050405020303" pitchFamily="18" charset="0"/>
              </a:rPr>
              <a:t>И стала танцевать, и закричала молодая обезьяна... И увидел я сквозь туман:</a:t>
            </a:r>
            <a:endParaRPr lang="ru-RU" sz="1800" dirty="0">
              <a:latin typeface="Georgia" panose="02040502050405020303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7721" y="0"/>
            <a:ext cx="2694280" cy="4059382"/>
          </a:xfrm>
        </p:spPr>
      </p:pic>
    </p:spTree>
    <p:extLst>
      <p:ext uri="{BB962C8B-B14F-4D97-AF65-F5344CB8AC3E}">
        <p14:creationId xmlns:p14="http://schemas.microsoft.com/office/powerpoint/2010/main" val="403941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0"/>
            <a:ext cx="10515600" cy="6761018"/>
          </a:xfrm>
        </p:spPr>
        <p:txBody>
          <a:bodyPr>
            <a:normAutofit fontScale="325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endParaRPr lang="ru-RU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5200" dirty="0">
                <a:latin typeface="Georgia" panose="02040502050405020303" pitchFamily="18" charset="0"/>
              </a:rPr>
              <a:t>В глазах у обезьяны что-то дрожало, в глазах у обезьяны что-то горело,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5200" dirty="0">
                <a:latin typeface="Georgia" panose="02040502050405020303" pitchFamily="18" charset="0"/>
              </a:rPr>
              <a:t>И на секунду заблудилось во мне мое сердце, и я понял: это было горе...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5200" dirty="0">
                <a:latin typeface="Georgia" panose="02040502050405020303" pitchFamily="18" charset="0"/>
              </a:rPr>
              <a:t> 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5200" dirty="0">
                <a:latin typeface="Georgia" panose="02040502050405020303" pitchFamily="18" charset="0"/>
              </a:rPr>
              <a:t>Кто же зажег огонь в ее глазах? О чем она так сожалела?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5200" dirty="0">
                <a:latin typeface="Georgia" panose="02040502050405020303" pitchFamily="18" charset="0"/>
              </a:rPr>
              <a:t>На кого она сейчас так гневается? Кого сейчас проклинает и честит?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5200" dirty="0">
                <a:latin typeface="Georgia" panose="02040502050405020303" pitchFamily="18" charset="0"/>
              </a:rPr>
              <a:t>И вдруг упала цепь… И обезьяну стало трясти, и она закричала…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5200" dirty="0">
                <a:latin typeface="Georgia" panose="02040502050405020303" pitchFamily="18" charset="0"/>
              </a:rPr>
              <a:t>И где же тьма? И куда она пошла? Куда убежала?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5200" dirty="0">
                <a:latin typeface="Georgia" panose="02040502050405020303" pitchFamily="18" charset="0"/>
              </a:rPr>
              <a:t>Нет оград и стен… Нет цыгана, обезьяны и нет дождей…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5200" dirty="0">
                <a:latin typeface="Georgia" panose="02040502050405020303" pitchFamily="18" charset="0"/>
              </a:rPr>
              <a:t>Небеса глубоки, небеса – сверкающие и высокие…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5200" dirty="0">
                <a:latin typeface="Georgia" panose="02040502050405020303" pitchFamily="18" charset="0"/>
              </a:rPr>
              <a:t>Лес дремлет, древний лес, бесконечный…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5200" dirty="0">
                <a:latin typeface="Georgia" panose="02040502050405020303" pitchFamily="18" charset="0"/>
              </a:rPr>
              <a:t>На ткани ковра он отдыхает, закутан в великолепие и совершенство красоты…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5200" dirty="0">
                <a:latin typeface="Georgia" panose="02040502050405020303" pitchFamily="18" charset="0"/>
              </a:rPr>
              <a:t>И поддерживают облака огромные деревья своей кроной,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5200" dirty="0">
                <a:latin typeface="Georgia" panose="02040502050405020303" pitchFamily="18" charset="0"/>
              </a:rPr>
              <a:t>И чудесная жизнь сплетается в тайниках их навеса…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5200" dirty="0">
                <a:latin typeface="Georgia" panose="02040502050405020303" pitchFamily="18" charset="0"/>
              </a:rPr>
              <a:t>Предаются любовной игре и тихо скачут сапфировые ручьи,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5200" dirty="0">
                <a:latin typeface="Georgia" panose="02040502050405020303" pitchFamily="18" charset="0"/>
              </a:rPr>
              <a:t>И разбивает водой свою жажду стадо могучих слонов…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5200" dirty="0">
                <a:latin typeface="Georgia" panose="02040502050405020303" pitchFamily="18" charset="0"/>
              </a:rPr>
              <a:t>Бегает тигр и скрывается между шалашами ветвей…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5200" dirty="0">
                <a:latin typeface="Georgia" panose="02040502050405020303" pitchFamily="18" charset="0"/>
              </a:rPr>
              <a:t>Блестят и пропадают в воздухе змеи и крылатые существа…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5200" dirty="0">
                <a:latin typeface="Georgia" panose="02040502050405020303" pitchFamily="18" charset="0"/>
              </a:rPr>
              <a:t>И страшный рык вдруг поднимается в пространстве,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5200" dirty="0">
                <a:latin typeface="Georgia" panose="02040502050405020303" pitchFamily="18" charset="0"/>
              </a:rPr>
              <a:t>И немое расстояние вдруг превращается в ужас Господень,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5200" dirty="0">
                <a:latin typeface="Georgia" panose="02040502050405020303" pitchFamily="18" charset="0"/>
              </a:rPr>
              <a:t>И вдруг – снова вселенский мир, и райский покой,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5200" dirty="0">
                <a:latin typeface="Georgia" panose="02040502050405020303" pitchFamily="18" charset="0"/>
              </a:rPr>
              <a:t>И нежные мотивы доносятся на крыльях пения,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5200" dirty="0">
                <a:latin typeface="Georgia" panose="02040502050405020303" pitchFamily="18" charset="0"/>
              </a:rPr>
              <a:t>И веселые и радостные обезьяны борются, поднимая пыль,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5200" dirty="0">
                <a:latin typeface="Georgia" panose="02040502050405020303" pitchFamily="18" charset="0"/>
              </a:rPr>
              <a:t>В тайниках мыслей предаются любовной игре, обнимаются…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5200" dirty="0">
                <a:latin typeface="Georgia" panose="02040502050405020303" pitchFamily="18" charset="0"/>
              </a:rPr>
              <a:t>И вдруг…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5200" dirty="0">
                <a:latin typeface="Georgia" panose="02040502050405020303" pitchFamily="18" charset="0"/>
              </a:rPr>
              <a:t>…Нет небес, нет леса… Цыган пропал, и его обезьяна…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5200" dirty="0">
                <a:latin typeface="Georgia" panose="02040502050405020303" pitchFamily="18" charset="0"/>
              </a:rPr>
              <a:t>И больше я не видел его, и не знаю, каков его конец,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5200" dirty="0">
                <a:latin typeface="Georgia" panose="02040502050405020303" pitchFamily="18" charset="0"/>
              </a:rPr>
              <a:t>Но в моем сердце до сих пор живет его тоска и его великое горе,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5200" dirty="0">
                <a:latin typeface="Georgia" panose="02040502050405020303" pitchFamily="18" charset="0"/>
              </a:rPr>
              <a:t>И я чувствую в своих странствиях: я не один в мире</a:t>
            </a:r>
            <a:r>
              <a:rPr lang="ru-RU" sz="5200" dirty="0" smtClean="0">
                <a:latin typeface="Georgia" panose="02040502050405020303" pitchFamily="18" charset="0"/>
              </a:rPr>
              <a:t>…</a:t>
            </a:r>
            <a:endParaRPr lang="ru-RU" sz="52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ru-RU" sz="5200" dirty="0"/>
          </a:p>
        </p:txBody>
      </p:sp>
      <p:sp>
        <p:nvSpPr>
          <p:cNvPr id="4" name="AutoShape 2" descr="Дэвид Шимони - David Shimoni - qaz.wik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13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Лейб Яффе и «Еврейская антология»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782" y="1767537"/>
            <a:ext cx="3176476" cy="4351338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767537"/>
            <a:ext cx="2903275" cy="4351338"/>
          </a:xfrm>
        </p:spPr>
      </p:pic>
    </p:spTree>
    <p:extLst>
      <p:ext uri="{BB962C8B-B14F-4D97-AF65-F5344CB8AC3E}">
        <p14:creationId xmlns:p14="http://schemas.microsoft.com/office/powerpoint/2010/main" val="314419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136086" cy="1325563"/>
          </a:xfrm>
        </p:spPr>
        <p:txBody>
          <a:bodyPr/>
          <a:lstStyle/>
          <a:p>
            <a:r>
              <a:rPr lang="en-US" dirty="0" smtClean="0"/>
              <a:t>               </a:t>
            </a:r>
            <a:r>
              <a:rPr lang="ru-RU" sz="2800" dirty="0" smtClean="0">
                <a:solidFill>
                  <a:srgbClr val="0070C0"/>
                </a:solidFill>
              </a:rPr>
              <a:t>Веронезе, «Семейство Дария перед Александром» (1570)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9604"/>
          <a:stretch/>
        </p:blipFill>
        <p:spPr>
          <a:xfrm>
            <a:off x="515917" y="1810976"/>
            <a:ext cx="1719656" cy="4434341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460" y="1810976"/>
            <a:ext cx="9157880" cy="4434341"/>
          </a:xfrm>
        </p:spPr>
      </p:pic>
    </p:spTree>
    <p:extLst>
      <p:ext uri="{BB962C8B-B14F-4D97-AF65-F5344CB8AC3E}">
        <p14:creationId xmlns:p14="http://schemas.microsoft.com/office/powerpoint/2010/main" val="239608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1626</TotalTime>
  <Words>1084</Words>
  <Application>Microsoft Office PowerPoint</Application>
  <PresentationFormat>Широкоэкранный</PresentationFormat>
  <Paragraphs>170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Georgia</vt:lpstr>
      <vt:lpstr>Тема Office</vt:lpstr>
      <vt:lpstr>«Обезьяна» Владислава Ходасевича:  Еврейские контексты</vt:lpstr>
      <vt:lpstr>Владислав Ходасевич Портрет Валентины Ходасевич. 1915</vt:lpstr>
      <vt:lpstr>Черновик начала «Обезьяны» (РГАЛИ)</vt:lpstr>
      <vt:lpstr> </vt:lpstr>
      <vt:lpstr> </vt:lpstr>
      <vt:lpstr>Давид Шимони, «Обезьяна» (1907) подстрочный перевод Хавы Брохи Корзаковой</vt:lpstr>
      <vt:lpstr> </vt:lpstr>
      <vt:lpstr>Лейб Яффе и «Еврейская антология»</vt:lpstr>
      <vt:lpstr>               Веронезе, «Семейство Дария перед Александром» (1570) </vt:lpstr>
      <vt:lpstr>Жуковский, «Война мышей и лягушек» (1831)</vt:lpstr>
      <vt:lpstr>            Книга Судей, 7:2 слл.</vt:lpstr>
      <vt:lpstr>Хаим Нахман Бялик, «…И будет…»                                               (пер. В. Е. Жаботинского)</vt:lpstr>
      <vt:lpstr>Залман Шнеур, «Под звуки мандолины» (1911) перевод Ходасевича</vt:lpstr>
      <vt:lpstr>«Обезьянья лавровая грамота», выписанная Ходасевичу А. М. Ремизовым. 1921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«Обезьяна» Владислава Ходасевича:  Еврейские контексты</dc:title>
  <dc:creator>BenderX240</dc:creator>
  <cp:lastModifiedBy>BenderX240</cp:lastModifiedBy>
  <cp:revision>16</cp:revision>
  <dcterms:created xsi:type="dcterms:W3CDTF">2020-11-14T10:59:33Z</dcterms:created>
  <dcterms:modified xsi:type="dcterms:W3CDTF">2020-11-15T14:06:05Z</dcterms:modified>
</cp:coreProperties>
</file>