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284" r:id="rId4"/>
    <p:sldId id="290" r:id="rId5"/>
    <p:sldId id="270" r:id="rId6"/>
    <p:sldId id="291" r:id="rId7"/>
    <p:sldId id="259" r:id="rId8"/>
    <p:sldId id="286" r:id="rId9"/>
    <p:sldId id="262" r:id="rId10"/>
    <p:sldId id="272" r:id="rId11"/>
    <p:sldId id="264" r:id="rId12"/>
    <p:sldId id="292" r:id="rId13"/>
    <p:sldId id="261" r:id="rId14"/>
    <p:sldId id="293" r:id="rId15"/>
    <p:sldId id="258" r:id="rId16"/>
    <p:sldId id="277" r:id="rId17"/>
    <p:sldId id="294" r:id="rId18"/>
    <p:sldId id="279" r:id="rId19"/>
    <p:sldId id="265" r:id="rId20"/>
    <p:sldId id="263" r:id="rId21"/>
    <p:sldId id="295" r:id="rId22"/>
    <p:sldId id="281" r:id="rId23"/>
    <p:sldId id="296" r:id="rId24"/>
    <p:sldId id="297" r:id="rId25"/>
    <p:sldId id="298" r:id="rId26"/>
    <p:sldId id="266" r:id="rId27"/>
    <p:sldId id="28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77ED8-8BB0-44D9-B893-4A4DA8BBF473}" type="datetimeFigureOut">
              <a:rPr lang="en-GB" smtClean="0"/>
              <a:t>17/01/2014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CF0C3-D256-4579-AB4F-20DD4C081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676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F0C3-D256-4579-AB4F-20DD4C081F2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67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F0C3-D256-4579-AB4F-20DD4C081F2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866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7E0A-60AF-4375-B7B1-32A116C21857}" type="datetimeFigureOut">
              <a:rPr lang="en-GB" smtClean="0"/>
              <a:t>17/01/2014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D389-94DA-4B65-AB4B-891400B6E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558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7E0A-60AF-4375-B7B1-32A116C21857}" type="datetimeFigureOut">
              <a:rPr lang="en-GB" smtClean="0"/>
              <a:t>17/01/2014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D389-94DA-4B65-AB4B-891400B6E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049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7E0A-60AF-4375-B7B1-32A116C21857}" type="datetimeFigureOut">
              <a:rPr lang="en-GB" smtClean="0"/>
              <a:t>17/01/2014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D389-94DA-4B65-AB4B-891400B6E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034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1320D-1AD8-4E8C-ACA9-DCDCDFB2793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187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6B5F3-91D0-4599-BA72-EADEB0281B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069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B2365-743D-49A7-B442-3ECEFDD7CFE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8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69B84-7BB3-4D75-A3BA-84758F319C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F19F2-9700-4D18-AFC9-3A5C659CF5E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61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59242-CFAA-4920-A2A8-CCA62FAC203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90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99661-F068-4756-B2F0-A69FC178163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29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69448-5BF3-4E80-8524-6296C521FA8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0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7E0A-60AF-4375-B7B1-32A116C21857}" type="datetimeFigureOut">
              <a:rPr lang="en-GB" smtClean="0"/>
              <a:t>17/01/2014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D389-94DA-4B65-AB4B-891400B6E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774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EF26F-3A24-41B3-B344-CB7494F939E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92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D228B-1230-408A-89B1-373CE13F139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70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117FB-86FE-4B9F-84B0-0BA7F8DB878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75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7E0A-60AF-4375-B7B1-32A116C21857}" type="datetimeFigureOut">
              <a:rPr lang="en-GB" smtClean="0"/>
              <a:t>17/01/2014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D389-94DA-4B65-AB4B-891400B6E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041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7E0A-60AF-4375-B7B1-32A116C21857}" type="datetimeFigureOut">
              <a:rPr lang="en-GB" smtClean="0"/>
              <a:t>17/01/2014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D389-94DA-4B65-AB4B-891400B6E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092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7E0A-60AF-4375-B7B1-32A116C21857}" type="datetimeFigureOut">
              <a:rPr lang="en-GB" smtClean="0"/>
              <a:t>17/01/2014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D389-94DA-4B65-AB4B-891400B6E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349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7E0A-60AF-4375-B7B1-32A116C21857}" type="datetimeFigureOut">
              <a:rPr lang="en-GB" smtClean="0"/>
              <a:t>17/01/2014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D389-94DA-4B65-AB4B-891400B6E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013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7E0A-60AF-4375-B7B1-32A116C21857}" type="datetimeFigureOut">
              <a:rPr lang="en-GB" smtClean="0"/>
              <a:t>17/01/2014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D389-94DA-4B65-AB4B-891400B6E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48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7E0A-60AF-4375-B7B1-32A116C21857}" type="datetimeFigureOut">
              <a:rPr lang="en-GB" smtClean="0"/>
              <a:t>17/01/2014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D389-94DA-4B65-AB4B-891400B6E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8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7E0A-60AF-4375-B7B1-32A116C21857}" type="datetimeFigureOut">
              <a:rPr lang="en-GB" smtClean="0"/>
              <a:t>17/01/2014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D389-94DA-4B65-AB4B-891400B6E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93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7E0A-60AF-4375-B7B1-32A116C21857}" type="datetimeFigureOut">
              <a:rPr lang="en-GB" smtClean="0"/>
              <a:t>17/01/2014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2D389-94DA-4B65-AB4B-891400B6E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518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A88744-130F-4583-985F-09F2B7B16690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541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Dual Identity: Man Ray/ Emmanuel </a:t>
            </a:r>
            <a:r>
              <a:rPr lang="en-US" sz="3200" b="1" dirty="0" err="1" smtClean="0"/>
              <a:t>Radnitsky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911478"/>
            <a:ext cx="3168352" cy="1220562"/>
          </a:xfrm>
        </p:spPr>
        <p:txBody>
          <a:bodyPr>
            <a:normAutofit/>
          </a:bodyPr>
          <a:lstStyle/>
          <a:p>
            <a:r>
              <a:rPr lang="en-GB" sz="2400" dirty="0" err="1" smtClean="0"/>
              <a:t>Prof.</a:t>
            </a:r>
            <a:r>
              <a:rPr lang="en-GB" sz="2400" dirty="0" smtClean="0"/>
              <a:t> Milly </a:t>
            </a:r>
            <a:r>
              <a:rPr lang="en-GB" sz="2400" dirty="0" err="1" smtClean="0"/>
              <a:t>heyd</a:t>
            </a:r>
            <a:endParaRPr lang="en-GB" sz="2400" dirty="0" smtClean="0"/>
          </a:p>
          <a:p>
            <a:pPr>
              <a:spcBef>
                <a:spcPts val="0"/>
              </a:spcBef>
            </a:pPr>
            <a:r>
              <a:rPr lang="en-GB" sz="2000" dirty="0" smtClean="0"/>
              <a:t>The Hebrew </a:t>
            </a:r>
            <a:r>
              <a:rPr lang="en-GB" sz="2000" dirty="0" smtClean="0"/>
              <a:t>University</a:t>
            </a:r>
            <a:endParaRPr lang="en-GB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195736" y="98072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err="1"/>
              <a:t>Eshkolot</a:t>
            </a:r>
            <a:r>
              <a:rPr lang="en-US" sz="2400" dirty="0"/>
              <a:t> Project, Moscow</a:t>
            </a:r>
          </a:p>
          <a:p>
            <a:pPr algn="ctr"/>
            <a:r>
              <a:rPr lang="en-US" dirty="0" smtClean="0"/>
              <a:t>Pushkin Museum, </a:t>
            </a:r>
            <a:r>
              <a:rPr lang="en-US" dirty="0"/>
              <a:t>January </a:t>
            </a:r>
            <a:r>
              <a:rPr lang="en-US" dirty="0" smtClean="0"/>
              <a:t>19, </a:t>
            </a:r>
            <a:r>
              <a:rPr lang="en-US" dirty="0"/>
              <a:t>2014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3911478"/>
            <a:ext cx="3528392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Prof. Haim Finkelstein</a:t>
            </a:r>
          </a:p>
          <a:p>
            <a:r>
              <a:rPr lang="en-US" dirty="0" smtClean="0"/>
              <a:t>Ben-Gurion University of the Negev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3127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75" y="859742"/>
            <a:ext cx="3689854" cy="283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E:\MAN RAY\Man Ray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58931"/>
            <a:ext cx="4368636" cy="283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325359"/>
            <a:ext cx="1617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Man Ray,  1933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012160" y="388037"/>
            <a:ext cx="1564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Man Ray, 1933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12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7542" y="5507940"/>
            <a:ext cx="2640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Man Ray, Enigma </a:t>
            </a:r>
            <a:r>
              <a:rPr lang="en-GB" dirty="0" smtClean="0"/>
              <a:t> II</a:t>
            </a:r>
            <a:r>
              <a:rPr lang="en-GB" dirty="0"/>
              <a:t>,  1935</a:t>
            </a:r>
          </a:p>
        </p:txBody>
      </p:sp>
      <p:pic>
        <p:nvPicPr>
          <p:cNvPr id="3" name="Picture 2" descr="E:\MAN RAY\Image1m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97564"/>
            <a:ext cx="649233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869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51" y="1960258"/>
            <a:ext cx="3794289" cy="265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19918" y="1052736"/>
            <a:ext cx="511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Obstruction, 1920/1964. </a:t>
            </a:r>
            <a:r>
              <a:rPr lang="en-GB" dirty="0" smtClean="0"/>
              <a:t>    63 </a:t>
            </a:r>
            <a:r>
              <a:rPr lang="en-GB" dirty="0" smtClean="0"/>
              <a:t>wooden coat hangers.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044195" y="620688"/>
            <a:ext cx="1055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Man  Ray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960258"/>
            <a:ext cx="4856609" cy="348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44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3279775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1988840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Man Ray, Needle and  Thread, </a:t>
            </a:r>
            <a:r>
              <a:rPr lang="en-GB" dirty="0" smtClean="0"/>
              <a:t>1937. Illustration for </a:t>
            </a:r>
            <a:r>
              <a:rPr lang="en-GB" i="1" dirty="0" smtClean="0"/>
              <a:t>Les Mains </a:t>
            </a:r>
            <a:r>
              <a:rPr lang="en-GB" i="1" dirty="0" err="1" smtClean="0"/>
              <a:t>libres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65126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894" y="1412776"/>
            <a:ext cx="3143800" cy="43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youngman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20" y="1532320"/>
            <a:ext cx="2131981" cy="43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620688"/>
            <a:ext cx="3039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Man Ray and his mother, 1895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519059" y="642271"/>
            <a:ext cx="351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Man Ray, Needle and  Thread, 1937</a:t>
            </a:r>
          </a:p>
        </p:txBody>
      </p:sp>
    </p:spTree>
    <p:extLst>
      <p:ext uri="{BB962C8B-B14F-4D97-AF65-F5344CB8AC3E}">
        <p14:creationId xmlns:p14="http://schemas.microsoft.com/office/powerpoint/2010/main" val="153990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8064"/>
            <a:ext cx="3243813" cy="491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838" y="478368"/>
            <a:ext cx="2402458" cy="493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44864" y="5761998"/>
            <a:ext cx="2265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 </a:t>
            </a:r>
            <a:r>
              <a:rPr lang="en-GB" dirty="0" err="1" smtClean="0"/>
              <a:t>Radnitsky</a:t>
            </a:r>
            <a:r>
              <a:rPr lang="en-GB" dirty="0" smtClean="0"/>
              <a:t>  family,</a:t>
            </a:r>
          </a:p>
          <a:p>
            <a:r>
              <a:rPr lang="en-GB" dirty="0" smtClean="0"/>
              <a:t>1895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071704" y="5795695"/>
            <a:ext cx="2739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Man  Ray  with his mother, </a:t>
            </a:r>
          </a:p>
          <a:p>
            <a:r>
              <a:rPr lang="en-GB" dirty="0" smtClean="0"/>
              <a:t>Cropped ,1895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67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3279775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1988840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white"/>
                </a:solidFill>
              </a:rPr>
              <a:t>Man Ray, Needle and  Thread, 1937. Illustration for </a:t>
            </a:r>
            <a:r>
              <a:rPr lang="en-GB" i="1" dirty="0" smtClean="0">
                <a:solidFill>
                  <a:prstClr val="white"/>
                </a:solidFill>
              </a:rPr>
              <a:t>Les Mains </a:t>
            </a:r>
            <a:r>
              <a:rPr lang="en-GB" i="1" dirty="0" err="1" smtClean="0">
                <a:solidFill>
                  <a:prstClr val="white"/>
                </a:solidFill>
              </a:rPr>
              <a:t>libres</a:t>
            </a:r>
            <a:endParaRPr lang="en-GB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168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MAN RAY\IMan Ray 5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551" y="548680"/>
            <a:ext cx="3240360" cy="460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40262" y="5517232"/>
            <a:ext cx="3724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Man </a:t>
            </a:r>
            <a:r>
              <a:rPr lang="en-GB" dirty="0" smtClean="0"/>
              <a:t>Ray, </a:t>
            </a:r>
            <a:r>
              <a:rPr lang="en-GB" dirty="0"/>
              <a:t>Close-up (fold up) III (1963</a:t>
            </a:r>
            <a:r>
              <a:rPr lang="en-GB" dirty="0" smtClean="0"/>
              <a:t>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834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youngman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31455"/>
            <a:ext cx="2232248" cy="459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4" descr="st_chanel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31455"/>
            <a:ext cx="3384376" cy="462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476672"/>
            <a:ext cx="3039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Man Ray and his mother, 1895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476672"/>
            <a:ext cx="2890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Man Ray, Coco  Chanel, 1935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3409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5731"/>
            <a:ext cx="2379915" cy="341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Man Ray Self portra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08920"/>
            <a:ext cx="2448272" cy="35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tn_photographer_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1916832"/>
            <a:ext cx="2721018" cy="384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692696"/>
            <a:ext cx="2376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Man Ray, </a:t>
            </a:r>
            <a:r>
              <a:rPr lang="en-GB" dirty="0" smtClean="0"/>
              <a:t>Self-portraits,</a:t>
            </a:r>
            <a:endParaRPr lang="en-GB" dirty="0" smtClean="0"/>
          </a:p>
          <a:p>
            <a:r>
              <a:rPr lang="en-GB" dirty="0" smtClean="0"/>
              <a:t>1920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006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MAN RAY\Man Ray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754" y="1662914"/>
            <a:ext cx="2018389" cy="292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90146" y="764704"/>
            <a:ext cx="2392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Man Ray, Self-portrait 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1" r="14798"/>
          <a:stretch/>
        </p:blipFill>
        <p:spPr bwMode="auto">
          <a:xfrm>
            <a:off x="4932040" y="1294383"/>
            <a:ext cx="3168352" cy="445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50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MAN RAY\img083a1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326" y="1048984"/>
            <a:ext cx="4312539" cy="533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7409" y="620688"/>
            <a:ext cx="2643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Man  Ray, </a:t>
            </a:r>
            <a:r>
              <a:rPr lang="en-GB" dirty="0" err="1" smtClean="0"/>
              <a:t>Decollage</a:t>
            </a:r>
            <a:r>
              <a:rPr lang="en-GB" dirty="0" smtClean="0"/>
              <a:t>, 1944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42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E:\MAN RAY\img083a1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326" y="1048984"/>
            <a:ext cx="4312539" cy="533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7409" y="620688"/>
            <a:ext cx="2643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Man  Ray, </a:t>
            </a:r>
            <a:r>
              <a:rPr lang="en-GB" dirty="0" err="1" smtClean="0"/>
              <a:t>Decollage</a:t>
            </a:r>
            <a:r>
              <a:rPr lang="en-GB" dirty="0" smtClean="0"/>
              <a:t>, 1944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5436096" y="3933056"/>
            <a:ext cx="792088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Oval 3"/>
          <p:cNvSpPr/>
          <p:nvPr/>
        </p:nvSpPr>
        <p:spPr>
          <a:xfrm>
            <a:off x="4932040" y="1844824"/>
            <a:ext cx="504056" cy="1870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164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426880"/>
            <a:ext cx="4025577" cy="5594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6237312"/>
            <a:ext cx="28803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Man Ray, Self Portrait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6374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MAN RAY\img083a1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02" y="1064400"/>
            <a:ext cx="4312539" cy="533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7409" y="620688"/>
            <a:ext cx="2643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white"/>
                </a:solidFill>
              </a:rPr>
              <a:t>Man  Ray, </a:t>
            </a:r>
            <a:r>
              <a:rPr lang="en-GB" dirty="0" err="1" smtClean="0">
                <a:solidFill>
                  <a:prstClr val="white"/>
                </a:solidFill>
              </a:rPr>
              <a:t>Decollage</a:t>
            </a:r>
            <a:r>
              <a:rPr lang="en-GB" dirty="0" smtClean="0">
                <a:solidFill>
                  <a:prstClr val="white"/>
                </a:solidFill>
              </a:rPr>
              <a:t>, 1944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203848" y="5517232"/>
            <a:ext cx="2232248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Oval 4"/>
          <p:cNvSpPr/>
          <p:nvPr/>
        </p:nvSpPr>
        <p:spPr>
          <a:xfrm>
            <a:off x="2483768" y="2325097"/>
            <a:ext cx="864096" cy="1438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774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MAN RAY\img083a1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90020"/>
            <a:ext cx="4312539" cy="533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7409" y="431559"/>
            <a:ext cx="2643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white"/>
                </a:solidFill>
              </a:rPr>
              <a:t>Man  Ray, </a:t>
            </a:r>
            <a:r>
              <a:rPr lang="en-GB" dirty="0" err="1" smtClean="0">
                <a:solidFill>
                  <a:prstClr val="white"/>
                </a:solidFill>
              </a:rPr>
              <a:t>Decollage</a:t>
            </a:r>
            <a:r>
              <a:rPr lang="en-GB" dirty="0" smtClean="0">
                <a:solidFill>
                  <a:prstClr val="white"/>
                </a:solidFill>
              </a:rPr>
              <a:t>, 1944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111305" y="990020"/>
            <a:ext cx="187220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Oval 4"/>
          <p:cNvSpPr/>
          <p:nvPr/>
        </p:nvSpPr>
        <p:spPr>
          <a:xfrm>
            <a:off x="5220072" y="1916832"/>
            <a:ext cx="1432219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Oval 5"/>
          <p:cNvSpPr/>
          <p:nvPr/>
        </p:nvSpPr>
        <p:spPr>
          <a:xfrm>
            <a:off x="2348424" y="5949280"/>
            <a:ext cx="439248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697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71238" y="199277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Man Ray, RUE </a:t>
            </a:r>
            <a:r>
              <a:rPr lang="en-GB" dirty="0"/>
              <a:t>FÉROU, 1952 </a:t>
            </a:r>
          </a:p>
        </p:txBody>
      </p:sp>
      <p:pic>
        <p:nvPicPr>
          <p:cNvPr id="9218" name="Picture 2" descr="E:\MAN RAY\Man Ray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07420"/>
            <a:ext cx="4391501" cy="60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06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2030413"/>
            <a:ext cx="3597275" cy="280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525" y="1070746"/>
            <a:ext cx="3941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Man Ray, The Enigma of </a:t>
            </a:r>
            <a:r>
              <a:rPr lang="en-GB" dirty="0" smtClean="0"/>
              <a:t> </a:t>
            </a:r>
            <a:r>
              <a:rPr lang="en-GB" dirty="0" err="1" smtClean="0"/>
              <a:t>Isidor</a:t>
            </a:r>
            <a:r>
              <a:rPr lang="en-GB" dirty="0" smtClean="0"/>
              <a:t> </a:t>
            </a:r>
            <a:r>
              <a:rPr lang="en-GB" dirty="0" err="1"/>
              <a:t>Ducasse</a:t>
            </a:r>
            <a:r>
              <a:rPr lang="en-GB" dirty="0"/>
              <a:t>,</a:t>
            </a:r>
          </a:p>
          <a:p>
            <a:r>
              <a:rPr lang="en-GB" dirty="0"/>
              <a:t>1920, photograph</a:t>
            </a:r>
          </a:p>
        </p:txBody>
      </p:sp>
    </p:spTree>
    <p:extLst>
      <p:ext uri="{BB962C8B-B14F-4D97-AF65-F5344CB8AC3E}">
        <p14:creationId xmlns:p14="http://schemas.microsoft.com/office/powerpoint/2010/main" val="266748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365" y="755682"/>
            <a:ext cx="3704803" cy="472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1763688" y="5805264"/>
            <a:ext cx="5216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 dirty="0" smtClean="0"/>
              <a:t>Man Ray, Marcel Duchamp,  </a:t>
            </a:r>
            <a:r>
              <a:rPr lang="en-GB" altLang="en-US" sz="1800" dirty="0" err="1" smtClean="0"/>
              <a:t>Rrose</a:t>
            </a:r>
            <a:r>
              <a:rPr lang="en-GB" altLang="en-US" sz="1800" dirty="0" smtClean="0"/>
              <a:t>  </a:t>
            </a:r>
            <a:r>
              <a:rPr lang="en-GB" altLang="en-US" sz="1800" dirty="0" err="1" smtClean="0"/>
              <a:t>Sélavy</a:t>
            </a:r>
            <a:r>
              <a:rPr lang="en-GB" altLang="en-US" sz="1800" dirty="0" smtClean="0"/>
              <a:t>, 1921</a:t>
            </a:r>
          </a:p>
        </p:txBody>
      </p:sp>
    </p:spTree>
    <p:extLst>
      <p:ext uri="{BB962C8B-B14F-4D97-AF65-F5344CB8AC3E}">
        <p14:creationId xmlns:p14="http://schemas.microsoft.com/office/powerpoint/2010/main" val="128531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2137" y="5373216"/>
            <a:ext cx="2899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William Gropper</a:t>
            </a:r>
            <a:r>
              <a:rPr lang="en-GB" dirty="0" smtClean="0"/>
              <a:t>,  Sweatshop</a:t>
            </a:r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94" y="692696"/>
            <a:ext cx="6632458" cy="441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0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755" y="1306403"/>
            <a:ext cx="4572000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97773" y="4928392"/>
            <a:ext cx="4467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Man Ray, The Enigma of </a:t>
            </a:r>
            <a:r>
              <a:rPr lang="en-GB" dirty="0" err="1" smtClean="0">
                <a:solidFill>
                  <a:prstClr val="white"/>
                </a:solidFill>
              </a:rPr>
              <a:t>Isidor</a:t>
            </a:r>
            <a:r>
              <a:rPr lang="en-GB" dirty="0" smtClean="0">
                <a:solidFill>
                  <a:prstClr val="white"/>
                </a:solidFill>
              </a:rPr>
              <a:t> </a:t>
            </a:r>
            <a:r>
              <a:rPr lang="en-GB" dirty="0" err="1" smtClean="0">
                <a:solidFill>
                  <a:prstClr val="white"/>
                </a:solidFill>
              </a:rPr>
              <a:t>Ducasse</a:t>
            </a:r>
            <a:r>
              <a:rPr lang="en-GB" dirty="0" smtClean="0">
                <a:solidFill>
                  <a:prstClr val="white"/>
                </a:solidFill>
              </a:rPr>
              <a:t>, 1920,</a:t>
            </a:r>
          </a:p>
          <a:p>
            <a:pPr algn="ctr"/>
            <a:r>
              <a:rPr lang="en-GB" dirty="0" smtClean="0">
                <a:solidFill>
                  <a:prstClr val="white"/>
                </a:solidFill>
              </a:rPr>
              <a:t> Assemblage, Israel  Museum, Jerusalem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31" y="1306403"/>
            <a:ext cx="3600005" cy="280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536" y="4651394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: “Beautiful as </a:t>
            </a:r>
            <a:r>
              <a:rPr lang="en-GB" dirty="0" smtClean="0">
                <a:solidFill>
                  <a:prstClr val="black"/>
                </a:solidFill>
              </a:rPr>
              <a:t> the  chance </a:t>
            </a:r>
            <a:r>
              <a:rPr lang="en-GB" dirty="0" smtClean="0">
                <a:solidFill>
                  <a:prstClr val="white"/>
                </a:solidFill>
              </a:rPr>
              <a:t>Man </a:t>
            </a:r>
            <a:r>
              <a:rPr lang="en-GB" dirty="0">
                <a:solidFill>
                  <a:prstClr val="white"/>
                </a:solidFill>
              </a:rPr>
              <a:t>Ray, The Enigma of </a:t>
            </a:r>
            <a:r>
              <a:rPr lang="en-GB" dirty="0" err="1">
                <a:solidFill>
                  <a:prstClr val="white"/>
                </a:solidFill>
              </a:rPr>
              <a:t>Isidor</a:t>
            </a:r>
            <a:r>
              <a:rPr lang="en-GB" dirty="0">
                <a:solidFill>
                  <a:prstClr val="white"/>
                </a:solidFill>
              </a:rPr>
              <a:t> </a:t>
            </a:r>
            <a:r>
              <a:rPr lang="en-GB" dirty="0" err="1" smtClean="0">
                <a:solidFill>
                  <a:prstClr val="white"/>
                </a:solidFill>
              </a:rPr>
              <a:t>Ducasse</a:t>
            </a:r>
            <a:r>
              <a:rPr lang="en-GB" dirty="0" smtClean="0">
                <a:solidFill>
                  <a:prstClr val="white"/>
                </a:solidFill>
              </a:rPr>
              <a:t>, 1920</a:t>
            </a:r>
            <a:r>
              <a:rPr lang="en-GB" dirty="0">
                <a:solidFill>
                  <a:prstClr val="white"/>
                </a:solidFill>
              </a:rPr>
              <a:t>, photograph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88640"/>
            <a:ext cx="590465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“Beautiful as  the  chance meeting of a </a:t>
            </a:r>
            <a:r>
              <a:rPr lang="en-GB" dirty="0" smtClean="0">
                <a:solidFill>
                  <a:prstClr val="white"/>
                </a:solidFill>
              </a:rPr>
              <a:t>sewing </a:t>
            </a:r>
            <a:r>
              <a:rPr lang="en-GB" dirty="0">
                <a:solidFill>
                  <a:prstClr val="white"/>
                </a:solidFill>
              </a:rPr>
              <a:t>machine and an  umbrella </a:t>
            </a:r>
            <a:r>
              <a:rPr lang="en-GB" dirty="0" smtClean="0">
                <a:solidFill>
                  <a:prstClr val="white"/>
                </a:solidFill>
              </a:rPr>
              <a:t>on </a:t>
            </a:r>
            <a:r>
              <a:rPr lang="en-GB" dirty="0">
                <a:solidFill>
                  <a:prstClr val="white"/>
                </a:solidFill>
              </a:rPr>
              <a:t>a dissecting table.” </a:t>
            </a:r>
          </a:p>
          <a:p>
            <a:endParaRPr lang="he-I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25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0648"/>
            <a:ext cx="3675125" cy="512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5217" y="5733256"/>
            <a:ext cx="2580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Man Ray., Tapestry,  1911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39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755" y="1306403"/>
            <a:ext cx="4572000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97773" y="4928392"/>
            <a:ext cx="4467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Man Ray, The Enigma of </a:t>
            </a:r>
            <a:r>
              <a:rPr lang="en-GB" dirty="0" err="1" smtClean="0"/>
              <a:t>Isidor</a:t>
            </a:r>
            <a:r>
              <a:rPr lang="en-GB" dirty="0" smtClean="0"/>
              <a:t> </a:t>
            </a:r>
            <a:r>
              <a:rPr lang="en-GB" dirty="0" err="1" smtClean="0"/>
              <a:t>Ducasse</a:t>
            </a:r>
            <a:r>
              <a:rPr lang="en-GB" dirty="0" smtClean="0"/>
              <a:t>, 1920,</a:t>
            </a:r>
          </a:p>
          <a:p>
            <a:pPr algn="ctr"/>
            <a:r>
              <a:rPr lang="en-GB" dirty="0" smtClean="0"/>
              <a:t> Assemblage, Israel  Museum, Jerusalem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31" y="1306403"/>
            <a:ext cx="3600005" cy="280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536" y="4651394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: “Beautiful as </a:t>
            </a:r>
            <a:r>
              <a:rPr lang="en-GB" dirty="0" smtClean="0">
                <a:solidFill>
                  <a:prstClr val="black"/>
                </a:solidFill>
              </a:rPr>
              <a:t> the  chance </a:t>
            </a:r>
            <a:r>
              <a:rPr lang="en-GB" dirty="0" smtClean="0"/>
              <a:t>Man </a:t>
            </a:r>
            <a:r>
              <a:rPr lang="en-GB" dirty="0"/>
              <a:t>Ray, The Enigma of </a:t>
            </a:r>
            <a:r>
              <a:rPr lang="en-GB" dirty="0" err="1"/>
              <a:t>Isidor</a:t>
            </a:r>
            <a:r>
              <a:rPr lang="en-GB" dirty="0"/>
              <a:t> </a:t>
            </a:r>
            <a:r>
              <a:rPr lang="en-GB" dirty="0" err="1" smtClean="0"/>
              <a:t>Ducasse</a:t>
            </a:r>
            <a:r>
              <a:rPr lang="en-GB" dirty="0" smtClean="0"/>
              <a:t>, 1920</a:t>
            </a:r>
            <a:r>
              <a:rPr lang="en-GB" dirty="0"/>
              <a:t>, photograph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88640"/>
            <a:ext cx="590465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GB" dirty="0"/>
              <a:t>“Beautiful as  the  chance meeting of a </a:t>
            </a:r>
            <a:r>
              <a:rPr lang="en-GB" dirty="0" smtClean="0"/>
              <a:t>sewing </a:t>
            </a:r>
            <a:r>
              <a:rPr lang="en-GB" dirty="0"/>
              <a:t>machine and an  umbrella </a:t>
            </a:r>
            <a:r>
              <a:rPr lang="en-GB" dirty="0" smtClean="0"/>
              <a:t>on </a:t>
            </a:r>
            <a:r>
              <a:rPr lang="en-GB" dirty="0"/>
              <a:t>a dissecting table.”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4033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978" y="1739527"/>
            <a:ext cx="2858129" cy="403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30344" y="711435"/>
            <a:ext cx="2485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Man  Ray,  </a:t>
            </a:r>
            <a:r>
              <a:rPr lang="en-GB" dirty="0" err="1" smtClean="0"/>
              <a:t>Cadeau</a:t>
            </a:r>
            <a:r>
              <a:rPr lang="en-GB" dirty="0" smtClean="0"/>
              <a:t>, 1921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69093" y="711435"/>
            <a:ext cx="4331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Man Ray</a:t>
            </a:r>
            <a:r>
              <a:rPr lang="en-GB" dirty="0"/>
              <a:t>, “Lingerie” (from </a:t>
            </a:r>
            <a:r>
              <a:rPr lang="en-GB" dirty="0" err="1" smtClean="0"/>
              <a:t>Eléctricité</a:t>
            </a:r>
            <a:r>
              <a:rPr lang="en-GB" dirty="0"/>
              <a:t>), 1931)</a:t>
            </a:r>
          </a:p>
          <a:p>
            <a:pPr algn="ctr"/>
            <a:r>
              <a:rPr lang="en-GB" dirty="0" err="1" smtClean="0"/>
              <a:t>rayograph</a:t>
            </a:r>
            <a:endParaRPr lang="en-GB" dirty="0"/>
          </a:p>
        </p:txBody>
      </p:sp>
      <p:pic>
        <p:nvPicPr>
          <p:cNvPr id="2050" name="Picture 2" descr="E:\MAN RAY\Image2ma1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39526"/>
            <a:ext cx="3074740" cy="404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53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3449" y="623773"/>
            <a:ext cx="2485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Man  Ray,  </a:t>
            </a:r>
            <a:r>
              <a:rPr lang="en-GB" dirty="0" err="1" smtClean="0"/>
              <a:t>Cadeau</a:t>
            </a:r>
            <a:r>
              <a:rPr lang="en-GB" dirty="0" smtClean="0"/>
              <a:t>, 1921</a:t>
            </a:r>
            <a:endParaRPr lang="en-GB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69" y="1739527"/>
            <a:ext cx="2618331" cy="400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1803" y="682760"/>
            <a:ext cx="286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Man Ray, Red Hot Iron, 1965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978" y="1739527"/>
            <a:ext cx="2858129" cy="403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80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365</Words>
  <Application>Microsoft Office PowerPoint</Application>
  <PresentationFormat>On-screen Show (4:3)</PresentationFormat>
  <Paragraphs>52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Default Design</vt:lpstr>
      <vt:lpstr>Dual Identity: Man Ray/ Emmanuel Radnitsky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HUJI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 Ray Pushkin Museum</dc:title>
  <dc:creator>Milly Heyd</dc:creator>
  <cp:lastModifiedBy>Finkelstein</cp:lastModifiedBy>
  <cp:revision>60</cp:revision>
  <dcterms:created xsi:type="dcterms:W3CDTF">2013-12-04T09:51:34Z</dcterms:created>
  <dcterms:modified xsi:type="dcterms:W3CDTF">2014-01-17T13:23:29Z</dcterms:modified>
</cp:coreProperties>
</file>