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CDC71-8903-1C45-8D85-C7D200F7EDD1}" type="datetimeFigureOut">
              <a:rPr lang="en-US" smtClean="0"/>
              <a:t>12/23/2013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.pd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ktG2WEi_LY" TargetMode="External"/><Relationship Id="rId2" Type="http://schemas.openxmlformats.org/officeDocument/2006/relationships/hyperlink" Target="http://www.youtube.com/watch?v=lfwhlCVd1bg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iddishbookcenter.org/audio/h-leivick-interview-abraham-tabachnick-part-2-and-poetry-reading" TargetMode="External"/><Relationship Id="rId2" Type="http://schemas.openxmlformats.org/officeDocument/2006/relationships/slideLayout" Target="../slideLayouts/slideLayout4.xml"/><Relationship Id="rId1" Type="http://schemas.openxmlformats.org/officeDocument/2006/relationships/audio" Target="file:///\\localhost\users\krutikov\Downloads\180bH.LeivickInterviewWithAbrahamTabachnickPart2AndPoetryReading.mp3" TargetMode="Externa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youtube.com/watch?v=3BQ9uvWOUuo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82498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>
                    <a:alpha val="81000"/>
                  </a:srgbClr>
                </a:solidFill>
              </a:rPr>
              <a:t>Yiddish in New York</a:t>
            </a:r>
            <a:r>
              <a:rPr lang="ru-RU" sz="4000" b="1" dirty="0" smtClean="0">
                <a:solidFill>
                  <a:srgbClr val="FF0000">
                    <a:alpha val="81000"/>
                  </a:srgbClr>
                </a:solidFill>
              </a:rPr>
              <a:t>: Первые 150 лет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556" dirty="0" smtClean="0">
                <a:cs typeface="Lucida Grande CY"/>
              </a:rPr>
              <a:t>Михаил Крутиков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2667" dirty="0" smtClean="0">
                <a:solidFill>
                  <a:schemeClr val="tx1">
                    <a:alpha val="85000"/>
                  </a:schemeClr>
                </a:solidFill>
              </a:rPr>
              <a:t>University of Michigan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556" dirty="0" smtClean="0"/>
              <a:t>Эшколот, 22 декабря 2013 г.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6" name="Content Placeholder 5" descr="zuni maud ny.pdf"/>
          <p:cNvPicPr>
            <a:picLocks noGrp="1" noChangeAspect="1"/>
          </p:cNvPicPr>
          <p:nvPr>
            <p:ph idx="1"/>
          </p:nvPr>
        </p:nvPicPr>
        <p:blipFill>
          <a:blip r:embed="rId2"/>
          <a:srcRect l="-37675" r="-37675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Квартира в </a:t>
            </a:r>
            <a:r>
              <a:rPr lang="en-US" dirty="0" smtClean="0"/>
              <a:t>Tenement House</a:t>
            </a:r>
            <a:endParaRPr lang="en-US" dirty="0"/>
          </a:p>
        </p:txBody>
      </p:sp>
      <p:pic>
        <p:nvPicPr>
          <p:cNvPr id="4" name="Content Placeholder 3" descr="PA 8803.1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1" r="-5631"/>
          <a:stretch>
            <a:fillRect/>
          </a:stretch>
        </p:blipFill>
        <p:spPr/>
      </p:pic>
      <p:pic>
        <p:nvPicPr>
          <p:cNvPr id="6" name="Content Placeholder 3" descr="PA 8803.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0" r="-4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600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46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Джейкоб Эпстейн, «Девушки возвращаются с работы», 1903</a:t>
            </a:r>
            <a:endParaRPr lang="en-US" dirty="0"/>
          </a:p>
        </p:txBody>
      </p:sp>
      <p:pic>
        <p:nvPicPr>
          <p:cNvPr id="7" name="Content Placeholder 6" descr="Hapgood Epstein girls after work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81688" r="-81688"/>
              <a:stretch>
                <a:fillRect/>
              </a:stretch>
            </p:blipFill>
          </mc:Choice>
          <mc:Fallback>
            <p:blipFill>
              <a:blip r:embed="rId3"/>
              <a:srcRect l="-81688" r="-81688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4" y="0"/>
            <a:ext cx="9144000" cy="1417638"/>
          </a:xfrm>
        </p:spPr>
        <p:txBody>
          <a:bodyPr>
            <a:noAutofit/>
          </a:bodyPr>
          <a:lstStyle/>
          <a:p>
            <a:r>
              <a:rPr lang="ru-RU" sz="3600" dirty="0" smtClean="0"/>
              <a:t>Издания Розенфельда в английском и немецком переводе (художник Эфраим Лилиен)</a:t>
            </a:r>
            <a:endParaRPr lang="en-US" sz="3600" dirty="0"/>
          </a:p>
        </p:txBody>
      </p:sp>
      <p:pic>
        <p:nvPicPr>
          <p:cNvPr id="7" name="Content Placeholder 6" descr="Lilien Rosenfeld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9416" b="-39416"/>
          <a:stretch>
            <a:fillRect/>
          </a:stretch>
        </p:blipFill>
        <p:spPr/>
      </p:pic>
      <p:pic>
        <p:nvPicPr>
          <p:cNvPr id="5" name="Content Placeholder 4" descr="Rosenfeld Title.pdf"/>
          <p:cNvPicPr>
            <a:picLocks noGrp="1" noChangeAspect="1"/>
          </p:cNvPicPr>
          <p:nvPr>
            <p:ph sz="half" idx="2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-20484" r="-20484"/>
              <a:stretch>
                <a:fillRect/>
              </a:stretch>
            </p:blipFill>
          </mc:Choice>
          <mc:Fallback>
            <p:blipFill>
              <a:blip r:embed="rId4"/>
              <a:srcRect l="-20484" r="-20484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Пожар на швейной фабрике </a:t>
            </a:r>
            <a:r>
              <a:rPr lang="en-US" dirty="0" smtClean="0"/>
              <a:t>Triangle, 1911</a:t>
            </a:r>
            <a:endParaRPr lang="en-US" dirty="0"/>
          </a:p>
        </p:txBody>
      </p:sp>
      <p:pic>
        <p:nvPicPr>
          <p:cNvPr id="5" name="Content Placeholder 4" descr="Image_of_Triangle_Shirtwaist_Factory_fire_on_March_25_-_19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066" r="-69066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Похороны Шолом-Алейхема, 15 мая 1916 </a:t>
            </a:r>
            <a:endParaRPr lang="en-US" sz="2800" dirty="0"/>
          </a:p>
        </p:txBody>
      </p:sp>
      <p:pic>
        <p:nvPicPr>
          <p:cNvPr id="7" name="Content Placeholder 6" descr="sholem-aleichem-funeral-nyc-1916-c-yiv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23" r="-24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6619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Театральная труппа Бориса Томашефского </a:t>
            </a:r>
            <a:endParaRPr lang="en-US" dirty="0"/>
          </a:p>
        </p:txBody>
      </p:sp>
      <p:pic>
        <p:nvPicPr>
          <p:cNvPr id="4" name="Content Placeholder 3" descr="boriscompany_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r="-3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8861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Спектакль «Еврейский Король Лир», в главной роли Яков Адлер</a:t>
            </a:r>
            <a:endParaRPr lang="en-US" dirty="0"/>
          </a:p>
        </p:txBody>
      </p:sp>
      <p:pic>
        <p:nvPicPr>
          <p:cNvPr id="4" name="Content Placeholder 3" descr="king-lear-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25" r="-8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5986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Пожар на швейной фабрике </a:t>
            </a:r>
            <a:r>
              <a:rPr lang="en-US" dirty="0" smtClean="0"/>
              <a:t>Triangle, 1911</a:t>
            </a:r>
            <a:endParaRPr lang="en-US" dirty="0"/>
          </a:p>
        </p:txBody>
      </p:sp>
      <p:pic>
        <p:nvPicPr>
          <p:cNvPr id="5" name="Content Placeholder 4" descr="Image_of_Triangle_Shirtwaist_Factory_fire_on_March_25_-_19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066" r="-690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172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64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>Розенфельд</a:t>
            </a:r>
            <a:r>
              <a:rPr lang="ru-RU" dirty="0" smtClean="0"/>
              <a:t>, </a:t>
            </a:r>
            <a:r>
              <a:rPr lang="ru-RU" dirty="0" smtClean="0">
                <a:hlinkClick r:id="rId3"/>
              </a:rPr>
              <a:t>«Место моего покоя» (1911)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156428"/>
            <a:ext cx="4495800" cy="54409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/>
              <a:t>Nit </a:t>
            </a:r>
            <a:r>
              <a:rPr lang="en-US" sz="3600" b="1" dirty="0" err="1" smtClean="0"/>
              <a:t>zukh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mikh</a:t>
            </a:r>
            <a:r>
              <a:rPr lang="en-US" sz="3600" b="1" dirty="0" smtClean="0"/>
              <a:t> vu </a:t>
            </a:r>
            <a:r>
              <a:rPr lang="en-US" sz="3600" b="1" dirty="0" err="1" smtClean="0"/>
              <a:t>di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mirtn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grinen</a:t>
            </a:r>
            <a:r>
              <a:rPr lang="en-US" sz="3600" b="1" dirty="0" smtClean="0"/>
              <a:t>,</a:t>
            </a:r>
          </a:p>
          <a:p>
            <a:pPr>
              <a:buNone/>
            </a:pPr>
            <a:r>
              <a:rPr lang="en-US" sz="3600" b="1" dirty="0" err="1" smtClean="0"/>
              <a:t>Gefinst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mikh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dortn</a:t>
            </a:r>
            <a:r>
              <a:rPr lang="en-US" sz="3600" b="1" dirty="0" smtClean="0"/>
              <a:t> nit, </a:t>
            </a:r>
            <a:r>
              <a:rPr lang="en-US" sz="3600" b="1" dirty="0" err="1" smtClean="0"/>
              <a:t>mayn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shats</a:t>
            </a:r>
            <a:r>
              <a:rPr lang="en-US" sz="3600" b="1" dirty="0" smtClean="0"/>
              <a:t>. </a:t>
            </a:r>
          </a:p>
          <a:p>
            <a:pPr>
              <a:buNone/>
            </a:pPr>
            <a:r>
              <a:rPr lang="en-US" sz="3600" b="1" dirty="0" smtClean="0"/>
              <a:t>Vu </a:t>
            </a:r>
            <a:r>
              <a:rPr lang="en-US" sz="3600" b="1" dirty="0" err="1" smtClean="0"/>
              <a:t>lebns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velkn</a:t>
            </a:r>
            <a:r>
              <a:rPr lang="en-US" sz="3600" b="1" dirty="0" smtClean="0"/>
              <a:t> bay </a:t>
            </a:r>
            <a:r>
              <a:rPr lang="en-US" sz="3600" b="1" dirty="0" err="1" smtClean="0"/>
              <a:t>mashinen</a:t>
            </a:r>
            <a:r>
              <a:rPr lang="en-US" sz="3600" b="1" dirty="0" smtClean="0"/>
              <a:t>, </a:t>
            </a:r>
          </a:p>
          <a:p>
            <a:pPr>
              <a:buNone/>
            </a:pPr>
            <a:r>
              <a:rPr lang="en-US" sz="3600" b="1" dirty="0" err="1" smtClean="0"/>
              <a:t>Dortn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iz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mayn</a:t>
            </a:r>
            <a:r>
              <a:rPr lang="en-US" sz="3600" b="1" dirty="0" smtClean="0"/>
              <a:t> rue-plats.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156428"/>
            <a:ext cx="4495800" cy="544090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/>
              <a:t>Не ищи меня там, где зеленеют мирты,</a:t>
            </a:r>
          </a:p>
          <a:p>
            <a:pPr>
              <a:buNone/>
            </a:pPr>
            <a:r>
              <a:rPr lang="ru-RU" sz="3600" b="1" dirty="0" smtClean="0"/>
              <a:t>Ты не найдешь меня там, мое сокровище.</a:t>
            </a:r>
          </a:p>
          <a:p>
            <a:pPr>
              <a:buNone/>
            </a:pPr>
            <a:r>
              <a:rPr lang="ru-RU" sz="3600" b="1" dirty="0" smtClean="0"/>
              <a:t>Где жизни вянут при машинах</a:t>
            </a:r>
          </a:p>
          <a:p>
            <a:pPr>
              <a:buNone/>
            </a:pPr>
            <a:r>
              <a:rPr lang="ru-RU" sz="3600" b="1" dirty="0" smtClean="0"/>
              <a:t>Там место моего покоя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57487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4145"/>
            <a:ext cx="4495800" cy="5649438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/>
              <a:t>Nit </a:t>
            </a:r>
            <a:r>
              <a:rPr lang="en-US" sz="3600" b="1" dirty="0" err="1" smtClean="0"/>
              <a:t>zukh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mikh</a:t>
            </a:r>
            <a:r>
              <a:rPr lang="en-US" sz="3600" b="1" dirty="0" smtClean="0"/>
              <a:t> vu </a:t>
            </a:r>
            <a:r>
              <a:rPr lang="en-US" sz="3600" b="1" dirty="0" err="1" smtClean="0"/>
              <a:t>di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feygl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zingen</a:t>
            </a:r>
            <a:r>
              <a:rPr lang="en-US" sz="3600" b="1" dirty="0" smtClean="0"/>
              <a:t>. </a:t>
            </a:r>
          </a:p>
          <a:p>
            <a:pPr>
              <a:buNone/>
            </a:pPr>
            <a:r>
              <a:rPr lang="en-US" sz="3600" b="1" dirty="0" err="1" smtClean="0"/>
              <a:t>Gefinst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mikh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dortn</a:t>
            </a:r>
            <a:r>
              <a:rPr lang="en-US" sz="3600" b="1" dirty="0" smtClean="0"/>
              <a:t> nit, </a:t>
            </a:r>
            <a:r>
              <a:rPr lang="en-US" sz="3600" b="1" dirty="0" err="1" smtClean="0"/>
              <a:t>mayn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shats</a:t>
            </a:r>
            <a:r>
              <a:rPr lang="en-US" sz="3600" b="1" dirty="0" smtClean="0"/>
              <a:t>.</a:t>
            </a:r>
          </a:p>
          <a:p>
            <a:pPr>
              <a:buNone/>
            </a:pPr>
            <a:r>
              <a:rPr lang="en-US" sz="3600" b="1" dirty="0" smtClean="0"/>
              <a:t>A </a:t>
            </a:r>
            <a:r>
              <a:rPr lang="en-US" sz="3600" b="1" dirty="0" err="1" smtClean="0"/>
              <a:t>shklaf</a:t>
            </a:r>
            <a:r>
              <a:rPr lang="en-US" sz="3600" b="1" dirty="0" smtClean="0"/>
              <a:t> bin </a:t>
            </a:r>
            <a:r>
              <a:rPr lang="en-US" sz="3600" b="1" dirty="0" err="1" smtClean="0"/>
              <a:t>ikh</a:t>
            </a:r>
            <a:r>
              <a:rPr lang="en-US" sz="3600" b="1" dirty="0" smtClean="0"/>
              <a:t> vu </a:t>
            </a:r>
            <a:r>
              <a:rPr lang="en-US" sz="3600" b="1" dirty="0" err="1" smtClean="0"/>
              <a:t>keytn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klingen</a:t>
            </a:r>
            <a:r>
              <a:rPr lang="en-US" sz="3600" b="1" dirty="0" smtClean="0"/>
              <a:t>, </a:t>
            </a:r>
          </a:p>
          <a:p>
            <a:pPr>
              <a:buNone/>
            </a:pPr>
            <a:r>
              <a:rPr lang="en-US" sz="3600" b="1" dirty="0" err="1" smtClean="0"/>
              <a:t>Dortn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iz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mayn</a:t>
            </a:r>
            <a:r>
              <a:rPr lang="en-US" sz="3600" b="1" dirty="0" smtClean="0"/>
              <a:t> rue-plats. 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4146"/>
            <a:ext cx="4495800" cy="56494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/>
              <a:t>Не ищи меня там, где поют птицы.</a:t>
            </a:r>
          </a:p>
          <a:p>
            <a:pPr>
              <a:buNone/>
            </a:pPr>
            <a:r>
              <a:rPr lang="ru-RU" sz="3600" b="1" dirty="0" smtClean="0"/>
              <a:t>Там не найдешь ты меня, мое сокровище.</a:t>
            </a:r>
          </a:p>
          <a:p>
            <a:pPr>
              <a:buNone/>
            </a:pPr>
            <a:r>
              <a:rPr lang="ru-RU" sz="3600" b="1" dirty="0" smtClean="0"/>
              <a:t>Я – раб</a:t>
            </a:r>
            <a:r>
              <a:rPr lang="en-US" sz="3600" b="1" dirty="0" smtClean="0"/>
              <a:t>, </a:t>
            </a:r>
            <a:r>
              <a:rPr lang="ru-RU" sz="3600" b="1" dirty="0" smtClean="0"/>
              <a:t>и там, где звенят цепи,</a:t>
            </a:r>
          </a:p>
          <a:p>
            <a:pPr>
              <a:buNone/>
            </a:pPr>
            <a:r>
              <a:rPr lang="ru-RU" sz="3600" b="1" dirty="0" smtClean="0"/>
              <a:t>Там место моего покоя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24573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Начало: 1 марта 1881 г., Санкт-Петербург</a:t>
            </a:r>
            <a:endParaRPr lang="en-US" dirty="0"/>
          </a:p>
        </p:txBody>
      </p:sp>
      <p:pic>
        <p:nvPicPr>
          <p:cNvPr id="4" name="Content Placeholder 3" descr="Barnes_2010-05-06_p.55_Czar_Alexander_II_murder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203" r="-16203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Похороны Шолом-Алейхема, 15 мая 1916 </a:t>
            </a:r>
            <a:endParaRPr lang="en-US" sz="2800" dirty="0"/>
          </a:p>
        </p:txBody>
      </p:sp>
      <p:pic>
        <p:nvPicPr>
          <p:cNvPr id="7" name="Content Placeholder 6" descr="sholem-aleichem-funeral-nyc-1916-c-yiv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23" r="-24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0517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Театральная труппа Бориса Томашефского </a:t>
            </a:r>
            <a:endParaRPr lang="en-US" dirty="0"/>
          </a:p>
        </p:txBody>
      </p:sp>
      <p:pic>
        <p:nvPicPr>
          <p:cNvPr id="4" name="Content Placeholder 3" descr="boriscompany_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r="-3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9262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Спектакль «Еврейский Король Лир», в главной роли Яков Адлер</a:t>
            </a:r>
            <a:endParaRPr lang="en-US" dirty="0"/>
          </a:p>
        </p:txBody>
      </p:sp>
      <p:pic>
        <p:nvPicPr>
          <p:cNvPr id="4" name="Content Placeholder 3" descr="king-lear-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25" r="-8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2414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Актриса Берта Калиш</a:t>
            </a:r>
            <a:endParaRPr lang="en-US" dirty="0"/>
          </a:p>
        </p:txBody>
      </p:sp>
      <p:pic>
        <p:nvPicPr>
          <p:cNvPr id="4" name="Content Placeholder 3" descr="Bertha_Kalich_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45" r="-67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3236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636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Спектакль «Гамлет», в главной роли Берта Калиш</a:t>
            </a:r>
            <a:endParaRPr lang="en-US" sz="3600" dirty="0"/>
          </a:p>
        </p:txBody>
      </p:sp>
      <p:pic>
        <p:nvPicPr>
          <p:cNvPr id="4" name="Content Placeholder 3" descr="Thalia_Hamlet_Berth_Kalic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18" r="-74518"/>
          <a:stretch>
            <a:fillRect/>
          </a:stretch>
        </p:blipFill>
        <p:spPr>
          <a:xfrm>
            <a:off x="457200" y="1133142"/>
            <a:ext cx="8229600" cy="4993022"/>
          </a:xfrm>
        </p:spPr>
      </p:pic>
    </p:spTree>
    <p:extLst>
      <p:ext uri="{BB962C8B-B14F-4D97-AF65-F5344CB8AC3E}">
        <p14:creationId xmlns:p14="http://schemas.microsoft.com/office/powerpoint/2010/main" val="4159543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Драматург Осип Дымов (Перельман)</a:t>
            </a:r>
            <a:r>
              <a:rPr lang="en-US" dirty="0" smtClean="0"/>
              <a:t>1878-1959</a:t>
            </a:r>
            <a:endParaRPr lang="en-US" dirty="0"/>
          </a:p>
        </p:txBody>
      </p:sp>
      <p:pic>
        <p:nvPicPr>
          <p:cNvPr id="4" name="Content Placeholder 3" descr="dymov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311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Спектакль по пьесе Дымова «Бронкс-экспресс»</a:t>
            </a:r>
            <a:endParaRPr lang="en-US" sz="3200" dirty="0"/>
          </a:p>
        </p:txBody>
      </p:sp>
      <p:pic>
        <p:nvPicPr>
          <p:cNvPr id="4" name="Content Placeholder 3" descr="bronx expres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86" r="-70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1221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Борис Аронсон, декорации для спектакля «Бронкс-экспресс»</a:t>
            </a:r>
            <a:endParaRPr lang="en-US" sz="3600" i="1" dirty="0"/>
          </a:p>
        </p:txBody>
      </p:sp>
      <p:pic>
        <p:nvPicPr>
          <p:cNvPr id="4" name="Content Placeholder 3" descr="Aronson Bronx Expres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6" r="-8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473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Джейкоб Эпстейн, «В редакции еврейской газеты», 1903</a:t>
            </a:r>
            <a:endParaRPr lang="en-US" dirty="0"/>
          </a:p>
        </p:txBody>
      </p:sp>
      <p:pic>
        <p:nvPicPr>
          <p:cNvPr id="4" name="Content Placeholder 3" descr="Newspaper office Hapgood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10434" r="-10434"/>
              <a:stretch>
                <a:fillRect/>
              </a:stretch>
            </p:blipFill>
          </mc:Choice>
          <mc:Fallback>
            <p:blipFill>
              <a:blip r:embed="rId3"/>
              <a:srcRect l="-10434" r="-10434"/>
              <a:stretch>
                <a:fillRect/>
              </a:stretch>
            </p:blipFill>
          </mc:Fallback>
        </mc:AlternateContent>
        <p:spPr/>
      </p:pic>
    </p:spTree>
    <p:extLst>
      <p:ext uri="{BB962C8B-B14F-4D97-AF65-F5344CB8AC3E}">
        <p14:creationId xmlns:p14="http://schemas.microsoft.com/office/powerpoint/2010/main" val="2477628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Здание «Форвертс» на Ист-Бродвее</a:t>
            </a:r>
            <a:endParaRPr lang="en-US" dirty="0"/>
          </a:p>
        </p:txBody>
      </p:sp>
      <p:pic>
        <p:nvPicPr>
          <p:cNvPr id="4" name="Content Placeholder 3" descr="Seward-Park-Area-MCNY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01" r="-233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457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Альфред Стиглиц, «Третий класс»</a:t>
            </a:r>
            <a:r>
              <a:rPr lang="en-US" dirty="0" smtClean="0"/>
              <a:t>, 1907</a:t>
            </a:r>
            <a:endParaRPr lang="en-US" dirty="0"/>
          </a:p>
        </p:txBody>
      </p:sp>
      <p:pic>
        <p:nvPicPr>
          <p:cNvPr id="4" name="Content Placeholder 3" descr="Alfred_Stieglitz_(American_-_The_Steerage_-_Google_Art_Projec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4483" r="-64483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Абрам (Эйб) Каган, </a:t>
            </a:r>
            <a:r>
              <a:rPr lang="en-US" sz="2800" dirty="0" smtClean="0"/>
              <a:t>1860-1951</a:t>
            </a:r>
            <a:br>
              <a:rPr lang="en-US" sz="2800" dirty="0" smtClean="0"/>
            </a:br>
            <a:r>
              <a:rPr lang="ru-RU" sz="2800" dirty="0" smtClean="0"/>
              <a:t>Редактор газеты «Форвертс» </a:t>
            </a:r>
            <a:endParaRPr lang="en-US" sz="2800" dirty="0"/>
          </a:p>
        </p:txBody>
      </p:sp>
      <p:pic>
        <p:nvPicPr>
          <p:cNvPr id="4" name="Content Placeholder 3" descr="Cahan speaking 1933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712" b="-24712"/>
          <a:stretch>
            <a:fillRect/>
          </a:stretch>
        </p:blipFill>
        <p:spPr/>
      </p:pic>
      <p:pic>
        <p:nvPicPr>
          <p:cNvPr id="6" name="Content Placeholder 5" descr="Cahan in his office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9637" b="-196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5395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Строительство Манхэттенского моста, 1909</a:t>
            </a:r>
            <a:endParaRPr lang="en-US" sz="2800" b="1" dirty="0"/>
          </a:p>
        </p:txBody>
      </p:sp>
      <p:pic>
        <p:nvPicPr>
          <p:cNvPr id="6" name="Content Placeholder 5" descr="Manhattan_Bridge_Construction_19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82" r="-47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8849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Зуни Мауд, Иллюстрация к роману Довида Игнатова «В водовороте», 1918</a:t>
            </a:r>
            <a:endParaRPr lang="en-US" b="1" i="1" dirty="0"/>
          </a:p>
        </p:txBody>
      </p:sp>
      <p:pic>
        <p:nvPicPr>
          <p:cNvPr id="4" name="Content Placeholder 3" descr="Zuni Maud Keslgrub2CUT.pdf"/>
          <p:cNvPicPr>
            <a:picLocks noGrp="1" noChangeAspect="1"/>
          </p:cNvPicPr>
          <p:nvPr>
            <p:ph idx="1"/>
          </p:nvPr>
        </p:nvPicPr>
        <p:blipFill>
          <a:blip r:embed="rId2"/>
          <a:srcRect t="-8663" b="-86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226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52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Группа «Ди юнге»: В центре Довид Игнатов, под ним Иосиф Опатошу</a:t>
            </a:r>
            <a:endParaRPr lang="en-US" sz="3600" b="1" dirty="0"/>
          </a:p>
        </p:txBody>
      </p:sp>
      <p:pic>
        <p:nvPicPr>
          <p:cNvPr id="6" name="Content Placeholder 5" descr="opatoshu-di-yunge_we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153" r="-87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0651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01364"/>
            <a:ext cx="8229600" cy="86741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Абрам Валковиц, «Нью-Йорк», 1920е годы</a:t>
            </a:r>
            <a:endParaRPr lang="en-US" sz="2800" b="1" dirty="0"/>
          </a:p>
        </p:txBody>
      </p:sp>
      <p:pic>
        <p:nvPicPr>
          <p:cNvPr id="6" name="Content Placeholder 5" descr="walkocity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6782" r="-16782"/>
          <a:stretch>
            <a:fillRect/>
          </a:stretch>
        </p:blipFill>
        <p:spPr>
          <a:xfrm>
            <a:off x="0" y="866775"/>
            <a:ext cx="4495800" cy="5259388"/>
          </a:xfrm>
        </p:spPr>
      </p:pic>
      <p:pic>
        <p:nvPicPr>
          <p:cNvPr id="5" name="Content Placeholder 4" descr="Walkowitz NY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3499" r="-13499"/>
          <a:stretch>
            <a:fillRect/>
          </a:stretch>
        </p:blipFill>
        <p:spPr>
          <a:xfrm>
            <a:off x="4648200" y="866775"/>
            <a:ext cx="4303713" cy="5259388"/>
          </a:xfrm>
        </p:spPr>
      </p:pic>
    </p:spTree>
    <p:extLst>
      <p:ext uri="{BB962C8B-B14F-4D97-AF65-F5344CB8AC3E}">
        <p14:creationId xmlns:p14="http://schemas.microsoft.com/office/powerpoint/2010/main" val="3116143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Валковиц, иллюстрации к роману Довида Игнатова «В водовороте» (1918) </a:t>
            </a:r>
            <a:endParaRPr lang="en-US" sz="2800" b="1" i="1" dirty="0"/>
          </a:p>
        </p:txBody>
      </p:sp>
      <p:pic>
        <p:nvPicPr>
          <p:cNvPr id="5" name="Content Placeholder 4" descr="Keslgrub Giant.pd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1531" r="-11531"/>
          <a:stretch>
            <a:fillRect/>
          </a:stretch>
        </p:blipFill>
        <p:spPr/>
      </p:pic>
      <p:pic>
        <p:nvPicPr>
          <p:cNvPr id="6" name="Content Placeholder 5" descr="Keslgrub NY.pd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1385" r="-213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1581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741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Макс Вебер, иллюстраци  в журнале «Шрифтн» </a:t>
            </a:r>
            <a:r>
              <a:rPr lang="en-US" sz="3200" b="1" dirty="0" smtClean="0"/>
              <a:t>(1919-1926) </a:t>
            </a:r>
            <a:endParaRPr lang="en-US" sz="3200" b="1" dirty="0"/>
          </a:p>
        </p:txBody>
      </p:sp>
      <p:pic>
        <p:nvPicPr>
          <p:cNvPr id="18" name="Content Placeholder 17" descr="weber zeyde 1920-3.pd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887943"/>
            <a:ext cx="4191000" cy="5407742"/>
          </a:xfrm>
        </p:spPr>
      </p:pic>
      <p:pic>
        <p:nvPicPr>
          <p:cNvPr id="10" name="Content Placeholder 9" descr="Weber Yerushe Shriftn.pd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4367" r="-14367"/>
          <a:stretch>
            <a:fillRect/>
          </a:stretch>
        </p:blipFill>
        <p:spPr>
          <a:xfrm>
            <a:off x="4648200" y="866775"/>
            <a:ext cx="4038600" cy="5259388"/>
          </a:xfrm>
        </p:spPr>
      </p:pic>
    </p:spTree>
    <p:extLst>
      <p:ext uri="{BB962C8B-B14F-4D97-AF65-F5344CB8AC3E}">
        <p14:creationId xmlns:p14="http://schemas.microsoft.com/office/powerpoint/2010/main" val="2867483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187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Г. Лейвик (Лейвик Гелперин), 1889-1962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6"/>
            <a:ext cx="4495800" cy="582612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Родился в местечке Игумен, Минской губ.</a:t>
            </a:r>
          </a:p>
          <a:p>
            <a:pPr>
              <a:buNone/>
            </a:pPr>
            <a:r>
              <a:rPr lang="ru-RU" dirty="0" smtClean="0"/>
              <a:t>1905 – вступил в Бунд</a:t>
            </a:r>
          </a:p>
          <a:p>
            <a:pPr>
              <a:buNone/>
            </a:pPr>
            <a:r>
              <a:rPr lang="ru-RU" dirty="0" smtClean="0"/>
              <a:t>1906 – арестован</a:t>
            </a:r>
          </a:p>
          <a:p>
            <a:pPr>
              <a:buNone/>
            </a:pPr>
            <a:r>
              <a:rPr lang="ru-RU" dirty="0" smtClean="0"/>
              <a:t>1908 – приговорен к 4 годам каторги и пожизненной ссылке в Сибирь</a:t>
            </a:r>
          </a:p>
          <a:p>
            <a:pPr>
              <a:buNone/>
            </a:pPr>
            <a:r>
              <a:rPr lang="ru-RU" dirty="0" smtClean="0"/>
              <a:t>1912 – отправлен на поселение в Витим</a:t>
            </a:r>
          </a:p>
          <a:p>
            <a:pPr>
              <a:buNone/>
            </a:pPr>
            <a:r>
              <a:rPr lang="ru-RU" dirty="0" smtClean="0"/>
              <a:t>1913 – бежит в Америку</a:t>
            </a:r>
          </a:p>
          <a:p>
            <a:pPr>
              <a:buNone/>
            </a:pPr>
            <a:r>
              <a:rPr lang="ru-RU" dirty="0" smtClean="0"/>
              <a:t>1921 – драматическая поэма «Голем»</a:t>
            </a:r>
          </a:p>
          <a:p>
            <a:pPr>
              <a:buNone/>
            </a:pPr>
            <a:r>
              <a:rPr lang="ru-RU" dirty="0" smtClean="0"/>
              <a:t>1925 – поездка по Европе и СССР</a:t>
            </a:r>
            <a:endParaRPr lang="en-US" dirty="0"/>
          </a:p>
        </p:txBody>
      </p:sp>
      <p:pic>
        <p:nvPicPr>
          <p:cNvPr id="5" name="Content Placeholder 4" descr="Leivick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3094" r="-23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8653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7967"/>
          </a:xfrm>
        </p:spPr>
        <p:txBody>
          <a:bodyPr>
            <a:normAutofit/>
          </a:bodyPr>
          <a:lstStyle/>
          <a:p>
            <a:r>
              <a:rPr lang="ru-RU" sz="3600" dirty="0" smtClean="0">
                <a:hlinkClick r:id="rId3"/>
              </a:rPr>
              <a:t>Г. Лейвик, «Где-то там» (1914)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27967"/>
            <a:ext cx="4495800" cy="572365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 err="1" smtClean="0"/>
              <a:t>Ergets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vayt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ergets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vayt</a:t>
            </a:r>
            <a:endParaRPr lang="en-US" sz="3000" b="1" dirty="0" smtClean="0"/>
          </a:p>
          <a:p>
            <a:pPr>
              <a:buNone/>
            </a:pPr>
            <a:r>
              <a:rPr lang="en-US" sz="3000" b="1" dirty="0" err="1" smtClean="0"/>
              <a:t>Ligt</a:t>
            </a:r>
            <a:r>
              <a:rPr lang="en-US" sz="3000" b="1" dirty="0" smtClean="0"/>
              <a:t> dos land dos </a:t>
            </a:r>
            <a:r>
              <a:rPr lang="en-US" sz="3000" b="1" dirty="0" err="1" smtClean="0"/>
              <a:t>farbotene</a:t>
            </a:r>
            <a:r>
              <a:rPr lang="en-US" sz="3000" b="1" dirty="0" smtClean="0"/>
              <a:t>,</a:t>
            </a:r>
          </a:p>
          <a:p>
            <a:pPr>
              <a:buNone/>
            </a:pPr>
            <a:r>
              <a:rPr lang="en-US" sz="3000" b="1" dirty="0" err="1" smtClean="0"/>
              <a:t>Zilbrik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bloyen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di</a:t>
            </a:r>
            <a:r>
              <a:rPr lang="en-US" sz="3000" b="1" dirty="0" smtClean="0"/>
              <a:t> berg</a:t>
            </a:r>
          </a:p>
          <a:p>
            <a:pPr>
              <a:buNone/>
            </a:pPr>
            <a:r>
              <a:rPr lang="en-US" sz="3000" b="1" dirty="0" err="1" smtClean="0"/>
              <a:t>Nokh</a:t>
            </a:r>
            <a:r>
              <a:rPr lang="en-US" sz="3000" b="1" dirty="0" smtClean="0"/>
              <a:t> fun </a:t>
            </a:r>
            <a:r>
              <a:rPr lang="en-US" sz="3000" b="1" dirty="0" err="1" smtClean="0"/>
              <a:t>keynem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batrotene</a:t>
            </a:r>
            <a:r>
              <a:rPr lang="en-US" sz="3000" b="1" dirty="0" smtClean="0"/>
              <a:t>:</a:t>
            </a:r>
          </a:p>
          <a:p>
            <a:pPr>
              <a:buNone/>
            </a:pPr>
            <a:r>
              <a:rPr lang="en-US" sz="3000" b="1" dirty="0" err="1" smtClean="0"/>
              <a:t>Ergets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tif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ergets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tif</a:t>
            </a:r>
            <a:endParaRPr lang="en-US" sz="3000" b="1" dirty="0" smtClean="0"/>
          </a:p>
          <a:p>
            <a:pPr>
              <a:buNone/>
            </a:pPr>
            <a:r>
              <a:rPr lang="en-US" sz="3000" b="1" dirty="0" smtClean="0"/>
              <a:t>In </a:t>
            </a:r>
            <a:r>
              <a:rPr lang="en-US" sz="3000" b="1" dirty="0" err="1" smtClean="0"/>
              <a:t>der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erd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ayngeknotene</a:t>
            </a:r>
            <a:r>
              <a:rPr lang="en-US" sz="3000" b="1" dirty="0" smtClean="0"/>
              <a:t>,</a:t>
            </a:r>
          </a:p>
          <a:p>
            <a:pPr>
              <a:buNone/>
            </a:pPr>
            <a:r>
              <a:rPr lang="en-US" sz="3000" b="1" dirty="0" err="1" smtClean="0"/>
              <a:t>Vartn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oytsres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oyf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undz</a:t>
            </a:r>
            <a:r>
              <a:rPr lang="en-US" sz="3000" b="1" dirty="0" smtClean="0"/>
              <a:t>, </a:t>
            </a:r>
          </a:p>
          <a:p>
            <a:pPr>
              <a:buNone/>
            </a:pPr>
            <a:r>
              <a:rPr lang="en-US" sz="3000" b="1" dirty="0" err="1" smtClean="0"/>
              <a:t>Vartn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oytsres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farshotene</a:t>
            </a:r>
            <a:endParaRPr lang="en-US" sz="3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27967"/>
            <a:ext cx="4495800" cy="593003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b="1" dirty="0" err="1" smtClean="0"/>
              <a:t>Где-то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там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вдалеке</a:t>
            </a:r>
            <a:endParaRPr lang="en-US" sz="3000" b="1" dirty="0" smtClean="0"/>
          </a:p>
          <a:p>
            <a:pPr>
              <a:buNone/>
            </a:pPr>
            <a:r>
              <a:rPr lang="en-US" sz="3000" b="1" dirty="0" err="1" smtClean="0"/>
              <a:t>Край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лежит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заповеданный</a:t>
            </a:r>
            <a:r>
              <a:rPr lang="en-US" sz="3000" b="1" dirty="0" smtClean="0"/>
              <a:t>;</a:t>
            </a:r>
          </a:p>
          <a:p>
            <a:pPr>
              <a:buNone/>
            </a:pPr>
            <a:r>
              <a:rPr lang="en-US" sz="3000" b="1" dirty="0" err="1" smtClean="0"/>
              <a:t>В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синеве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в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серебре</a:t>
            </a:r>
            <a:endParaRPr lang="en-US" sz="3000" b="1" dirty="0" smtClean="0"/>
          </a:p>
          <a:p>
            <a:pPr>
              <a:buNone/>
            </a:pPr>
            <a:r>
              <a:rPr lang="en-US" sz="3000" b="1" dirty="0" err="1" smtClean="0"/>
              <a:t>Цепи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гор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неизведанных</a:t>
            </a:r>
            <a:r>
              <a:rPr lang="en-US" sz="3000" b="1" dirty="0" smtClean="0"/>
              <a:t>;</a:t>
            </a:r>
          </a:p>
          <a:p>
            <a:pPr>
              <a:buNone/>
            </a:pPr>
            <a:r>
              <a:rPr lang="en-US" sz="3000" b="1" dirty="0" err="1" smtClean="0"/>
              <a:t>Где-то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там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в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глубине</a:t>
            </a:r>
            <a:r>
              <a:rPr lang="en-US" sz="3000" b="1" dirty="0" smtClean="0"/>
              <a:t>,</a:t>
            </a:r>
          </a:p>
          <a:p>
            <a:pPr>
              <a:buNone/>
            </a:pPr>
            <a:r>
              <a:rPr lang="en-US" sz="3000" b="1" dirty="0" err="1" smtClean="0"/>
              <a:t>В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толщах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недр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неразведанных</a:t>
            </a:r>
            <a:endParaRPr lang="en-US" sz="3000" b="1" dirty="0" smtClean="0"/>
          </a:p>
          <a:p>
            <a:pPr>
              <a:buNone/>
            </a:pPr>
            <a:r>
              <a:rPr lang="en-US" sz="3000" b="1" dirty="0" err="1" smtClean="0"/>
              <a:t>Клад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заветный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нас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ждет</a:t>
            </a:r>
            <a:r>
              <a:rPr lang="en-US" sz="3000" b="1" dirty="0" smtClean="0"/>
              <a:t>,</a:t>
            </a:r>
          </a:p>
          <a:p>
            <a:pPr>
              <a:buNone/>
            </a:pPr>
            <a:r>
              <a:rPr lang="en-US" sz="3000" b="1" dirty="0" err="1" smtClean="0"/>
              <a:t>Клад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забвению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преданный</a:t>
            </a:r>
            <a:r>
              <a:rPr lang="en-US" sz="3000" b="1" dirty="0" smtClean="0"/>
              <a:t>.</a:t>
            </a:r>
          </a:p>
          <a:p>
            <a:pPr>
              <a:buNone/>
            </a:pPr>
            <a:r>
              <a:rPr lang="en-US" sz="2000" dirty="0" smtClean="0"/>
              <a:t> </a:t>
            </a:r>
          </a:p>
        </p:txBody>
      </p:sp>
      <p:pic>
        <p:nvPicPr>
          <p:cNvPr id="6" name="180bH.LeivickInterviewWithAbrahamTabachnickPart2AndPoetryRead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627426" y="333142"/>
            <a:ext cx="293687" cy="2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76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74638"/>
            <a:ext cx="4495800" cy="658336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3000" b="1" dirty="0" err="1" smtClean="0"/>
              <a:t>Ergets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vayt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ergets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vayt</a:t>
            </a:r>
            <a:endParaRPr lang="en-US" sz="3000" b="1" dirty="0" smtClean="0"/>
          </a:p>
          <a:p>
            <a:pPr>
              <a:buNone/>
            </a:pPr>
            <a:r>
              <a:rPr lang="en-US" sz="3000" b="1" dirty="0" err="1" smtClean="0"/>
              <a:t>Ligt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aleyn</a:t>
            </a:r>
            <a:r>
              <a:rPr lang="en-US" sz="3000" b="1" dirty="0" smtClean="0"/>
              <a:t> a </a:t>
            </a:r>
            <a:r>
              <a:rPr lang="en-US" sz="3000" b="1" dirty="0" err="1" smtClean="0"/>
              <a:t>gefangener</a:t>
            </a:r>
            <a:r>
              <a:rPr lang="en-US" sz="3000" b="1" dirty="0" smtClean="0"/>
              <a:t>,</a:t>
            </a:r>
          </a:p>
          <a:p>
            <a:pPr>
              <a:buNone/>
            </a:pPr>
            <a:r>
              <a:rPr lang="en-US" sz="3000" b="1" dirty="0" err="1" smtClean="0"/>
              <a:t>Oyf</a:t>
            </a:r>
            <a:r>
              <a:rPr lang="en-US" sz="3000" b="1" dirty="0" smtClean="0"/>
              <a:t> zayn kop </a:t>
            </a:r>
            <a:r>
              <a:rPr lang="en-US" sz="3000" b="1" dirty="0" err="1" smtClean="0"/>
              <a:t>shtarbt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shayn</a:t>
            </a:r>
            <a:endParaRPr lang="en-US" sz="3000" b="1" dirty="0" smtClean="0"/>
          </a:p>
          <a:p>
            <a:pPr>
              <a:buNone/>
            </a:pPr>
            <a:r>
              <a:rPr lang="en-US" sz="3000" b="1" dirty="0" smtClean="0"/>
              <a:t>Fun </a:t>
            </a:r>
            <a:r>
              <a:rPr lang="en-US" sz="3000" b="1" dirty="0" err="1" smtClean="0"/>
              <a:t>der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zun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der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fargangener</a:t>
            </a:r>
            <a:r>
              <a:rPr lang="en-US" sz="3000" b="1" dirty="0" smtClean="0"/>
              <a:t>;</a:t>
            </a:r>
          </a:p>
          <a:p>
            <a:pPr>
              <a:buNone/>
            </a:pPr>
            <a:r>
              <a:rPr lang="en-US" sz="3000" b="1" dirty="0" err="1" smtClean="0"/>
              <a:t>Ergets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voglt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ver</a:t>
            </a:r>
            <a:r>
              <a:rPr lang="en-US" sz="3000" b="1" dirty="0" smtClean="0"/>
              <a:t> um</a:t>
            </a:r>
          </a:p>
          <a:p>
            <a:pPr>
              <a:buNone/>
            </a:pPr>
            <a:r>
              <a:rPr lang="en-US" sz="3000" b="1" dirty="0" err="1" smtClean="0"/>
              <a:t>Tif</a:t>
            </a:r>
            <a:r>
              <a:rPr lang="en-US" sz="3000" b="1" dirty="0" smtClean="0"/>
              <a:t> in </a:t>
            </a:r>
            <a:r>
              <a:rPr lang="en-US" sz="3000" b="1" dirty="0" err="1" smtClean="0"/>
              <a:t>shney</a:t>
            </a:r>
            <a:r>
              <a:rPr lang="en-US" sz="3000" b="1" dirty="0" smtClean="0"/>
              <a:t> a </a:t>
            </a:r>
            <a:r>
              <a:rPr lang="en-US" sz="3000" b="1" dirty="0" err="1" smtClean="0"/>
              <a:t>farshotener</a:t>
            </a:r>
            <a:r>
              <a:rPr lang="en-US" sz="3000" b="1" dirty="0" smtClean="0"/>
              <a:t>,</a:t>
            </a:r>
          </a:p>
          <a:p>
            <a:pPr>
              <a:buNone/>
            </a:pPr>
            <a:r>
              <a:rPr lang="en-US" sz="3000" b="1" dirty="0" smtClean="0"/>
              <a:t>Un </a:t>
            </a:r>
            <a:r>
              <a:rPr lang="en-US" sz="3000" b="1" dirty="0" err="1" smtClean="0"/>
              <a:t>gefint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nisht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kayn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veg</a:t>
            </a:r>
            <a:endParaRPr lang="en-US" sz="3000" b="1" dirty="0" smtClean="0"/>
          </a:p>
          <a:p>
            <a:pPr>
              <a:buNone/>
            </a:pPr>
            <a:r>
              <a:rPr lang="en-US" sz="3000" b="1" dirty="0" err="1" smtClean="0"/>
              <a:t>Tsu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dem</a:t>
            </a:r>
            <a:r>
              <a:rPr lang="en-US" sz="3000" b="1" dirty="0" smtClean="0"/>
              <a:t> land </a:t>
            </a:r>
            <a:r>
              <a:rPr lang="en-US" sz="3000" b="1" dirty="0" err="1" smtClean="0"/>
              <a:t>dem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farbotenem</a:t>
            </a:r>
            <a:endParaRPr lang="en-US" sz="3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638"/>
            <a:ext cx="4495800" cy="620236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3200" b="1" dirty="0" err="1" smtClean="0"/>
              <a:t>Где-то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там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вдалеке</a:t>
            </a:r>
            <a:endParaRPr lang="en-US" sz="3200" b="1" dirty="0" smtClean="0"/>
          </a:p>
          <a:p>
            <a:pPr>
              <a:buNone/>
            </a:pPr>
            <a:r>
              <a:rPr lang="en-US" sz="3200" b="1" dirty="0" err="1" smtClean="0"/>
              <a:t>Горе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гложет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колодника</a:t>
            </a:r>
            <a:r>
              <a:rPr lang="en-US" sz="3200" b="1" dirty="0" smtClean="0"/>
              <a:t>,</a:t>
            </a:r>
          </a:p>
          <a:p>
            <a:pPr>
              <a:buNone/>
            </a:pPr>
            <a:r>
              <a:rPr lang="en-US" sz="3200" b="1" dirty="0" err="1" smtClean="0"/>
              <a:t>Над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его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головой</a:t>
            </a:r>
            <a:endParaRPr lang="en-US" sz="3200" b="1" dirty="0" smtClean="0"/>
          </a:p>
          <a:p>
            <a:pPr>
              <a:buNone/>
            </a:pPr>
            <a:r>
              <a:rPr lang="en-US" sz="3200" b="1" dirty="0" err="1" smtClean="0"/>
              <a:t>Гаснет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солнце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холодное</a:t>
            </a:r>
            <a:r>
              <a:rPr lang="en-US" sz="3200" b="1" dirty="0" smtClean="0"/>
              <a:t>.</a:t>
            </a:r>
          </a:p>
          <a:p>
            <a:pPr>
              <a:buNone/>
            </a:pPr>
            <a:r>
              <a:rPr lang="en-US" sz="3200" b="1" dirty="0" err="1" smtClean="0"/>
              <a:t>Где-то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путник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бредет</a:t>
            </a:r>
            <a:endParaRPr lang="en-US" sz="3200" b="1" dirty="0" smtClean="0"/>
          </a:p>
          <a:p>
            <a:pPr>
              <a:buNone/>
            </a:pPr>
            <a:r>
              <a:rPr lang="en-US" sz="3200" b="1" dirty="0" err="1" smtClean="0"/>
              <a:t>По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снегам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неизведанным</a:t>
            </a:r>
            <a:r>
              <a:rPr lang="en-US" sz="3200" b="1" dirty="0" smtClean="0"/>
              <a:t>;</a:t>
            </a:r>
          </a:p>
          <a:p>
            <a:pPr>
              <a:buNone/>
            </a:pPr>
            <a:r>
              <a:rPr lang="en-US" sz="3200" b="1" dirty="0" err="1" smtClean="0"/>
              <a:t>Не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найти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ему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путь</a:t>
            </a:r>
            <a:endParaRPr lang="en-US" sz="3200" b="1" dirty="0" smtClean="0"/>
          </a:p>
          <a:p>
            <a:pPr>
              <a:buNone/>
            </a:pPr>
            <a:r>
              <a:rPr lang="en-US" sz="3200" b="1" dirty="0" err="1" smtClean="0"/>
              <a:t>В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этот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край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заповеданный</a:t>
            </a:r>
            <a:r>
              <a:rPr lang="en-US" sz="3200" b="1" dirty="0" smtClean="0"/>
              <a:t>.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en-US" i="1" dirty="0" smtClean="0"/>
              <a:t> </a:t>
            </a:r>
            <a:r>
              <a:rPr lang="en-US" i="1" dirty="0" err="1" smtClean="0"/>
              <a:t>Перевод</a:t>
            </a:r>
            <a:r>
              <a:rPr lang="en-US" i="1" dirty="0" smtClean="0"/>
              <a:t> </a:t>
            </a:r>
            <a:r>
              <a:rPr lang="en-US" i="1" dirty="0" err="1" smtClean="0"/>
              <a:t>Александры</a:t>
            </a:r>
            <a:r>
              <a:rPr lang="en-US" i="1" dirty="0" smtClean="0"/>
              <a:t> </a:t>
            </a:r>
            <a:r>
              <a:rPr lang="en-US" i="1" dirty="0" err="1" smtClean="0"/>
              <a:t>Глебовской</a:t>
            </a:r>
            <a:r>
              <a:rPr lang="en-US" i="1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03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Прибытие иммигрантов в Нью-Йорк, 1902</a:t>
            </a:r>
            <a:br>
              <a:rPr lang="ru-RU" sz="2400" b="1" dirty="0" smtClean="0"/>
            </a:br>
            <a:r>
              <a:rPr lang="ru-RU" sz="2400" b="1" dirty="0" smtClean="0"/>
              <a:t>На заднем плане – новый центр приема иммигрантов </a:t>
            </a:r>
            <a:r>
              <a:rPr lang="ru-RU" sz="2400" b="1" smtClean="0"/>
              <a:t>на острове Эллис-Айленд</a:t>
            </a:r>
            <a:endParaRPr lang="en-US" sz="2400" b="1" dirty="0"/>
          </a:p>
        </p:txBody>
      </p:sp>
      <p:pic>
        <p:nvPicPr>
          <p:cNvPr id="7" name="Content Placeholder 6" descr="Ellis_island_19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10" r="-117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1931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1440"/>
            <a:ext cx="8229600" cy="82296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Шолем Аш </a:t>
            </a:r>
            <a:r>
              <a:rPr lang="en-US" sz="3200" dirty="0" smtClean="0"/>
              <a:t>(1880-1957)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2560" y="1026160"/>
            <a:ext cx="4333240" cy="5699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1904 </a:t>
            </a:r>
            <a:r>
              <a:rPr lang="ru-RU" dirty="0" smtClean="0"/>
              <a:t>поэма в прозе «Штетл»</a:t>
            </a:r>
            <a:endParaRPr lang="en-US" i="1" dirty="0" smtClean="0"/>
          </a:p>
          <a:p>
            <a:pPr>
              <a:buNone/>
            </a:pPr>
            <a:r>
              <a:rPr lang="en-US" dirty="0" smtClean="0"/>
              <a:t>1907 </a:t>
            </a:r>
            <a:r>
              <a:rPr lang="ru-RU" dirty="0" smtClean="0"/>
              <a:t>пьеса «Бог мести»</a:t>
            </a:r>
            <a:endParaRPr lang="en-US" i="1" dirty="0" smtClean="0"/>
          </a:p>
          <a:p>
            <a:pPr>
              <a:buNone/>
            </a:pPr>
            <a:r>
              <a:rPr lang="en-US" dirty="0" smtClean="0"/>
              <a:t>1918 </a:t>
            </a:r>
            <a:r>
              <a:rPr lang="ru-RU" dirty="0" smtClean="0"/>
              <a:t>роман </a:t>
            </a:r>
            <a:r>
              <a:rPr lang="ru-RU" dirty="0" smtClean="0">
                <a:hlinkClick r:id="rId2"/>
              </a:rPr>
              <a:t>«Дядя Мозес»</a:t>
            </a:r>
            <a:r>
              <a:rPr lang="ru-RU" dirty="0" smtClean="0"/>
              <a:t> (англ. перевод 1920)</a:t>
            </a:r>
            <a:endParaRPr lang="en-US" i="1" dirty="0" smtClean="0"/>
          </a:p>
          <a:p>
            <a:pPr>
              <a:buNone/>
            </a:pPr>
            <a:r>
              <a:rPr lang="en-US" dirty="0" smtClean="0"/>
              <a:t>1929-31 </a:t>
            </a:r>
            <a:r>
              <a:rPr lang="ru-RU" dirty="0" smtClean="0"/>
              <a:t>трилогия</a:t>
            </a:r>
            <a:r>
              <a:rPr lang="en-US" dirty="0" smtClean="0"/>
              <a:t> </a:t>
            </a:r>
            <a:r>
              <a:rPr lang="ru-RU" dirty="0" smtClean="0"/>
              <a:t>о русской революции «Перед потопом»</a:t>
            </a:r>
            <a:endParaRPr lang="en-US" i="1" dirty="0" smtClean="0"/>
          </a:p>
          <a:p>
            <a:pPr>
              <a:buNone/>
            </a:pPr>
            <a:r>
              <a:rPr lang="en-US" dirty="0" smtClean="0"/>
              <a:t>193</a:t>
            </a:r>
            <a:r>
              <a:rPr lang="ru-RU" dirty="0" smtClean="0"/>
              <a:t>8</a:t>
            </a:r>
            <a:r>
              <a:rPr lang="en-US" dirty="0" smtClean="0"/>
              <a:t> </a:t>
            </a:r>
            <a:r>
              <a:rPr lang="ru-RU" dirty="0" smtClean="0"/>
              <a:t>роман «Человек из Назарета»</a:t>
            </a:r>
            <a:endParaRPr lang="en-US" i="1" dirty="0" smtClean="0"/>
          </a:p>
          <a:p>
            <a:pPr>
              <a:buNone/>
            </a:pPr>
            <a:r>
              <a:rPr lang="ru-RU" dirty="0" smtClean="0"/>
              <a:t>1946 роман «Ист-Ривер»</a:t>
            </a:r>
            <a:endParaRPr lang="en-US" dirty="0"/>
          </a:p>
        </p:txBody>
      </p:sp>
      <p:pic>
        <p:nvPicPr>
          <p:cNvPr id="7" name="Content Placeholder 6" descr="Sholem_Asch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23" b="-23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2726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0243"/>
          </a:xfrm>
        </p:spPr>
        <p:txBody>
          <a:bodyPr>
            <a:normAutofit/>
          </a:bodyPr>
          <a:lstStyle/>
          <a:p>
            <a:r>
              <a:rPr lang="ru-RU" dirty="0" smtClean="0"/>
              <a:t>Исаак Башевис Зингер</a:t>
            </a:r>
            <a:r>
              <a:rPr lang="en-US" dirty="0" smtClean="0"/>
              <a:t>,</a:t>
            </a:r>
            <a:r>
              <a:rPr lang="ru-RU" dirty="0" smtClean="0"/>
              <a:t> 1904-199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1" y="940244"/>
            <a:ext cx="4915287" cy="591775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Родился в Варшаве, в хасидской семье</a:t>
            </a:r>
          </a:p>
          <a:p>
            <a:pPr>
              <a:buNone/>
            </a:pPr>
            <a:r>
              <a:rPr lang="ru-RU" dirty="0" smtClean="0"/>
              <a:t>1935 – роман «Сатана в Горае»; переезд в Нью-Йорк</a:t>
            </a:r>
          </a:p>
          <a:p>
            <a:pPr>
              <a:buNone/>
            </a:pPr>
            <a:r>
              <a:rPr lang="ru-RU" dirty="0" smtClean="0"/>
              <a:t>1950 – роман «Семья Мушкат»</a:t>
            </a:r>
          </a:p>
          <a:p>
            <a:pPr>
              <a:buNone/>
            </a:pPr>
            <a:r>
              <a:rPr lang="ru-RU" dirty="0" smtClean="0"/>
              <a:t>1957 – роман «Тени над Гудзоном»</a:t>
            </a:r>
          </a:p>
          <a:p>
            <a:pPr>
              <a:buNone/>
            </a:pPr>
            <a:r>
              <a:rPr lang="ru-RU" dirty="0" smtClean="0"/>
              <a:t>1968 – роман «Враги: История любви»</a:t>
            </a:r>
          </a:p>
          <a:p>
            <a:pPr>
              <a:buNone/>
            </a:pPr>
            <a:r>
              <a:rPr lang="ru-RU" dirty="0" smtClean="0"/>
              <a:t>1978 – Нобелевская премия по литературе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199"/>
            <a:ext cx="3429000" cy="510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488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57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Фильм «Ромео и Джульетта на идише», реж. Ив Анненберг, 2010</a:t>
            </a:r>
            <a:endParaRPr lang="en-US" dirty="0"/>
          </a:p>
        </p:txBody>
      </p:sp>
      <p:pic>
        <p:nvPicPr>
          <p:cNvPr id="5" name="Content Placeholder 4" descr="rjyiddish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4051" b="-34051"/>
          <a:stretch>
            <a:fillRect/>
          </a:stretch>
        </p:blipFill>
        <p:spPr/>
      </p:pic>
      <p:pic>
        <p:nvPicPr>
          <p:cNvPr id="6" name="Content Placeholder 5" descr="poster romeo juliet in yiddish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8946" r="-189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8390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>
            <a:normAutofit/>
          </a:bodyPr>
          <a:lstStyle/>
          <a:p>
            <a:r>
              <a:rPr lang="ru-RU" dirty="0" smtClean="0"/>
              <a:t>Евреи в США, 1860-1960</a:t>
            </a:r>
            <a:endParaRPr lang="en-US" dirty="0"/>
          </a:p>
        </p:txBody>
      </p:sp>
      <p:pic>
        <p:nvPicPr>
          <p:cNvPr id="4" name="Content Placeholder 3" descr="Jews US196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048" r="-10048"/>
          <a:stretch>
            <a:fillRect/>
          </a:stretch>
        </p:blipFill>
        <p:spPr>
          <a:xfrm>
            <a:off x="-203200" y="1058333"/>
            <a:ext cx="9560305" cy="5257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Привет из Нью-Йорка</a:t>
            </a:r>
            <a:endParaRPr lang="en-US" dirty="0"/>
          </a:p>
        </p:txBody>
      </p:sp>
      <p:pic>
        <p:nvPicPr>
          <p:cNvPr id="4" name="Content Placeholder 3" descr="lower_east_side_postcar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92" r="-8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3447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2681"/>
          </a:xfrm>
        </p:spPr>
        <p:txBody>
          <a:bodyPr/>
          <a:lstStyle/>
          <a:p>
            <a:r>
              <a:rPr lang="ru-RU" dirty="0" smtClean="0"/>
              <a:t>Нижний Ист-Сайд</a:t>
            </a:r>
            <a:endParaRPr lang="en-US" dirty="0"/>
          </a:p>
        </p:txBody>
      </p:sp>
      <p:pic>
        <p:nvPicPr>
          <p:cNvPr id="7" name="Content Placeholder 6" descr="Lower_Manhattan_Map_LES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5867" b="-15867"/>
          <a:stretch>
            <a:fillRect/>
          </a:stretch>
        </p:blipFill>
        <p:spPr>
          <a:xfrm>
            <a:off x="457200" y="1042682"/>
            <a:ext cx="4038600" cy="5083481"/>
          </a:xfrm>
        </p:spPr>
      </p:pic>
      <p:pic>
        <p:nvPicPr>
          <p:cNvPr id="8" name="Content Placeholder 7" descr="lower_east_side-map.gi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6034" b="-6034"/>
          <a:stretch>
            <a:fillRect/>
          </a:stretch>
        </p:blipFill>
        <p:spPr>
          <a:xfrm>
            <a:off x="4648200" y="1042682"/>
            <a:ext cx="4038600" cy="508348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Нижний Ист-Сайд, конец </a:t>
            </a:r>
            <a:r>
              <a:rPr lang="en-US" dirty="0" smtClean="0"/>
              <a:t>XIX</a:t>
            </a:r>
            <a:r>
              <a:rPr lang="ru-RU" dirty="0" smtClean="0"/>
              <a:t> века</a:t>
            </a:r>
            <a:endParaRPr lang="en-US" dirty="0"/>
          </a:p>
        </p:txBody>
      </p:sp>
      <p:pic>
        <p:nvPicPr>
          <p:cNvPr id="4" name="Content Placeholder 3" descr="PA 9901.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99" r="-83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911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Tenement House</a:t>
            </a:r>
            <a:endParaRPr lang="en-US" dirty="0"/>
          </a:p>
        </p:txBody>
      </p:sp>
      <p:pic>
        <p:nvPicPr>
          <p:cNvPr id="4" name="Content Placeholder 3" descr="PA 8803.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85" r="-223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7815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718</Words>
  <Application>Microsoft Office PowerPoint</Application>
  <PresentationFormat>On-screen Show (4:3)</PresentationFormat>
  <Paragraphs>110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Lucida Grande CY</vt:lpstr>
      <vt:lpstr>Office Theme</vt:lpstr>
      <vt:lpstr>Yiddish in New York: Первые 150 лет Михаил Крутиков University of Michigan Эшколот, 22 декабря 2013 г. </vt:lpstr>
      <vt:lpstr>Начало: 1 марта 1881 г., Санкт-Петербург</vt:lpstr>
      <vt:lpstr>Альфред Стиглиц, «Третий класс», 1907</vt:lpstr>
      <vt:lpstr>Прибытие иммигрантов в Нью-Йорк, 1902 На заднем плане – новый центр приема иммигрантов на острове Эллис-Айленд</vt:lpstr>
      <vt:lpstr>Евреи в США, 1860-1960</vt:lpstr>
      <vt:lpstr>Привет из Нью-Йорка</vt:lpstr>
      <vt:lpstr>Нижний Ист-Сайд</vt:lpstr>
      <vt:lpstr>Нижний Ист-Сайд, конец XIX века</vt:lpstr>
      <vt:lpstr>Tenement House</vt:lpstr>
      <vt:lpstr>Квартира в Tenement House</vt:lpstr>
      <vt:lpstr>Джейкоб Эпстейн, «Девушки возвращаются с работы», 1903</vt:lpstr>
      <vt:lpstr>Издания Розенфельда в английском и немецком переводе (художник Эфраим Лилиен)</vt:lpstr>
      <vt:lpstr>Пожар на швейной фабрике Triangle, 1911</vt:lpstr>
      <vt:lpstr>Похороны Шолом-Алейхема, 15 мая 1916 </vt:lpstr>
      <vt:lpstr>Театральная труппа Бориса Томашефского </vt:lpstr>
      <vt:lpstr>Спектакль «Еврейский Король Лир», в главной роли Яков Адлер</vt:lpstr>
      <vt:lpstr>Пожар на швейной фабрике Triangle, 1911</vt:lpstr>
      <vt:lpstr>Розенфельд, «Место моего покоя» (1911)</vt:lpstr>
      <vt:lpstr>PowerPoint Presentation</vt:lpstr>
      <vt:lpstr>Похороны Шолом-Алейхема, 15 мая 1916 </vt:lpstr>
      <vt:lpstr>Театральная труппа Бориса Томашефского </vt:lpstr>
      <vt:lpstr>Спектакль «Еврейский Король Лир», в главной роли Яков Адлер</vt:lpstr>
      <vt:lpstr>Актриса Берта Калиш</vt:lpstr>
      <vt:lpstr>Спектакль «Гамлет», в главной роли Берта Калиш</vt:lpstr>
      <vt:lpstr>Драматург Осип Дымов (Перельман)1878-1959</vt:lpstr>
      <vt:lpstr>Спектакль по пьесе Дымова «Бронкс-экспресс»</vt:lpstr>
      <vt:lpstr>Борис Аронсон, декорации для спектакля «Бронкс-экспресс»</vt:lpstr>
      <vt:lpstr>Джейкоб Эпстейн, «В редакции еврейской газеты», 1903</vt:lpstr>
      <vt:lpstr>Здание «Форвертс» на Ист-Бродвее</vt:lpstr>
      <vt:lpstr>Абрам (Эйб) Каган, 1860-1951 Редактор газеты «Форвертс» </vt:lpstr>
      <vt:lpstr>Строительство Манхэттенского моста, 1909</vt:lpstr>
      <vt:lpstr>Зуни Мауд, Иллюстрация к роману Довида Игнатова «В водовороте», 1918</vt:lpstr>
      <vt:lpstr>Группа «Ди юнге»: В центре Довид Игнатов, под ним Иосиф Опатошу</vt:lpstr>
      <vt:lpstr>Абрам Валковиц, «Нью-Йорк», 1920е годы</vt:lpstr>
      <vt:lpstr>Валковиц, иллюстрации к роману Довида Игнатова «В водовороте» (1918) </vt:lpstr>
      <vt:lpstr>Макс Вебер, иллюстраци  в журнале «Шрифтн» (1919-1926) </vt:lpstr>
      <vt:lpstr>Г. Лейвик (Лейвик Гелперин), 1889-1962</vt:lpstr>
      <vt:lpstr>Г. Лейвик, «Где-то там» (1914)</vt:lpstr>
      <vt:lpstr>PowerPoint Presentation</vt:lpstr>
      <vt:lpstr>Шолем Аш (1880-1957)</vt:lpstr>
      <vt:lpstr>Исаак Башевис Зингер, 1904-1991</vt:lpstr>
      <vt:lpstr>Фильм «Ромео и Джульетта на идише», реж. Ив Анненберг, 2010</vt:lpstr>
    </vt:vector>
  </TitlesOfParts>
  <Company>University of Michigan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Yiddish in New York: Первые 150 лет Михаил Крутиков University of Michigan Эшколот, 22 декабря 2013 г.</dc:title>
  <dc:creator>Mikhail Krutikov</dc:creator>
  <cp:lastModifiedBy>Simon Parizhsky</cp:lastModifiedBy>
  <cp:revision>3</cp:revision>
  <dcterms:created xsi:type="dcterms:W3CDTF">2013-12-23T08:00:52Z</dcterms:created>
  <dcterms:modified xsi:type="dcterms:W3CDTF">2013-12-23T08:10:39Z</dcterms:modified>
</cp:coreProperties>
</file>