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0" r:id="rId3"/>
    <p:sldId id="291" r:id="rId4"/>
    <p:sldId id="281" r:id="rId5"/>
    <p:sldId id="282" r:id="rId6"/>
    <p:sldId id="284" r:id="rId7"/>
    <p:sldId id="300" r:id="rId8"/>
    <p:sldId id="266" r:id="rId9"/>
    <p:sldId id="283" r:id="rId10"/>
    <p:sldId id="270" r:id="rId11"/>
    <p:sldId id="267" r:id="rId12"/>
    <p:sldId id="265" r:id="rId13"/>
    <p:sldId id="257" r:id="rId14"/>
    <p:sldId id="271" r:id="rId15"/>
    <p:sldId id="301" r:id="rId16"/>
    <p:sldId id="304" r:id="rId17"/>
    <p:sldId id="285" r:id="rId18"/>
    <p:sldId id="286" r:id="rId19"/>
    <p:sldId id="288" r:id="rId20"/>
    <p:sldId id="289" r:id="rId21"/>
    <p:sldId id="287" r:id="rId22"/>
    <p:sldId id="258" r:id="rId23"/>
    <p:sldId id="261" r:id="rId24"/>
    <p:sldId id="263" r:id="rId25"/>
    <p:sldId id="259" r:id="rId26"/>
    <p:sldId id="292" r:id="rId27"/>
    <p:sldId id="290" r:id="rId28"/>
    <p:sldId id="260" r:id="rId29"/>
    <p:sldId id="273" r:id="rId30"/>
    <p:sldId id="302" r:id="rId31"/>
    <p:sldId id="272" r:id="rId32"/>
    <p:sldId id="274" r:id="rId33"/>
    <p:sldId id="303" r:id="rId34"/>
    <p:sldId id="277" r:id="rId35"/>
    <p:sldId id="305" r:id="rId36"/>
    <p:sldId id="306" r:id="rId37"/>
    <p:sldId id="276" r:id="rId38"/>
    <p:sldId id="295" r:id="rId39"/>
    <p:sldId id="296" r:id="rId40"/>
    <p:sldId id="298" r:id="rId41"/>
    <p:sldId id="307" r:id="rId42"/>
    <p:sldId id="294" r:id="rId43"/>
    <p:sldId id="269" r:id="rId4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114" d="100"/>
          <a:sy n="114" d="100"/>
        </p:scale>
        <p:origin x="360"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B0BE2DE-5C21-41EA-A56E-6A92AC6B4C5F}" type="datetimeFigureOut">
              <a:rPr lang="en-US" smtClean="0"/>
              <a:t>6/11/2016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2C2D9C-AE08-4257-8A2E-F7071F081B82}" type="slidenum">
              <a:rPr lang="en-US" smtClean="0"/>
              <a:t>‹#›</a:t>
            </a:fld>
            <a:endParaRPr lang="en-US"/>
          </a:p>
        </p:txBody>
      </p:sp>
    </p:spTree>
    <p:extLst>
      <p:ext uri="{BB962C8B-B14F-4D97-AF65-F5344CB8AC3E}">
        <p14:creationId xmlns:p14="http://schemas.microsoft.com/office/powerpoint/2010/main" val="15121564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B0BE2DE-5C21-41EA-A56E-6A92AC6B4C5F}" type="datetimeFigureOut">
              <a:rPr lang="en-US" smtClean="0"/>
              <a:t>6/11/2016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2C2D9C-AE08-4257-8A2E-F7071F081B82}" type="slidenum">
              <a:rPr lang="en-US" smtClean="0"/>
              <a:t>‹#›</a:t>
            </a:fld>
            <a:endParaRPr lang="en-US"/>
          </a:p>
        </p:txBody>
      </p:sp>
    </p:spTree>
    <p:extLst>
      <p:ext uri="{BB962C8B-B14F-4D97-AF65-F5344CB8AC3E}">
        <p14:creationId xmlns:p14="http://schemas.microsoft.com/office/powerpoint/2010/main" val="7368877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B0BE2DE-5C21-41EA-A56E-6A92AC6B4C5F}" type="datetimeFigureOut">
              <a:rPr lang="en-US" smtClean="0"/>
              <a:t>6/11/2016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2C2D9C-AE08-4257-8A2E-F7071F081B82}" type="slidenum">
              <a:rPr lang="en-US" smtClean="0"/>
              <a:t>‹#›</a:t>
            </a:fld>
            <a:endParaRPr lang="en-US"/>
          </a:p>
        </p:txBody>
      </p:sp>
    </p:spTree>
    <p:extLst>
      <p:ext uri="{BB962C8B-B14F-4D97-AF65-F5344CB8AC3E}">
        <p14:creationId xmlns:p14="http://schemas.microsoft.com/office/powerpoint/2010/main" val="25368614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B0BE2DE-5C21-41EA-A56E-6A92AC6B4C5F}" type="datetimeFigureOut">
              <a:rPr lang="en-US" smtClean="0"/>
              <a:t>6/11/2016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2C2D9C-AE08-4257-8A2E-F7071F081B82}" type="slidenum">
              <a:rPr lang="en-US" smtClean="0"/>
              <a:t>‹#›</a:t>
            </a:fld>
            <a:endParaRPr lang="en-US"/>
          </a:p>
        </p:txBody>
      </p:sp>
    </p:spTree>
    <p:extLst>
      <p:ext uri="{BB962C8B-B14F-4D97-AF65-F5344CB8AC3E}">
        <p14:creationId xmlns:p14="http://schemas.microsoft.com/office/powerpoint/2010/main" val="20847931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B0BE2DE-5C21-41EA-A56E-6A92AC6B4C5F}" type="datetimeFigureOut">
              <a:rPr lang="en-US" smtClean="0"/>
              <a:t>6/11/2016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2C2D9C-AE08-4257-8A2E-F7071F081B82}" type="slidenum">
              <a:rPr lang="en-US" smtClean="0"/>
              <a:t>‹#›</a:t>
            </a:fld>
            <a:endParaRPr lang="en-US"/>
          </a:p>
        </p:txBody>
      </p:sp>
    </p:spTree>
    <p:extLst>
      <p:ext uri="{BB962C8B-B14F-4D97-AF65-F5344CB8AC3E}">
        <p14:creationId xmlns:p14="http://schemas.microsoft.com/office/powerpoint/2010/main" val="13623429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B0BE2DE-5C21-41EA-A56E-6A92AC6B4C5F}" type="datetimeFigureOut">
              <a:rPr lang="en-US" smtClean="0"/>
              <a:t>6/11/2016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2C2D9C-AE08-4257-8A2E-F7071F081B82}" type="slidenum">
              <a:rPr lang="en-US" smtClean="0"/>
              <a:t>‹#›</a:t>
            </a:fld>
            <a:endParaRPr lang="en-US"/>
          </a:p>
        </p:txBody>
      </p:sp>
    </p:spTree>
    <p:extLst>
      <p:ext uri="{BB962C8B-B14F-4D97-AF65-F5344CB8AC3E}">
        <p14:creationId xmlns:p14="http://schemas.microsoft.com/office/powerpoint/2010/main" val="23505630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B0BE2DE-5C21-41EA-A56E-6A92AC6B4C5F}" type="datetimeFigureOut">
              <a:rPr lang="en-US" smtClean="0"/>
              <a:t>6/11/2016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32C2D9C-AE08-4257-8A2E-F7071F081B82}" type="slidenum">
              <a:rPr lang="en-US" smtClean="0"/>
              <a:t>‹#›</a:t>
            </a:fld>
            <a:endParaRPr lang="en-US"/>
          </a:p>
        </p:txBody>
      </p:sp>
    </p:spTree>
    <p:extLst>
      <p:ext uri="{BB962C8B-B14F-4D97-AF65-F5344CB8AC3E}">
        <p14:creationId xmlns:p14="http://schemas.microsoft.com/office/powerpoint/2010/main" val="5616814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B0BE2DE-5C21-41EA-A56E-6A92AC6B4C5F}" type="datetimeFigureOut">
              <a:rPr lang="en-US" smtClean="0"/>
              <a:t>6/11/2016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32C2D9C-AE08-4257-8A2E-F7071F081B82}" type="slidenum">
              <a:rPr lang="en-US" smtClean="0"/>
              <a:t>‹#›</a:t>
            </a:fld>
            <a:endParaRPr lang="en-US"/>
          </a:p>
        </p:txBody>
      </p:sp>
    </p:spTree>
    <p:extLst>
      <p:ext uri="{BB962C8B-B14F-4D97-AF65-F5344CB8AC3E}">
        <p14:creationId xmlns:p14="http://schemas.microsoft.com/office/powerpoint/2010/main" val="36876901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0BE2DE-5C21-41EA-A56E-6A92AC6B4C5F}" type="datetimeFigureOut">
              <a:rPr lang="en-US" smtClean="0"/>
              <a:t>6/11/2016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32C2D9C-AE08-4257-8A2E-F7071F081B82}" type="slidenum">
              <a:rPr lang="en-US" smtClean="0"/>
              <a:t>‹#›</a:t>
            </a:fld>
            <a:endParaRPr lang="en-US"/>
          </a:p>
        </p:txBody>
      </p:sp>
    </p:spTree>
    <p:extLst>
      <p:ext uri="{BB962C8B-B14F-4D97-AF65-F5344CB8AC3E}">
        <p14:creationId xmlns:p14="http://schemas.microsoft.com/office/powerpoint/2010/main" val="31375809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B0BE2DE-5C21-41EA-A56E-6A92AC6B4C5F}" type="datetimeFigureOut">
              <a:rPr lang="en-US" smtClean="0"/>
              <a:t>6/11/2016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2C2D9C-AE08-4257-8A2E-F7071F081B82}" type="slidenum">
              <a:rPr lang="en-US" smtClean="0"/>
              <a:t>‹#›</a:t>
            </a:fld>
            <a:endParaRPr lang="en-US"/>
          </a:p>
        </p:txBody>
      </p:sp>
    </p:spTree>
    <p:extLst>
      <p:ext uri="{BB962C8B-B14F-4D97-AF65-F5344CB8AC3E}">
        <p14:creationId xmlns:p14="http://schemas.microsoft.com/office/powerpoint/2010/main" val="5175076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B0BE2DE-5C21-41EA-A56E-6A92AC6B4C5F}" type="datetimeFigureOut">
              <a:rPr lang="en-US" smtClean="0"/>
              <a:t>6/11/2016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2C2D9C-AE08-4257-8A2E-F7071F081B82}" type="slidenum">
              <a:rPr lang="en-US" smtClean="0"/>
              <a:t>‹#›</a:t>
            </a:fld>
            <a:endParaRPr lang="en-US"/>
          </a:p>
        </p:txBody>
      </p:sp>
    </p:spTree>
    <p:extLst>
      <p:ext uri="{BB962C8B-B14F-4D97-AF65-F5344CB8AC3E}">
        <p14:creationId xmlns:p14="http://schemas.microsoft.com/office/powerpoint/2010/main" val="19890636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0BE2DE-5C21-41EA-A56E-6A92AC6B4C5F}" type="datetimeFigureOut">
              <a:rPr lang="en-US" smtClean="0"/>
              <a:t>6/11/2016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2C2D9C-AE08-4257-8A2E-F7071F081B82}" type="slidenum">
              <a:rPr lang="en-US" smtClean="0"/>
              <a:t>‹#›</a:t>
            </a:fld>
            <a:endParaRPr lang="en-US"/>
          </a:p>
        </p:txBody>
      </p:sp>
    </p:spTree>
    <p:extLst>
      <p:ext uri="{BB962C8B-B14F-4D97-AF65-F5344CB8AC3E}">
        <p14:creationId xmlns:p14="http://schemas.microsoft.com/office/powerpoint/2010/main" val="22117346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hyperlink" Target="https://www.google.com/imgres?imgurl=http://upload.wikimedia.org/wikipedia/commons/2/23/Piero_della_Francesca-_Legend_of_the_True_Cross_-_the_Queen_of_Sheba_Meeting_with_Solomon;_detail.JPG&amp;imgrefurl=http://www.ancient-origins.net/history-famous-people/legendary-queen-sheba-and-her-iconic-visit-king-solomon-002547&amp;docid=MoZsYE6KIQkwZM&amp;tbnid=h1l7G0hEucQMwM:&amp;w=569&amp;h=740&amp;bih=391&amp;biw=768&amp;ved=0ahUKEwitq6nd44LNAhVESiYKHXMkA90QxiAIAg&amp;iact=c&amp;ictx=1" TargetMode="Externa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hyperlink" Target="https://www.google.com/imgres?imgurl=http://www.freeimgshost.com/fullsize/38m7txyqrfh870b3ib7x.jpg&amp;imgrefurl=http://www.ahashare.com/torrents-details.php?id%3D351464&amp;docid=fKfKM8PPYF4UBM&amp;tbnid=eet_v6HZ3JJ6HM:&amp;w=539&amp;h=758&amp;hl=en&amp;bih=391&amp;biw=768&amp;ved=0ahUKEwiu3qq04oLNAhVBLSYKHYlrBmkQxiAIAg&amp;iact=c&amp;ictx=1" TargetMode="Externa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hyperlink" Target="https://www.google.com/imgres?imgurl=http://solarey.net/wp-content/uploads/2015/04/QUEEN-OF-SHEBA.jpg&amp;imgrefurl=http://solarey.net/queen-of-sheba/&amp;docid=kiiXGoqlLf-jaM&amp;tbnid=pA9jLDb2OGHItM:&amp;w=576&amp;h=432&amp;bih=391&amp;biw=768&amp;ved=0ahUKEwih-67f4YLNAhUB1CYKHR5gBU8QMwiIAShPME8&amp;iact=mrc&amp;uact=8" TargetMode="Externa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hyperlink" Target="https://www.google.com/imgres?imgurl=http://queenofshebasarasota.com/uploads/images/sheba-icon.jpg&amp;imgrefurl=http://queenofshebasarasota.com/about/queen-of-sheba.html&amp;docid=OOpbwJSo014l3M&amp;tbnid=a8XZFtxCiXLm4M:&amp;w=200&amp;h=200&amp;bih=391&amp;biw=768&amp;ved=0ahUKEwiokNKZn_PMAhUJRyYKHcy8B2QQxiAIAg&amp;iact=c&amp;ictx=1" TargetMode="Externa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hyperlink" Target="http://williamblogstuff.blogspot.com/2006/02/queen-sheba-and-king-solomon.html"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google.com/imgres?imgurl=http://www.earlheinrich.com/Ancient%20Nubia/Aksum%20Empire.gif&amp;imgrefurl=http://www.earlheinrich.com/Ancient%20Nubia/Module13.html&amp;docid=drPjWnQRiPVoDM&amp;tbnid=UvsrgoTQI5bfPM:&amp;w=357&amp;h=356&amp;bih=391&amp;biw=768&amp;ved=0ahUKEwiTmcC964LNAhVFySYKHdqwCFUQxiAIAg&amp;iact=c&amp;ictx=1"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hyperlink" Target="https://www.google.com/imgres?imgurl=http://wikitravel.org/upload/shared//thumb/d/de/Aksum_church.jpg/400px-Aksum_church.jpg&amp;imgrefurl=http://wikitravel.org/en/Aksum&amp;docid=6F7ftr9uC6qCLM&amp;tbnid=Jwri-6xOx2Sv2M:&amp;w=400&amp;h=300&amp;bih=391&amp;biw=768&amp;ved=0ahUKEwihptaF34LNAhXINSYKHSe0ANsQMwg-KAwwDA&amp;iact=mrc&amp;uact=8"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hyperlink" Target="https://www.google.com/imgres?imgurl=http://static.panoramio.com/photos/large/17849560.jpg&amp;imgrefurl=http://www.panoramio.com/photo/17849560&amp;docid=V1_LxrxFMbEQbM&amp;tbnid=ShkXjpMiWm6V2M:&amp;w=1024&amp;h=768&amp;bih=391&amp;biw=768&amp;ved=0ahUKEwj5krKE4ILNAhXBMyYKHeNCAI4QxiAIAg&amp;iact=c&amp;ictx=1"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hyperlink" Target="https://www.google.com/imgres?imgurl=http://www.sefere.net/wp-content/uploads/2014/01/Lalibela-41.jpg&amp;imgrefurl=http://www.sefere.net/place/lalibela-rock-hewn-churches/&amp;docid=W8DJ6JVQfI969M&amp;tbnid=jHxaYkGUAiGUqM:&amp;w=450&amp;h=303&amp;bih=391&amp;biw=768&amp;ved=0ahUKEwiOv77b4ILNAhXHOCYKHdp1A_IQxiAIAg&amp;iact=c&amp;ictx=1"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hyperlink" Target="https://www.google.com/imgres?imgurl=http://quatr.us/africa/architecture/pictures/lalibella.jpg&amp;imgrefurl=http://quatr.us/africa/history/meroe2.htm&amp;docid=_Q7pY92xwzcL6M&amp;tbnid=qkoosvcHVbohRM:&amp;w=300&amp;h=203&amp;bih=391&amp;biw=768&amp;ved=0ahUKEwihptaF34LNAhXINSYKHSe0ANsQMwhwKDQwNA&amp;iact=mrc&amp;uact=8"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hyperlink" Target="https://www.google.com/imgres?imgurl=http://ngm.nationalgeographic.com/ngm/data/2001/07/01/zoom/images/zm_zoomin_20010701.6.4.jpg&amp;imgrefurl=http://ngm.nationalgeographic.com/ngm/data/2001/07/01/html/zm_20010701.6.4.html&amp;docid=o0jd_qPpkolO1M&amp;tbnid=Lpg9f1XopWniZM:&amp;w=545&amp;h=370&amp;bih=391&amp;biw=768&amp;ved=0ahUKEwihptaF34LNAhXINSYKHSe0ANsQMwhzKDcwNw&amp;iact=mrc&amp;uact=8"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hyperlink" Target="https://www.google.com/imgres?imgurl=http://www.pauleijkemans.com/worldtrip/part27/medium/Israel%20-%20Jerusalem%20-%20Compound%20Ethiopian%20Church%20(medium).jpg&amp;imgrefurl=http://www.pauleijkemans.com/worldtrip/part27/show.asp?pic%3DIsrael%20-%20Jerusalem%20-%20Compound%20Ethiopian%20Church%20(medium).jpg%26title%3DCompund%20of%20the%20Ethiopian%20Church%20(Jerusalem)&amp;docid=jjGHGXtzIPVTrM&amp;tbnid=rWyYf_zEAbXJYM:&amp;w=1188&amp;h=850&amp;bih=391&amp;biw=768&amp;ved=0ahUKEwiqyNqO5oLNAhUCwiYKHYYbC4kQxiAIAg&amp;iact=c&amp;ictx=1" TargetMode="Externa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hyperlink" Target="https://www.google.com/imgres?imgurl=http://www.thetower.org/wp-content/uploads/2014/05/DSC_4652.jpg&amp;imgrefurl=http://www.thetower.org/article/photos-ethiopian-easter-jerusalem/&amp;docid=Md-ixDPKmI45XM&amp;tbnid=4IKJxK1EjdFI0M:&amp;w=6735&amp;h=4495&amp;bih=979&amp;biw=1920&amp;ved=0ahUKEwjiuZOtmpzNAhWCPiYKHWpWBegQMwhPKCYwJg&amp;iact=mrc&amp;uact=8" TargetMode="Externa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hyperlink" Target="https://www.google.com/imgres?imgurl=http://jerusalem.com/files/InfoPages/Jerusalem-info-ethiopian_church.JPG&amp;imgrefurl=http://jerusalem.com/info/ethiopian_church&amp;docid=Y9Ixn9cSL5GrzM&amp;tbnid=NAHhU9K7vvW4HM:&amp;w=332&amp;h=250&amp;bih=391&amp;biw=768&amp;ved=0ahUKEwiPtdfl5YLNAhWDYyYKHbEMAXYQxiAIAg&amp;iact=c&amp;ictx=1" TargetMode="Externa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hyperlink" Target="https://www.google.com/imgres?imgurl=http://1.bp.blogspot.com/-TsnfAXUW0Xg/Tk-85wVIh6I/AAAAAAAAJaI/Lz6Llozejww/s1600/DSC07699.JPG&amp;imgrefurl=http://pazzapazza2.blogspot.com/2011/08/visit-to-ethiopian-church-in-jerusalem.html&amp;docid=q4w3HIuqUVxHZM&amp;tbnid=KeicknM3m_lctM:&amp;w=1600&amp;h=1200&amp;bih=391&amp;biw=768&amp;ved=0ahUKEwirm5ul5oLNAhWD6yYKHQZSBi8QMwgsKA8wDw&amp;iact=mrc&amp;uact=8" TargetMode="Externa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3" Type="http://schemas.openxmlformats.org/officeDocument/2006/relationships/image" Target="../media/image27.jpeg"/><Relationship Id="rId2" Type="http://schemas.openxmlformats.org/officeDocument/2006/relationships/hyperlink" Target="https://www.google.com/imgres?imgurl=http://abbayesehaq.com/img/ethStreet.png&amp;imgrefurl=http://abbayesehaq.com/activities_jerusalem.htm&amp;docid=EWy1PltqASX_HM&amp;tbnid=5TIqaZJPFARIEM:&amp;w=400&amp;h=260&amp;bih=979&amp;biw=1920&amp;ved=0ahUKEwi46vvsmpzNAhUKfiYKHQfZAlk4ZBAzCFEoTTBN&amp;iact=mrc&amp;uact=8" TargetMode="Externa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3" Type="http://schemas.openxmlformats.org/officeDocument/2006/relationships/image" Target="../media/image28.jpeg"/><Relationship Id="rId2" Type="http://schemas.openxmlformats.org/officeDocument/2006/relationships/hyperlink" Target="https://www.google.com/imgres?imgurl=http://4.bp.blogspot.com/-lWUdg4A8Gok/TVpN6qP5oaI/AAAAAAAAJgM/OJI5sRoRmBc/s1600/IMG_1561.JPG&amp;imgrefurl=http://jerusalemhillsdailyphoto.blogspot.com/2011/02/eastern-orthodox-ethiopian-church.html&amp;docid=ZJYnVM-GsJg93M&amp;tbnid=wzgMpvwCtheEiM:&amp;w=1024&amp;h=768&amp;itg=1&amp;bih=391&amp;biw=768&amp;ved=0ahUKEwiBz6DL6YLNAhVG2SYKHanpC3wQxiAIAg&amp;iact=c&amp;ictx=1" TargetMode="Externa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3" Type="http://schemas.openxmlformats.org/officeDocument/2006/relationships/image" Target="../media/image29.jpeg"/><Relationship Id="rId2" Type="http://schemas.openxmlformats.org/officeDocument/2006/relationships/hyperlink" Target="https://www.pinterest.com/pin/296182112970015692/" TargetMode="External"/><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3" Type="http://schemas.openxmlformats.org/officeDocument/2006/relationships/image" Target="../media/image30.gif"/><Relationship Id="rId2" Type="http://schemas.openxmlformats.org/officeDocument/2006/relationships/hyperlink" Target="https://www.google.com/imgres?imgurl=http%3A%2F%2Fwww.thetower.org%2Fwp-content%2Fuploads%2F2014%2F05%2FDSC_4808-1.jpg&amp;imgrefurl=http%3A%2F%2Fwww.thetower.org%2Farticle%2Fphotos-ethiopian-easter-jerusalem%2F&amp;docid=Md-ixDPKmI45XM&amp;tbnid=TgE0VM711jRjlM%3A&amp;w=4323&amp;h=2877&amp;bih=979&amp;biw=1920&amp;ved=0ahUKEwjInpbbp6DNAhWDXh4KHZWOA3oQMwghKAMwAw&amp;iact=mrc&amp;uact=8" TargetMode="External"/><Relationship Id="rId1" Type="http://schemas.openxmlformats.org/officeDocument/2006/relationships/slideLayout" Target="../slideLayouts/slideLayout6.xml"/><Relationship Id="rId5" Type="http://schemas.openxmlformats.org/officeDocument/2006/relationships/image" Target="../media/image31.jpeg"/><Relationship Id="rId4" Type="http://schemas.openxmlformats.org/officeDocument/2006/relationships/hyperlink" Target="https://www.google.com/imgres?imgurl=http%3A%2F%2Fcache2.asset-cache.net%2Fgc%2F121767061-ethiopian-christian-pilgrims-on-the-roof-of-gettyimages.jpg%3Fv%3D1%26c%3DIWSAsset%26k%3D2%26d%3DGM62eMu%252FUiL9rmnMik3TAY5QXGUnHZbtPVUg48jK1AxRmOYhHxGqPXUQKC98q5s4&amp;imgrefurl=http%3A%2F%2Fwww.gettyimages.com%2Fdetail%2Fphoto%2Fethiopian-christian-pilgrims-on-the-roof-of-high-res-stock-photography%2F121767061&amp;docid=Xcg-mcaP7FVIiM&amp;tbnid=u8n2Vyaq3FO2ZM%3A&amp;w=338&amp;h=507&amp;bih=979&amp;biw=1920&amp;ved=0ahUKEwiAiu_zqKDNAhWF9R4KHVjRB0EQMwg9KBUwFQ&amp;iact=mrc&amp;uact=8" TargetMode="External"/></Relationships>
</file>

<file path=ppt/slides/_rels/slide37.xml.rels><?xml version="1.0" encoding="UTF-8" standalone="yes"?>
<Relationships xmlns="http://schemas.openxmlformats.org/package/2006/relationships"><Relationship Id="rId3" Type="http://schemas.openxmlformats.org/officeDocument/2006/relationships/image" Target="../media/image32.jpeg"/><Relationship Id="rId2" Type="http://schemas.openxmlformats.org/officeDocument/2006/relationships/hyperlink" Target="https://www.google.com/imgres?imgurl=https://tomhalltravel.files.wordpress.com/2011/05/selassieinjerusalem.jpg&amp;imgrefurl=https://tomhalltravel.com/2011/06/03/when-haile-selassie-went-to-jerusalem/&amp;docid=gGdlVlzIPHWEjM&amp;tbnid=C3qWzGojClX8wM:&amp;w=800&amp;h=585&amp;bih=391&amp;biw=768&amp;ved=0ahUKEwicgvTS6ILNAhWEYiYKHeuiAK0QxiAIAg&amp;iact=c&amp;ictx=1" TargetMode="External"/><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3" Type="http://schemas.openxmlformats.org/officeDocument/2006/relationships/hyperlink" Target="https://en.wikipedia.org/wiki/Mozambique" TargetMode="External"/><Relationship Id="rId2" Type="http://schemas.openxmlformats.org/officeDocument/2006/relationships/hyperlink" Target="https://en.wikipedia.org/wiki/Angola" TargetMode="External"/><Relationship Id="rId1" Type="http://schemas.openxmlformats.org/officeDocument/2006/relationships/slideLayout" Target="../slideLayouts/slideLayout7.xml"/><Relationship Id="rId4" Type="http://schemas.openxmlformats.org/officeDocument/2006/relationships/hyperlink" Target="https://en.wikipedia.org/wiki/South_Africa" TargetMode="Externa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8" Type="http://schemas.openxmlformats.org/officeDocument/2006/relationships/hyperlink" Target="https://www.google.com/imgres?imgurl=http://www.forumancientcoins.com/Coins2/28942p00.jpg&amp;imgrefurl=http://www.forumancientcoins.com/catalog/roman-and-greek-coins.asp?vpar%3D1542&amp;docid=OIhYouzlpjEr_M&amp;tbnid=HkrbLEyi4RJp1M:&amp;w=307&amp;h=150&amp;bih=326&amp;biw=640&amp;ved=0ahUKEwjo--WHqoXNAhXIwiYKHfiICiQQxiAIBigE&amp;iact=c&amp;ictx=1" TargetMode="External"/><Relationship Id="rId3" Type="http://schemas.openxmlformats.org/officeDocument/2006/relationships/image" Target="../media/image3.jpeg"/><Relationship Id="rId7" Type="http://schemas.openxmlformats.org/officeDocument/2006/relationships/image" Target="../media/image5.jpeg"/><Relationship Id="rId2" Type="http://schemas.openxmlformats.org/officeDocument/2006/relationships/hyperlink" Target="https://www.google.com/imgres?imgurl=http://www.coinweek.com/wp-content/uploads/2014/07/ezana.jpg&amp;imgrefurl=http://www.coinweek.com/featured-news/the-coinage-of-aksum/&amp;docid=dVG4P_t0qkGdWM&amp;tbnid=FfWwLCZLv5c9BM:&amp;w=400&amp;h=216&amp;bih=326&amp;biw=640&amp;ved=0ahUKEwjo--WHqoXNAhXIwiYKHfiICiQQxiAIAygB&amp;iact=c&amp;ictx=1" TargetMode="External"/><Relationship Id="rId1" Type="http://schemas.openxmlformats.org/officeDocument/2006/relationships/slideLayout" Target="../slideLayouts/slideLayout2.xml"/><Relationship Id="rId6" Type="http://schemas.openxmlformats.org/officeDocument/2006/relationships/hyperlink" Target="https://www.google.com/imgres?imgurl=http://www.wildwinds.com/coins/greece/axum/kaleb/Munro_102.jpg&amp;imgrefurl=http://www.wildwinds.com/coins/greece/axum/kaleb/i.html&amp;docid=-jO1KEWBGDUTrM&amp;tbnid=KrCOmSxJtJU99M:&amp;w=500&amp;h=270&amp;bih=326&amp;biw=640&amp;ved=0ahUKEwjo--WHqoXNAhXIwiYKHfiICiQQxiAIBSgD&amp;iact=c&amp;ictx=1" TargetMode="External"/><Relationship Id="rId11" Type="http://schemas.openxmlformats.org/officeDocument/2006/relationships/image" Target="../media/image7.jpeg"/><Relationship Id="rId5" Type="http://schemas.openxmlformats.org/officeDocument/2006/relationships/image" Target="../media/image4.jpeg"/><Relationship Id="rId10" Type="http://schemas.openxmlformats.org/officeDocument/2006/relationships/hyperlink" Target="https://www.google.com/imgres?imgurl=http://streamafrica.com/wp-content/uploads/2013/12/Mistiski-izzudusas-9.jpg&amp;imgrefurl=http://streamafrica.com/culture/king-ezana-aksum/&amp;docid=Yba_cu6RKqob_M&amp;tbnid=dpMchAv4RBck-M:&amp;w=650&amp;h=310&amp;bih=326&amp;biw=640&amp;ved=0ahUKEwjo--WHqoXNAhXIwiYKHfiICiQQxiAIAg&amp;iact=c&amp;ictx=1" TargetMode="External"/><Relationship Id="rId4" Type="http://schemas.openxmlformats.org/officeDocument/2006/relationships/hyperlink" Target="https://www.google.com/imgres?imgurl=http://www.cs.mcgill.ca/~rwest/wikispeedia/wpcd/images/164/16421.jpg&amp;imgrefurl=http://www.cs.mcgill.ca/~rwest/wikispeedia/wpcd/wp/a/Aksumite_currency.htm&amp;docid=N6WN_LGXoRGr3M&amp;tbnid=b2M-ufbs-f1fyM:&amp;w=250&amp;h=125&amp;bih=326&amp;biw=640&amp;ved=0ahUKEwjo--WHqoXNAhXIwiYKHfiICiQQxiAIBCgC&amp;iact=c&amp;ictx=1" TargetMode="External"/><Relationship Id="rId9" Type="http://schemas.openxmlformats.org/officeDocument/2006/relationships/image" Target="../media/image6.jpeg"/></Relationships>
</file>

<file path=ppt/slides/_rels/slide40.xml.rels><?xml version="1.0" encoding="UTF-8" standalone="yes"?>
<Relationships xmlns="http://schemas.openxmlformats.org/package/2006/relationships"><Relationship Id="rId3" Type="http://schemas.openxmlformats.org/officeDocument/2006/relationships/image" Target="../media/image33.jpeg"/><Relationship Id="rId2" Type="http://schemas.openxmlformats.org/officeDocument/2006/relationships/hyperlink" Target="https://www.google.com/imgres?imgurl=http://d.gr-assets.com/books/1391978023l/16192218.jpg&amp;imgrefurl=http://www.goodreads.com/book/show/16192218-rastafarian-children-of-solomon&amp;docid=HRqQ_7IKaylVxM&amp;tbnid=M1JwHSP4usnbfM:&amp;w=317&amp;h=475&amp;bih=391&amp;biw=768&amp;ved=0ahUKEwiygZGh4YLNAhXH1CYKHWbPBiIQMwhWKB0wHQ&amp;iact=mrc&amp;uact=8"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34.jpeg"/><Relationship Id="rId2" Type="http://schemas.openxmlformats.org/officeDocument/2006/relationships/hyperlink" Target="https://www.google.com/imgres?imgurl=http%3A%2F%2Fstatic1.972mag.com%2Fwp-content%2Fuploads%2F%2F2012%2F01%2Frefugees.jpg&amp;imgrefurl=http%3A%2F%2F972mag.com%2Fmyths-facts-and-suggestions-asylum-seekers-in-israel%2F33740%2F&amp;docid=JG_bh2MoAByd3M&amp;tbnid=aOV1feYXatmQVM%3A&amp;w=400&amp;h=320&amp;bih=979&amp;biw=1920&amp;ved=0ahUKEwjShMbsqaDNAhXNsB4KHcitCms4ZBAzCCsoJzAn&amp;iact=mrc&amp;uact=8"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35.jpeg"/><Relationship Id="rId2" Type="http://schemas.openxmlformats.org/officeDocument/2006/relationships/hyperlink" Target="https://www.google.com/imgres?imgurl=http://www.israelemb.org/MFA/PressRoom/2016/Photos2016/GPOMN-Rivlin-EthiopianOrthodoxPatriarch.jpg&amp;imgrefurl=http://www.israelemb.org/washington/NewsAndEvents/Pages/President-Rivlin-meets-with-Ethiopian-Orthodox-Patriarch-16-May-2016.aspx&amp;docid=NXCUdcBKaPUIuM&amp;tbnid=RNGuuMQHNMQbqM:&amp;w=800&amp;h=600&amp;bih=391&amp;biw=768&amp;ved=undefined&amp;iact=c&amp;ictx=1" TargetMode="Externa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3" Type="http://schemas.openxmlformats.org/officeDocument/2006/relationships/image" Target="../media/image36.jpeg"/><Relationship Id="rId2" Type="http://schemas.openxmlformats.org/officeDocument/2006/relationships/hyperlink" Target="https://www.google.com/imgres?imgurl=http://i38.photobucket.com/albums/e120/tamrin_quarry/kramer_2.jpg&amp;imgrefurl=http://tamrin.proboards.com/thread/995/queen-shebas-palace-discovered-ethiopia&amp;docid=-TZTwkr5SqSrqM&amp;tbnid=bkjYEOhuNLJrhM:&amp;w=638&amp;h=678&amp;bih=391&amp;biw=768&amp;ved=0ahUKEwjDkKqh44LNAhVGYyYKHRztAFEQxiAIAg&amp;iact=c&amp;ictx=1" TargetMode="Externa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s://www.google.com/imgres?imgurl=http://www.traveloethiopia.com/images/destination/1360774126_1!!-!!720_IMG_1753_Axoum_Pierre_d_ezana_ecriture_grecque.JPG&amp;imgrefurl=http://www.islandmix.com/backchat/f6/ancient-horn-african-ruins-265859/&amp;docid=2lN0vyJOxj9LnM&amp;tbnid=lanFyYL3tCxnuM:&amp;w=1600&amp;h=1066&amp;bih=326&amp;biw=640&amp;ved=0ahUKEwjFpO3kqoXNAhVFMyYKHSTyABkQxiAIAg&amp;iact=c&amp;ictx=1"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s://www.google.com/imgres?imgurl=http://c8.alamy.com/comp/BBKPBX/africa-ethiopia-axum-the-church-of-our-lady-mary-of-zion-said-to-houses-BBKPBX.jpg&amp;imgrefurl=http://www.alamy.com/stock-photo-africa-ethiopia-axum-the-church-of-our-lady-mary-of-zion-said-to-houses-24406254.html&amp;docid=nWU6NbeCYgRz1M&amp;tbnid=-yat_BIEdQ4w0M:&amp;w=1300&amp;h=956&amp;bih=391&amp;biw=768&amp;ved=0ahUKEwjbjvWH6ILNAhUMJiYKHampAEoQMwhkKD0wPQ&amp;iact=mrc&amp;uact=8" TargetMode="Externa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hyperlink" Target="https://www.biblegateway.com/passage/?search=1%20Kings%2010#fen-NIV-9085a" TargetMode="Externa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hyperlink" Target="https://www.biblegateway.com/passage/?search=1%20Kings%2010#fen-NIV-9090b"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Jerusalem in Africa</a:t>
            </a:r>
            <a:br>
              <a:rPr lang="en-US" dirty="0"/>
            </a:br>
            <a:r>
              <a:rPr lang="en-US" dirty="0" err="1"/>
              <a:t>Africa</a:t>
            </a:r>
            <a:r>
              <a:rPr lang="en-US" dirty="0"/>
              <a:t> in Jerusalem</a:t>
            </a: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2422283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descr="Related image">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75127" y="1476461"/>
            <a:ext cx="8556770" cy="5444455"/>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a:t>Solomon and Sheba: 15</a:t>
            </a:r>
            <a:r>
              <a:rPr lang="en-US" baseline="30000" dirty="0"/>
              <a:t>th</a:t>
            </a:r>
            <a:r>
              <a:rPr lang="en-US" dirty="0"/>
              <a:t> century Italian</a:t>
            </a:r>
          </a:p>
        </p:txBody>
      </p:sp>
    </p:spTree>
    <p:extLst>
      <p:ext uri="{BB962C8B-B14F-4D97-AF65-F5344CB8AC3E}">
        <p14:creationId xmlns:p14="http://schemas.microsoft.com/office/powerpoint/2010/main" val="13642999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5533534" y="2564090"/>
            <a:ext cx="12192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9F9F9F"/>
                </a:solidFill>
                <a:effectLst/>
                <a:latin typeface="Arial" panose="020B0604020202020204" pitchFamily="34" charset="0"/>
                <a:cs typeface="Arial" panose="020B0604020202020204" pitchFamily="34" charset="0"/>
              </a:rPr>
              <a:t>images:</a:t>
            </a:r>
            <a:endParaRPr kumimoji="0" lang="en-US" altLang="en-US" sz="800" b="0" i="0" u="none" strike="noStrike" cap="none" normalizeH="0" baseline="0">
              <a:ln>
                <a:noFill/>
              </a:ln>
              <a:solidFill>
                <a:schemeClr val="tx1"/>
              </a:solidFill>
              <a:effectLst/>
            </a:endParaRPr>
          </a:p>
          <a:p>
            <a:pPr marL="0" marR="0" lvl="0" indent="0" algn="l" defTabSz="914400" rtl="0" eaLnBrk="0" fontAlgn="t"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660099"/>
                </a:solidFill>
                <a:effectLst/>
                <a:latin typeface="Arial" panose="020B0604020202020204" pitchFamily="34" charset="0"/>
                <a:cs typeface="Arial" panose="020B0604020202020204" pitchFamily="34" charset="0"/>
                <a:hlinkClick r:id="rId2"/>
              </a:rPr>
              <a:t>  </a:t>
            </a:r>
            <a:endParaRPr kumimoji="0" lang="en-US" altLang="en-US" sz="15900" b="0" i="0" u="none" strike="noStrike" cap="none" normalizeH="0" baseline="0">
              <a:ln>
                <a:noFill/>
              </a:ln>
              <a:solidFill>
                <a:srgbClr val="660099"/>
              </a:solidFill>
              <a:effectLst/>
              <a:latin typeface="Arial" panose="020B0604020202020204" pitchFamily="34" charset="0"/>
              <a:cs typeface="Arial" panose="020B0604020202020204" pitchFamily="34" charset="0"/>
            </a:endParaRPr>
          </a:p>
        </p:txBody>
      </p:sp>
      <p:pic>
        <p:nvPicPr>
          <p:cNvPr id="10242" name="Picture 2" descr="Related image">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27464" y="1653450"/>
            <a:ext cx="8615494" cy="5204550"/>
          </a:xfrm>
          <a:prstGeom prst="rect">
            <a:avLst/>
          </a:prstGeom>
          <a:noFill/>
          <a:extLst>
            <a:ext uri="{909E8E84-426E-40DD-AFC4-6F175D3DCCD1}">
              <a14:hiddenFill xmlns:a14="http://schemas.microsoft.com/office/drawing/2010/main">
                <a:solidFill>
                  <a:srgbClr val="FFFFFF"/>
                </a:solidFill>
              </a14:hiddenFill>
            </a:ext>
          </a:extLst>
        </p:spPr>
      </p:pic>
      <p:sp>
        <p:nvSpPr>
          <p:cNvPr id="3" name="Title 2"/>
          <p:cNvSpPr>
            <a:spLocks noGrp="1"/>
          </p:cNvSpPr>
          <p:nvPr>
            <p:ph type="title"/>
          </p:nvPr>
        </p:nvSpPr>
        <p:spPr/>
        <p:txBody>
          <a:bodyPr/>
          <a:lstStyle/>
          <a:p>
            <a:pPr algn="ctr"/>
            <a:r>
              <a:rPr lang="en-US" dirty="0"/>
              <a:t>Film 1959</a:t>
            </a:r>
          </a:p>
        </p:txBody>
      </p:sp>
    </p:spTree>
    <p:extLst>
      <p:ext uri="{BB962C8B-B14F-4D97-AF65-F5344CB8AC3E}">
        <p14:creationId xmlns:p14="http://schemas.microsoft.com/office/powerpoint/2010/main" val="34388716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Image result for queen of sheba and king solomon">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2396" y="1690688"/>
            <a:ext cx="10469460" cy="6333688"/>
          </a:xfrm>
          <a:prstGeom prst="rect">
            <a:avLst/>
          </a:prstGeom>
          <a:noFill/>
          <a:extLst>
            <a:ext uri="{909E8E84-426E-40DD-AFC4-6F175D3DCCD1}">
              <a14:hiddenFill xmlns:a14="http://schemas.microsoft.com/office/drawing/2010/main">
                <a:solidFill>
                  <a:srgbClr val="FFFFFF"/>
                </a:solidFill>
              </a14:hiddenFill>
            </a:ext>
          </a:extLst>
        </p:spPr>
      </p:pic>
      <p:sp>
        <p:nvSpPr>
          <p:cNvPr id="3" name="Title 2"/>
          <p:cNvSpPr>
            <a:spLocks noGrp="1"/>
          </p:cNvSpPr>
          <p:nvPr>
            <p:ph type="title"/>
          </p:nvPr>
        </p:nvSpPr>
        <p:spPr/>
        <p:txBody>
          <a:bodyPr/>
          <a:lstStyle/>
          <a:p>
            <a:pPr algn="ctr"/>
            <a:r>
              <a:rPr lang="en-US" dirty="0"/>
              <a:t>Halle Berry as the Queen of Sheba</a:t>
            </a:r>
          </a:p>
        </p:txBody>
      </p:sp>
    </p:spTree>
    <p:extLst>
      <p:ext uri="{BB962C8B-B14F-4D97-AF65-F5344CB8AC3E}">
        <p14:creationId xmlns:p14="http://schemas.microsoft.com/office/powerpoint/2010/main" val="26155855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Ethiopian Rendition of Solomon and Sheba</a:t>
            </a:r>
          </a:p>
        </p:txBody>
      </p:sp>
      <p:pic>
        <p:nvPicPr>
          <p:cNvPr id="1026" name="Picture 2" descr="Related image">
            <a:hlinkClick r:id="rId2"/>
          </p:cNvPr>
          <p:cNvPicPr>
            <a:picLocks noGrp="1" noChangeAspect="1" noChangeArrowheads="1"/>
          </p:cNvPicPr>
          <p:nvPr>
            <p:ph idx="4294967295"/>
          </p:nvPr>
        </p:nvPicPr>
        <p:blipFill>
          <a:blip r:embed="rId3">
            <a:extLst>
              <a:ext uri="{28A0092B-C50C-407E-A947-70E740481C1C}">
                <a14:useLocalDpi xmlns:a14="http://schemas.microsoft.com/office/drawing/2010/main" val="0"/>
              </a:ext>
            </a:extLst>
          </a:blip>
          <a:srcRect/>
          <a:stretch>
            <a:fillRect/>
          </a:stretch>
        </p:blipFill>
        <p:spPr bwMode="auto">
          <a:xfrm>
            <a:off x="528507" y="1808134"/>
            <a:ext cx="10455275" cy="61023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71643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a:t>
            </a:r>
            <a:r>
              <a:rPr lang="en-US" dirty="0" err="1"/>
              <a:t>Kebra</a:t>
            </a:r>
            <a:r>
              <a:rPr lang="en-US" dirty="0"/>
              <a:t> </a:t>
            </a:r>
            <a:r>
              <a:rPr lang="en-US" dirty="0" err="1"/>
              <a:t>Nagast</a:t>
            </a:r>
            <a:r>
              <a:rPr lang="en-US" dirty="0"/>
              <a:t>: The Glory of Kings</a:t>
            </a:r>
          </a:p>
        </p:txBody>
      </p:sp>
      <p:pic>
        <p:nvPicPr>
          <p:cNvPr id="14338" name="Picture 2" descr="Related image"/>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38201" y="1979546"/>
            <a:ext cx="9631260" cy="47232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338708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20</a:t>
            </a:r>
            <a:r>
              <a:rPr lang="en-US" baseline="30000" dirty="0"/>
              <a:t>th</a:t>
            </a:r>
            <a:r>
              <a:rPr lang="en-US" dirty="0"/>
              <a:t> century Ethiopian Solomon and Sheba</a:t>
            </a:r>
          </a:p>
        </p:txBody>
      </p:sp>
      <p:pic>
        <p:nvPicPr>
          <p:cNvPr id="1026" name="Picture 2" descr="http://photos1.blogger.com/blogger/1579/850/1024/Sheba%20and%20Solomon%20tale.jpg">
            <a:hlinkClick r:id="rId2"/>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226242" y="1545996"/>
            <a:ext cx="11378153" cy="53120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518203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The </a:t>
            </a:r>
            <a:r>
              <a:rPr lang="en-US" dirty="0" err="1"/>
              <a:t>Solomonic</a:t>
            </a:r>
            <a:r>
              <a:rPr lang="en-US" dirty="0"/>
              <a:t> Dynasty</a:t>
            </a:r>
          </a:p>
        </p:txBody>
      </p:sp>
      <p:sp>
        <p:nvSpPr>
          <p:cNvPr id="3" name="Content Placeholder 2"/>
          <p:cNvSpPr>
            <a:spLocks noGrp="1"/>
          </p:cNvSpPr>
          <p:nvPr>
            <p:ph idx="1"/>
          </p:nvPr>
        </p:nvSpPr>
        <p:spPr>
          <a:xfrm>
            <a:off x="838200" y="1803633"/>
            <a:ext cx="10515600" cy="4373330"/>
          </a:xfrm>
        </p:spPr>
        <p:txBody>
          <a:bodyPr/>
          <a:lstStyle/>
          <a:p>
            <a:pPr algn="ctr"/>
            <a:r>
              <a:rPr lang="en-US" dirty="0" err="1"/>
              <a:t>Amda</a:t>
            </a:r>
            <a:r>
              <a:rPr lang="en-US" dirty="0"/>
              <a:t> </a:t>
            </a:r>
            <a:r>
              <a:rPr lang="en-US" dirty="0" err="1"/>
              <a:t>Tzeyon</a:t>
            </a:r>
            <a:r>
              <a:rPr lang="en-US" dirty="0"/>
              <a:t> (1314-1344)</a:t>
            </a:r>
          </a:p>
          <a:p>
            <a:pPr algn="ctr"/>
            <a:endParaRPr lang="en-US" dirty="0"/>
          </a:p>
          <a:p>
            <a:pPr algn="ctr"/>
            <a:r>
              <a:rPr lang="en-US" dirty="0" err="1"/>
              <a:t>Dawit</a:t>
            </a:r>
            <a:r>
              <a:rPr lang="en-US" dirty="0"/>
              <a:t> II</a:t>
            </a:r>
          </a:p>
          <a:p>
            <a:pPr algn="ctr"/>
            <a:endParaRPr lang="en-US" dirty="0"/>
          </a:p>
          <a:p>
            <a:pPr algn="ctr"/>
            <a:r>
              <a:rPr lang="en-US" dirty="0" err="1"/>
              <a:t>Yeshaq</a:t>
            </a:r>
            <a:endParaRPr lang="en-US" dirty="0"/>
          </a:p>
          <a:p>
            <a:pPr algn="ctr"/>
            <a:endParaRPr lang="en-US" dirty="0"/>
          </a:p>
          <a:p>
            <a:pPr algn="ctr"/>
            <a:r>
              <a:rPr lang="en-US" dirty="0" err="1"/>
              <a:t>Zar’a</a:t>
            </a:r>
            <a:r>
              <a:rPr lang="en-US" dirty="0"/>
              <a:t> </a:t>
            </a:r>
            <a:r>
              <a:rPr lang="en-US" dirty="0" err="1"/>
              <a:t>Ya’eqob</a:t>
            </a:r>
            <a:r>
              <a:rPr lang="en-US" dirty="0"/>
              <a:t> (1434-1468)</a:t>
            </a:r>
          </a:p>
        </p:txBody>
      </p:sp>
    </p:spTree>
    <p:extLst>
      <p:ext uri="{BB962C8B-B14F-4D97-AF65-F5344CB8AC3E}">
        <p14:creationId xmlns:p14="http://schemas.microsoft.com/office/powerpoint/2010/main" val="2059215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Zion as a young girl/maiden, virgin</a:t>
            </a:r>
          </a:p>
        </p:txBody>
      </p:sp>
      <p:sp>
        <p:nvSpPr>
          <p:cNvPr id="3" name="Rectangle 2"/>
          <p:cNvSpPr/>
          <p:nvPr/>
        </p:nvSpPr>
        <p:spPr>
          <a:xfrm>
            <a:off x="3048000" y="2589027"/>
            <a:ext cx="6096000" cy="1679947"/>
          </a:xfrm>
          <a:prstGeom prst="rect">
            <a:avLst/>
          </a:prstGeom>
        </p:spPr>
        <p:txBody>
          <a:bodyPr>
            <a:spAutoFit/>
          </a:bodyPr>
          <a:lstStyle/>
          <a:p>
            <a:pPr marL="186055" marR="26035" indent="-6350" algn="just">
              <a:lnSpc>
                <a:spcPct val="110000"/>
              </a:lnSpc>
              <a:spcBef>
                <a:spcPts val="0"/>
              </a:spcBef>
              <a:spcAft>
                <a:spcPts val="500"/>
              </a:spcAft>
            </a:pPr>
            <a:r>
              <a:rPr lang="en-US" dirty="0">
                <a:solidFill>
                  <a:srgbClr val="221F1F"/>
                </a:solidFill>
                <a:latin typeface="Calibri" panose="020F0502020204030204" pitchFamily="34" charset="0"/>
                <a:ea typeface="Calibri" panose="020F0502020204030204" pitchFamily="34" charset="0"/>
                <a:cs typeface="Calibri" panose="020F0502020204030204" pitchFamily="34" charset="0"/>
              </a:rPr>
              <a:t>(Lam 2:13) “To what can I liken you, that I may comfort you, Virgin Daughter Zion?” (New International Version = NIV)</a:t>
            </a:r>
            <a:endParaRPr lang="en-US" sz="2000" dirty="0">
              <a:solidFill>
                <a:srgbClr val="221F1F"/>
              </a:solidFill>
              <a:latin typeface="Calibri" panose="020F0502020204030204" pitchFamily="34" charset="0"/>
              <a:ea typeface="Calibri" panose="020F0502020204030204" pitchFamily="34" charset="0"/>
              <a:cs typeface="Calibri" panose="020F0502020204030204" pitchFamily="34" charset="0"/>
            </a:endParaRPr>
          </a:p>
          <a:p>
            <a:pPr marL="186055" marR="26035" indent="-6350" algn="just">
              <a:lnSpc>
                <a:spcPct val="110000"/>
              </a:lnSpc>
              <a:spcBef>
                <a:spcPts val="0"/>
              </a:spcBef>
              <a:spcAft>
                <a:spcPts val="1185"/>
              </a:spcAft>
            </a:pPr>
            <a:r>
              <a:rPr lang="en-US" dirty="0">
                <a:solidFill>
                  <a:srgbClr val="221F1F"/>
                </a:solidFill>
                <a:latin typeface="Calibri" panose="020F0502020204030204" pitchFamily="34" charset="0"/>
                <a:ea typeface="Calibri" panose="020F0502020204030204" pitchFamily="34" charset="0"/>
                <a:cs typeface="Calibri" panose="020F0502020204030204" pitchFamily="34" charset="0"/>
              </a:rPr>
              <a:t>(Isa 37:22) “This is the word the LORD has spoken against him: ‘Virgin Daughter Zion despises and mocks you. Daughter Jerusalem tosses her head as you flee.” (NIV)</a:t>
            </a:r>
            <a:endParaRPr lang="en-US" sz="2000" dirty="0">
              <a:solidFill>
                <a:srgbClr val="221F1F"/>
              </a:solidFill>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1545751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Cities Personified as Women</a:t>
            </a:r>
          </a:p>
        </p:txBody>
      </p:sp>
      <p:sp>
        <p:nvSpPr>
          <p:cNvPr id="3" name="Rectangle 2"/>
          <p:cNvSpPr/>
          <p:nvPr/>
        </p:nvSpPr>
        <p:spPr>
          <a:xfrm>
            <a:off x="3048000" y="2433294"/>
            <a:ext cx="6096000" cy="3063403"/>
          </a:xfrm>
          <a:prstGeom prst="rect">
            <a:avLst/>
          </a:prstGeom>
        </p:spPr>
        <p:txBody>
          <a:bodyPr>
            <a:spAutoFit/>
          </a:bodyPr>
          <a:lstStyle/>
          <a:p>
            <a:pPr marL="1751330" marR="26035" indent="173355">
              <a:lnSpc>
                <a:spcPct val="103000"/>
              </a:lnSpc>
              <a:spcBef>
                <a:spcPts val="0"/>
              </a:spcBef>
              <a:spcAft>
                <a:spcPts val="860"/>
              </a:spcAft>
            </a:pPr>
            <a:r>
              <a:rPr lang="en-US" sz="2000" dirty="0">
                <a:solidFill>
                  <a:srgbClr val="221F1F"/>
                </a:solidFill>
                <a:latin typeface="Calibri" panose="020F0502020204030204" pitchFamily="34" charset="0"/>
                <a:ea typeface="Calibri" panose="020F0502020204030204" pitchFamily="34" charset="0"/>
                <a:cs typeface="Calibri" panose="020F0502020204030204" pitchFamily="34" charset="0"/>
              </a:rPr>
              <a:t>Isa 23:12 we read: “He said, No more of your reveling, Virgin Daughter Sidon, now crushed!” (NIV). And slightly further on the same prophet intones:</a:t>
            </a:r>
          </a:p>
          <a:p>
            <a:pPr marL="186055" marR="26035" indent="-6350" algn="just">
              <a:lnSpc>
                <a:spcPct val="110000"/>
              </a:lnSpc>
              <a:spcBef>
                <a:spcPts val="0"/>
              </a:spcBef>
              <a:spcAft>
                <a:spcPts val="490"/>
              </a:spcAft>
            </a:pPr>
            <a:r>
              <a:rPr lang="en-US" dirty="0">
                <a:solidFill>
                  <a:srgbClr val="221F1F"/>
                </a:solidFill>
                <a:latin typeface="Calibri" panose="020F0502020204030204" pitchFamily="34" charset="0"/>
                <a:ea typeface="Calibri" panose="020F0502020204030204" pitchFamily="34" charset="0"/>
                <a:cs typeface="Calibri" panose="020F0502020204030204" pitchFamily="34" charset="0"/>
              </a:rPr>
              <a:t>(Isa 47:1) “Go down, sit in the dust, Virgin Daughter Babylon” (NIV)</a:t>
            </a:r>
            <a:endParaRPr lang="en-US" sz="2000" dirty="0">
              <a:solidFill>
                <a:srgbClr val="221F1F"/>
              </a:solidFill>
              <a:latin typeface="Calibri" panose="020F0502020204030204" pitchFamily="34" charset="0"/>
              <a:ea typeface="Calibri" panose="020F0502020204030204" pitchFamily="34" charset="0"/>
              <a:cs typeface="Calibri" panose="020F0502020204030204" pitchFamily="34" charset="0"/>
            </a:endParaRPr>
          </a:p>
          <a:p>
            <a:pPr marL="186055" marR="26035" indent="-6350" algn="just">
              <a:lnSpc>
                <a:spcPct val="110000"/>
              </a:lnSpc>
              <a:spcBef>
                <a:spcPts val="0"/>
              </a:spcBef>
              <a:spcAft>
                <a:spcPts val="1355"/>
              </a:spcAft>
            </a:pPr>
            <a:r>
              <a:rPr lang="en-US" dirty="0">
                <a:solidFill>
                  <a:srgbClr val="221F1F"/>
                </a:solidFill>
                <a:latin typeface="Calibri" panose="020F0502020204030204" pitchFamily="34" charset="0"/>
                <a:ea typeface="Calibri" panose="020F0502020204030204" pitchFamily="34" charset="0"/>
                <a:cs typeface="Calibri" panose="020F0502020204030204" pitchFamily="34" charset="0"/>
              </a:rPr>
              <a:t>(Ps 45:12 [13 Hebrew]) “And the daughter of </a:t>
            </a:r>
            <a:r>
              <a:rPr lang="en-US" dirty="0" err="1">
                <a:solidFill>
                  <a:srgbClr val="221F1F"/>
                </a:solidFill>
                <a:latin typeface="Calibri" panose="020F0502020204030204" pitchFamily="34" charset="0"/>
                <a:ea typeface="Calibri" panose="020F0502020204030204" pitchFamily="34" charset="0"/>
                <a:cs typeface="Calibri" panose="020F0502020204030204" pitchFamily="34" charset="0"/>
              </a:rPr>
              <a:t>Tyre</a:t>
            </a:r>
            <a:r>
              <a:rPr lang="en-US" dirty="0">
                <a:solidFill>
                  <a:srgbClr val="221F1F"/>
                </a:solidFill>
                <a:latin typeface="Calibri" panose="020F0502020204030204" pitchFamily="34" charset="0"/>
                <a:ea typeface="Calibri" panose="020F0502020204030204" pitchFamily="34" charset="0"/>
                <a:cs typeface="Calibri" panose="020F0502020204030204" pitchFamily="34" charset="0"/>
              </a:rPr>
              <a:t> shall be there with a gift; even the rich among the people shall entreat thy </a:t>
            </a:r>
            <a:r>
              <a:rPr lang="en-US" dirty="0" err="1">
                <a:solidFill>
                  <a:srgbClr val="221F1F"/>
                </a:solidFill>
                <a:latin typeface="Calibri" panose="020F0502020204030204" pitchFamily="34" charset="0"/>
                <a:ea typeface="Calibri" panose="020F0502020204030204" pitchFamily="34" charset="0"/>
                <a:cs typeface="Calibri" panose="020F0502020204030204" pitchFamily="34" charset="0"/>
              </a:rPr>
              <a:t>favour</a:t>
            </a:r>
            <a:r>
              <a:rPr lang="en-US" dirty="0">
                <a:solidFill>
                  <a:srgbClr val="221F1F"/>
                </a:solidFill>
                <a:latin typeface="Calibri" panose="020F0502020204030204" pitchFamily="34" charset="0"/>
                <a:ea typeface="Calibri" panose="020F0502020204030204" pitchFamily="34" charset="0"/>
                <a:cs typeface="Calibri" panose="020F0502020204030204" pitchFamily="34" charset="0"/>
              </a:rPr>
              <a:t>.” (English Revised Version)</a:t>
            </a:r>
            <a:endParaRPr lang="en-US" sz="2000" dirty="0">
              <a:solidFill>
                <a:srgbClr val="221F1F"/>
              </a:solidFill>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039712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Ethiopian Miracles of Mary, 15</a:t>
            </a:r>
            <a:r>
              <a:rPr lang="en-US" baseline="30000" dirty="0"/>
              <a:t>th</a:t>
            </a:r>
            <a:r>
              <a:rPr lang="en-US" dirty="0"/>
              <a:t> Century</a:t>
            </a:r>
          </a:p>
        </p:txBody>
      </p:sp>
      <p:sp>
        <p:nvSpPr>
          <p:cNvPr id="3" name="Rectangle 2"/>
          <p:cNvSpPr/>
          <p:nvPr/>
        </p:nvSpPr>
        <p:spPr>
          <a:xfrm>
            <a:off x="2670496" y="1690688"/>
            <a:ext cx="6096000" cy="4834657"/>
          </a:xfrm>
          <a:prstGeom prst="rect">
            <a:avLst/>
          </a:prstGeom>
        </p:spPr>
        <p:txBody>
          <a:bodyPr>
            <a:spAutoFit/>
          </a:bodyPr>
          <a:lstStyle/>
          <a:p>
            <a:pPr marL="179705">
              <a:lnSpc>
                <a:spcPct val="107000"/>
              </a:lnSpc>
              <a:spcAft>
                <a:spcPts val="205"/>
              </a:spcAft>
            </a:pPr>
            <a:r>
              <a:rPr lang="en-US" sz="3600" dirty="0">
                <a:solidFill>
                  <a:srgbClr val="221F1F"/>
                </a:solidFill>
                <a:latin typeface="Calibri" panose="020F0502020204030204" pitchFamily="34" charset="0"/>
                <a:ea typeface="Calibri" panose="020F0502020204030204" pitchFamily="34" charset="0"/>
                <a:cs typeface="Calibri" panose="020F0502020204030204" pitchFamily="34" charset="0"/>
              </a:rPr>
              <a:t>“The golden ark is, indeed, the likeness of Mary, and the tablet the likeness of her womb, and the Ten Commandments [lit. words] are the likeness of her Son, who is the Word of the Father.”</a:t>
            </a:r>
            <a:endParaRPr lang="en-US" sz="3600" dirty="0">
              <a:solidFill>
                <a:srgbClr val="221F1F"/>
              </a:solidFill>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6450447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The Kingdom of Aksum </a:t>
            </a:r>
            <a:br>
              <a:rPr lang="en-US" dirty="0"/>
            </a:br>
            <a:r>
              <a:rPr lang="en-US" dirty="0"/>
              <a:t>in the Early Christian Era</a:t>
            </a:r>
          </a:p>
        </p:txBody>
      </p:sp>
      <p:pic>
        <p:nvPicPr>
          <p:cNvPr id="22530" name="Picture 2" descr="Related image">
            <a:hlinkClick r:id="rId2"/>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0" y="1753299"/>
            <a:ext cx="11836866" cy="51047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2669097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The Book of Light: </a:t>
            </a:r>
            <a:r>
              <a:rPr lang="en-US"/>
              <a:t>15</a:t>
            </a:r>
            <a:r>
              <a:rPr lang="en-US" baseline="30000"/>
              <a:t>th</a:t>
            </a:r>
            <a:r>
              <a:rPr lang="en-US"/>
              <a:t> century</a:t>
            </a:r>
          </a:p>
        </p:txBody>
      </p:sp>
      <p:sp>
        <p:nvSpPr>
          <p:cNvPr id="3" name="Rectangle 2"/>
          <p:cNvSpPr/>
          <p:nvPr/>
        </p:nvSpPr>
        <p:spPr>
          <a:xfrm>
            <a:off x="3048000" y="2467198"/>
            <a:ext cx="6096000" cy="4156202"/>
          </a:xfrm>
          <a:prstGeom prst="rect">
            <a:avLst/>
          </a:prstGeom>
        </p:spPr>
        <p:txBody>
          <a:bodyPr>
            <a:spAutoFit/>
          </a:bodyPr>
          <a:lstStyle/>
          <a:p>
            <a:pPr indent="179705">
              <a:lnSpc>
                <a:spcPct val="119000"/>
              </a:lnSpc>
            </a:pPr>
            <a:r>
              <a:rPr lang="en-US" dirty="0">
                <a:solidFill>
                  <a:srgbClr val="221F1F"/>
                </a:solidFill>
                <a:latin typeface="Calibri" panose="020F0502020204030204" pitchFamily="34" charset="0"/>
                <a:ea typeface="Calibri" panose="020F0502020204030204" pitchFamily="34" charset="0"/>
                <a:cs typeface="Calibri" panose="020F0502020204030204" pitchFamily="34" charset="0"/>
              </a:rPr>
              <a:t> </a:t>
            </a:r>
            <a:r>
              <a:rPr lang="en-US" sz="3200" dirty="0">
                <a:solidFill>
                  <a:srgbClr val="221F1F"/>
                </a:solidFill>
                <a:latin typeface="Calibri" panose="020F0502020204030204" pitchFamily="34" charset="0"/>
                <a:ea typeface="Calibri" panose="020F0502020204030204" pitchFamily="34" charset="0"/>
                <a:cs typeface="Calibri" panose="020F0502020204030204" pitchFamily="34" charset="0"/>
              </a:rPr>
              <a:t>Moses “who was given the prototype of Mary, the twofold Virgin — the Tablets the analogy of her womb, the Ark of the Covenant the analogy of her body, and the Tabernacle the analogy of her whole entity (lit. flesh).”</a:t>
            </a:r>
            <a:endParaRPr lang="en-US" sz="3200" dirty="0">
              <a:solidFill>
                <a:srgbClr val="221F1F"/>
              </a:solidFill>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5788686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Miracles of Mary</a:t>
            </a:r>
          </a:p>
        </p:txBody>
      </p:sp>
      <p:sp>
        <p:nvSpPr>
          <p:cNvPr id="3" name="Rectangle 2"/>
          <p:cNvSpPr/>
          <p:nvPr/>
        </p:nvSpPr>
        <p:spPr>
          <a:xfrm>
            <a:off x="3048000" y="2526670"/>
            <a:ext cx="6096000" cy="3760068"/>
          </a:xfrm>
          <a:prstGeom prst="rect">
            <a:avLst/>
          </a:prstGeom>
        </p:spPr>
        <p:txBody>
          <a:bodyPr>
            <a:spAutoFit/>
          </a:bodyPr>
          <a:lstStyle/>
          <a:p>
            <a:pPr marL="179705">
              <a:lnSpc>
                <a:spcPct val="107000"/>
              </a:lnSpc>
              <a:spcAft>
                <a:spcPts val="235"/>
              </a:spcAft>
            </a:pPr>
            <a:r>
              <a:rPr lang="en-US" dirty="0">
                <a:solidFill>
                  <a:srgbClr val="221F1F"/>
                </a:solidFill>
                <a:latin typeface="Calibri" panose="020F0502020204030204" pitchFamily="34" charset="0"/>
                <a:ea typeface="Calibri" panose="020F0502020204030204" pitchFamily="34" charset="0"/>
                <a:cs typeface="Calibri" panose="020F0502020204030204" pitchFamily="34" charset="0"/>
              </a:rPr>
              <a:t>: </a:t>
            </a:r>
            <a:r>
              <a:rPr lang="en-US" sz="2800" dirty="0">
                <a:solidFill>
                  <a:srgbClr val="221F1F"/>
                </a:solidFill>
                <a:latin typeface="Calibri" panose="020F0502020204030204" pitchFamily="34" charset="0"/>
                <a:ea typeface="Calibri" panose="020F0502020204030204" pitchFamily="34" charset="0"/>
                <a:cs typeface="Calibri" panose="020F0502020204030204" pitchFamily="34" charset="0"/>
              </a:rPr>
              <a:t>“Now, see from the heart how he called her the Redeemer of the whole world. He called her, furthermore, Zion, the tablet of the covenant, and gave (her) to Moses that she may be the Savior of Israel among all (and) above all the covenants given from the good God.”</a:t>
            </a:r>
            <a:r>
              <a:rPr lang="en-US" sz="2800" dirty="0"/>
              <a:t> </a:t>
            </a:r>
            <a:endParaRPr lang="en-US" sz="2800" dirty="0">
              <a:solidFill>
                <a:srgbClr val="221F1F"/>
              </a:solidFill>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6327070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Cathedral Mary of Zion</a:t>
            </a:r>
          </a:p>
        </p:txBody>
      </p:sp>
      <p:sp>
        <p:nvSpPr>
          <p:cNvPr id="3" name="Content Placeholder 2"/>
          <p:cNvSpPr>
            <a:spLocks noGrp="1"/>
          </p:cNvSpPr>
          <p:nvPr>
            <p:ph idx="1"/>
          </p:nvPr>
        </p:nvSpPr>
        <p:spPr/>
        <p:txBody>
          <a:bodyPr/>
          <a:lstStyle/>
          <a:p>
            <a:br>
              <a:rPr lang="en-US" dirty="0"/>
            </a:br>
            <a:br>
              <a:rPr lang="en-US" dirty="0"/>
            </a:br>
            <a:br>
              <a:rPr lang="en-US" dirty="0"/>
            </a:br>
            <a:endParaRPr lang="en-US" dirty="0"/>
          </a:p>
        </p:txBody>
      </p:sp>
      <p:sp>
        <p:nvSpPr>
          <p:cNvPr id="4" name="Rectangle 3"/>
          <p:cNvSpPr/>
          <p:nvPr/>
        </p:nvSpPr>
        <p:spPr>
          <a:xfrm>
            <a:off x="3048000" y="3105835"/>
            <a:ext cx="6096000" cy="646331"/>
          </a:xfrm>
          <a:prstGeom prst="rect">
            <a:avLst/>
          </a:prstGeom>
        </p:spPr>
        <p:txBody>
          <a:bodyPr>
            <a:spAutoFit/>
          </a:bodyPr>
          <a:lstStyle/>
          <a:p>
            <a:br>
              <a:rPr lang="en-US" dirty="0"/>
            </a:br>
            <a:endParaRPr lang="en-US" dirty="0"/>
          </a:p>
        </p:txBody>
      </p:sp>
      <p:pic>
        <p:nvPicPr>
          <p:cNvPr id="1026" name="Picture 2" descr="Image result for aksum">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6437" y="1825626"/>
            <a:ext cx="10454326" cy="53293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992869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New Building Mary of Zion</a:t>
            </a:r>
          </a:p>
        </p:txBody>
      </p:sp>
      <p:pic>
        <p:nvPicPr>
          <p:cNvPr id="4098" name="Picture 2" descr="Related image">
            <a:hlinkClick r:id="rId2"/>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273378" y="1762812"/>
            <a:ext cx="11208470" cy="50951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888757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Bet </a:t>
            </a:r>
            <a:r>
              <a:rPr lang="en-US" dirty="0" err="1"/>
              <a:t>Madhane</a:t>
            </a:r>
            <a:r>
              <a:rPr lang="en-US" dirty="0"/>
              <a:t> </a:t>
            </a:r>
            <a:r>
              <a:rPr lang="en-US" dirty="0" err="1"/>
              <a:t>Alam</a:t>
            </a:r>
            <a:r>
              <a:rPr lang="en-US" dirty="0"/>
              <a:t>: Savior of the World. </a:t>
            </a:r>
            <a:r>
              <a:rPr lang="en-US" dirty="0" err="1"/>
              <a:t>Lalibela</a:t>
            </a:r>
            <a:endParaRPr lang="en-US" dirty="0"/>
          </a:p>
        </p:txBody>
      </p:sp>
      <p:sp>
        <p:nvSpPr>
          <p:cNvPr id="3" name="Content Placeholder 2"/>
          <p:cNvSpPr>
            <a:spLocks noGrp="1"/>
          </p:cNvSpPr>
          <p:nvPr>
            <p:ph idx="1"/>
          </p:nvPr>
        </p:nvSpPr>
        <p:spPr>
          <a:xfrm>
            <a:off x="-7721152" y="4742651"/>
            <a:ext cx="32323065" cy="9001886"/>
          </a:xfrm>
        </p:spPr>
        <p:txBody>
          <a:bodyPr/>
          <a:lstStyle/>
          <a:p>
            <a:endParaRPr lang="en-US" dirty="0"/>
          </a:p>
        </p:txBody>
      </p:sp>
      <p:sp>
        <p:nvSpPr>
          <p:cNvPr id="4" name="Rectangle 1"/>
          <p:cNvSpPr>
            <a:spLocks noChangeArrowheads="1"/>
          </p:cNvSpPr>
          <p:nvPr/>
        </p:nvSpPr>
        <p:spPr bwMode="auto">
          <a:xfrm flipV="1">
            <a:off x="-10640732" y="5223264"/>
            <a:ext cx="37476017" cy="507831"/>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9F9F9F"/>
                </a:solidFill>
                <a:effectLst/>
                <a:latin typeface="Arial" panose="020B0604020202020204" pitchFamily="34" charset="0"/>
                <a:cs typeface="Arial" panose="020B0604020202020204" pitchFamily="34" charset="0"/>
              </a:rPr>
              <a:t>ages:</a:t>
            </a:r>
            <a:endParaRPr kumimoji="0" lang="en-US" altLang="en-US" sz="800" b="0" i="0" u="none" strike="noStrike" cap="none" normalizeH="0" baseline="0">
              <a:ln>
                <a:noFill/>
              </a:ln>
              <a:solidFill>
                <a:schemeClr val="tx1"/>
              </a:solidFill>
              <a:effectLst/>
            </a:endParaRPr>
          </a:p>
          <a:p>
            <a:pPr marL="0" marR="0" lvl="0" indent="0" algn="l" defTabSz="914400" rtl="0" eaLnBrk="0" fontAlgn="t"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660099"/>
                </a:solidFill>
                <a:effectLst/>
                <a:latin typeface="Arial" panose="020B0604020202020204" pitchFamily="34" charset="0"/>
                <a:cs typeface="Arial" panose="020B0604020202020204" pitchFamily="34" charset="0"/>
                <a:hlinkClick r:id="rId2"/>
              </a:rPr>
              <a:t>  </a:t>
            </a:r>
            <a:endParaRPr kumimoji="0" lang="en-US" altLang="en-US" sz="11000" b="0" i="0" u="none" strike="noStrike" cap="none" normalizeH="0" baseline="0">
              <a:ln>
                <a:noFill/>
              </a:ln>
              <a:solidFill>
                <a:srgbClr val="660099"/>
              </a:solidFill>
              <a:effectLst/>
              <a:latin typeface="Arial" panose="020B0604020202020204" pitchFamily="34" charset="0"/>
              <a:cs typeface="Arial" panose="020B0604020202020204" pitchFamily="34" charset="0"/>
            </a:endParaRPr>
          </a:p>
        </p:txBody>
      </p:sp>
      <p:pic>
        <p:nvPicPr>
          <p:cNvPr id="6146" name="Picture 2" descr="Related image">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19753" y="1728395"/>
            <a:ext cx="8022210" cy="70634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3487299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Bet Giyorgis Rock Church </a:t>
            </a:r>
            <a:r>
              <a:rPr lang="en-US" dirty="0" err="1"/>
              <a:t>Lalibela</a:t>
            </a:r>
            <a:endParaRPr lang="en-US" dirty="0"/>
          </a:p>
        </p:txBody>
      </p:sp>
      <p:pic>
        <p:nvPicPr>
          <p:cNvPr id="2050" name="Picture 2" descr="Image result for aksum">
            <a:hlinkClick r:id="rId2"/>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358220" y="1772239"/>
            <a:ext cx="11833780" cy="53261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6464224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7759648" y="1731453"/>
            <a:ext cx="19981807" cy="8668146"/>
          </a:xfrm>
        </p:spPr>
        <p:txBody>
          <a:bodyPr/>
          <a:lstStyle/>
          <a:p>
            <a:endParaRPr lang="en-US" dirty="0"/>
          </a:p>
        </p:txBody>
      </p:sp>
      <p:sp>
        <p:nvSpPr>
          <p:cNvPr id="4" name="Rectangle 1"/>
          <p:cNvSpPr>
            <a:spLocks noChangeArrowheads="1"/>
          </p:cNvSpPr>
          <p:nvPr/>
        </p:nvSpPr>
        <p:spPr bwMode="auto">
          <a:xfrm>
            <a:off x="-9758122" y="2123372"/>
            <a:ext cx="23167311"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  </a:t>
            </a:r>
            <a:br>
              <a:rPr kumimoji="0" lang="en-US" altLang="en-US" sz="19900" b="0" i="0" u="none" strike="noStrike" cap="none" normalizeH="0" baseline="0">
                <a:ln>
                  <a:noFill/>
                </a:ln>
                <a:solidFill>
                  <a:schemeClr val="tx1"/>
                </a:solidFill>
                <a:effectLst/>
                <a:latin typeface="Arial" panose="020B0604020202020204" pitchFamily="34" charset="0"/>
              </a:rPr>
            </a:br>
            <a:r>
              <a:rPr kumimoji="0" lang="en-US" altLang="en-US" sz="1000" b="0" i="0" u="none" strike="noStrike" cap="none" normalizeH="0" baseline="0">
                <a:ln>
                  <a:noFill/>
                </a:ln>
                <a:solidFill>
                  <a:srgbClr val="5C626B"/>
                </a:solidFill>
                <a:effectLst/>
                <a:latin typeface="Raleway"/>
              </a:rPr>
              <a:t>The hill containing the rock-cut church of </a:t>
            </a:r>
            <a:r>
              <a:rPr kumimoji="0" lang="en-US" altLang="en-US" sz="800" b="0" i="0" u="none" strike="noStrike" cap="none" normalizeH="0" baseline="0">
                <a:ln>
                  <a:noFill/>
                </a:ln>
                <a:solidFill>
                  <a:schemeClr val="tx1"/>
                </a:solidFill>
                <a:effectLst/>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pic>
        <p:nvPicPr>
          <p:cNvPr id="3074" name="Picture 2" descr="https://sacredsites.com/images/africa/ethiopia/hill-containing-bet-giorgis-50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80008" y="365125"/>
            <a:ext cx="9049731" cy="63184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712570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Map of the Churches of </a:t>
            </a:r>
            <a:r>
              <a:rPr lang="en-US" dirty="0" err="1"/>
              <a:t>Lalibela</a:t>
            </a:r>
            <a:endParaRPr lang="en-US" dirty="0"/>
          </a:p>
        </p:txBody>
      </p:sp>
      <p:sp>
        <p:nvSpPr>
          <p:cNvPr id="3" name="Content Placeholder 2"/>
          <p:cNvSpPr>
            <a:spLocks noGrp="1"/>
          </p:cNvSpPr>
          <p:nvPr>
            <p:ph idx="1"/>
          </p:nvPr>
        </p:nvSpPr>
        <p:spPr>
          <a:xfrm>
            <a:off x="-1697610" y="3759201"/>
            <a:ext cx="10515600" cy="4351338"/>
          </a:xfrm>
        </p:spPr>
        <p:txBody>
          <a:bodyPr/>
          <a:lstStyle/>
          <a:p>
            <a:endParaRPr lang="en-US" dirty="0"/>
          </a:p>
        </p:txBody>
      </p:sp>
      <p:sp>
        <p:nvSpPr>
          <p:cNvPr id="4" name="Rectangle 1"/>
          <p:cNvSpPr>
            <a:spLocks noChangeArrowheads="1"/>
          </p:cNvSpPr>
          <p:nvPr/>
        </p:nvSpPr>
        <p:spPr bwMode="auto">
          <a:xfrm>
            <a:off x="-2535810" y="1933576"/>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  </a:t>
            </a:r>
            <a:endParaRPr kumimoji="0" lang="en-US" altLang="en-US" sz="25500" b="0" i="0" u="none" strike="noStrike" cap="none" normalizeH="0" baseline="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1" u="none" strike="noStrike" cap="none" normalizeH="0" baseline="0">
                <a:ln>
                  <a:noFill/>
                </a:ln>
                <a:solidFill>
                  <a:srgbClr val="CA1930"/>
                </a:solidFill>
                <a:effectLst/>
                <a:latin typeface="Raleway"/>
              </a:rPr>
              <a:t>Map of north western Lalibela gro</a:t>
            </a:r>
            <a:endParaRPr kumimoji="0" lang="en-US" altLang="en-US" sz="1800" b="0" i="0" u="none" strike="noStrike" cap="none" normalizeH="0" baseline="0">
              <a:ln>
                <a:noFill/>
              </a:ln>
              <a:solidFill>
                <a:schemeClr val="tx1"/>
              </a:solidFill>
              <a:effectLst/>
              <a:latin typeface="Arial" panose="020B0604020202020204" pitchFamily="34" charset="0"/>
            </a:endParaRPr>
          </a:p>
        </p:txBody>
      </p:sp>
      <p:pic>
        <p:nvPicPr>
          <p:cNvPr id="1026" name="Picture 2" descr="lalibela map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00612" y="1605229"/>
            <a:ext cx="8844897" cy="49408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5633264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Pilgrims at </a:t>
            </a:r>
            <a:r>
              <a:rPr lang="en-US" dirty="0" err="1"/>
              <a:t>Lalibela</a:t>
            </a:r>
            <a:endParaRPr lang="en-US" dirty="0"/>
          </a:p>
        </p:txBody>
      </p:sp>
      <p:pic>
        <p:nvPicPr>
          <p:cNvPr id="3074" name="Picture 2" descr="Image result for aksum">
            <a:hlinkClick r:id="rId2"/>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716437" y="1690689"/>
            <a:ext cx="10246936" cy="51673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8370973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Deir</a:t>
            </a:r>
            <a:r>
              <a:rPr lang="en-US" dirty="0"/>
              <a:t> el Sultan on top of the Holy </a:t>
            </a:r>
            <a:r>
              <a:rPr lang="en-US" dirty="0" err="1"/>
              <a:t>Sepulchre</a:t>
            </a:r>
            <a:endParaRPr lang="en-US" dirty="0"/>
          </a:p>
        </p:txBody>
      </p:sp>
      <p:pic>
        <p:nvPicPr>
          <p:cNvPr id="16386" name="Picture 2" descr="Related image">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3674" y="1795244"/>
            <a:ext cx="10175846" cy="48572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822677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Obelisks in Aksum</a:t>
            </a:r>
          </a:p>
        </p:txBody>
      </p:sp>
      <p:pic>
        <p:nvPicPr>
          <p:cNvPr id="2050" name="Picture 2" descr="https://sacredsites.com/images/africa/ethiopia/field-obelisks-500.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159497" y="1775529"/>
            <a:ext cx="10435472" cy="49552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113794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Chapel of Der el Sultan</a:t>
            </a:r>
          </a:p>
        </p:txBody>
      </p:sp>
      <p:pic>
        <p:nvPicPr>
          <p:cNvPr id="2050" name="Picture 2" descr="Image result for ethiopians jerusalem">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2549" y="1574275"/>
            <a:ext cx="10680570" cy="51658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6334358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a:t>Kidana</a:t>
            </a:r>
            <a:r>
              <a:rPr lang="en-US" dirty="0"/>
              <a:t> </a:t>
            </a:r>
            <a:r>
              <a:rPr lang="en-US" dirty="0" err="1"/>
              <a:t>Mehret</a:t>
            </a:r>
            <a:r>
              <a:rPr lang="en-US" dirty="0"/>
              <a:t> (Covenant of Mercy) Church</a:t>
            </a:r>
            <a:br>
              <a:rPr lang="en-US" dirty="0"/>
            </a:br>
            <a:r>
              <a:rPr lang="en-US" dirty="0"/>
              <a:t>Ethiopia Street Jerusalem</a:t>
            </a:r>
          </a:p>
        </p:txBody>
      </p:sp>
      <p:sp>
        <p:nvSpPr>
          <p:cNvPr id="3" name="Rectangle 1"/>
          <p:cNvSpPr>
            <a:spLocks noChangeArrowheads="1"/>
          </p:cNvSpPr>
          <p:nvPr/>
        </p:nvSpPr>
        <p:spPr bwMode="auto">
          <a:xfrm>
            <a:off x="4817097" y="3101419"/>
            <a:ext cx="12192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9F9F9F"/>
                </a:solidFill>
                <a:effectLst/>
                <a:latin typeface="Arial" panose="020B0604020202020204" pitchFamily="34" charset="0"/>
                <a:cs typeface="Arial" panose="020B0604020202020204" pitchFamily="34" charset="0"/>
              </a:rPr>
              <a:t>images:</a:t>
            </a:r>
            <a:endParaRPr kumimoji="0" lang="en-US" altLang="en-US" sz="800" b="0" i="0" u="none" strike="noStrike" cap="none" normalizeH="0" baseline="0">
              <a:ln>
                <a:noFill/>
              </a:ln>
              <a:solidFill>
                <a:schemeClr val="tx1"/>
              </a:solidFill>
              <a:effectLst/>
            </a:endParaRPr>
          </a:p>
          <a:p>
            <a:pPr marL="0" marR="0" lvl="0" indent="0" algn="l" defTabSz="914400" rtl="0" eaLnBrk="0" fontAlgn="t"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660099"/>
                </a:solidFill>
                <a:effectLst/>
                <a:latin typeface="Arial" panose="020B0604020202020204" pitchFamily="34" charset="0"/>
                <a:cs typeface="Arial" panose="020B0604020202020204" pitchFamily="34" charset="0"/>
                <a:hlinkClick r:id="rId2"/>
              </a:rPr>
              <a:t>  </a:t>
            </a:r>
            <a:endParaRPr kumimoji="0" lang="en-US" altLang="en-US" sz="11700" b="0" i="0" u="none" strike="noStrike" cap="none" normalizeH="0" baseline="0">
              <a:ln>
                <a:noFill/>
              </a:ln>
              <a:solidFill>
                <a:srgbClr val="660099"/>
              </a:solidFill>
              <a:effectLst/>
              <a:latin typeface="Arial" panose="020B0604020202020204" pitchFamily="34" charset="0"/>
              <a:cs typeface="Arial" panose="020B0604020202020204" pitchFamily="34" charset="0"/>
            </a:endParaRPr>
          </a:p>
        </p:txBody>
      </p:sp>
      <p:pic>
        <p:nvPicPr>
          <p:cNvPr id="15362" name="Picture 2" descr="Related image">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3684" y="1967219"/>
            <a:ext cx="9771990" cy="48907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3640099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Entrance Ethiopia Street: Conquering Lion King of Kings of Ethiopia </a:t>
            </a:r>
            <a:r>
              <a:rPr lang="en-US" dirty="0" err="1"/>
              <a:t>Menilek</a:t>
            </a:r>
            <a:r>
              <a:rPr lang="en-US" dirty="0"/>
              <a:t> II</a:t>
            </a:r>
          </a:p>
        </p:txBody>
      </p:sp>
      <p:pic>
        <p:nvPicPr>
          <p:cNvPr id="17410" name="Picture 2" descr="Image result for ethiopian church jerusalem">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31846" y="2390862"/>
            <a:ext cx="9278224" cy="42616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4207975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Ethiopia Street. Jerusalem</a:t>
            </a:r>
          </a:p>
        </p:txBody>
      </p:sp>
      <p:pic>
        <p:nvPicPr>
          <p:cNvPr id="3074" name="Picture 2" descr="Image result for ethiopians jerusalem">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52107" y="1979629"/>
            <a:ext cx="13282367" cy="46191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7655160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Detail of Entrance to Church on Ethiopia Street</a:t>
            </a:r>
          </a:p>
        </p:txBody>
      </p:sp>
      <p:pic>
        <p:nvPicPr>
          <p:cNvPr id="20482" name="Picture 2" descr="Related image">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56346" y="1979802"/>
            <a:ext cx="9672506" cy="46139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7892676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Monks in the Old City</a:t>
            </a:r>
          </a:p>
        </p:txBody>
      </p:sp>
      <p:pic>
        <p:nvPicPr>
          <p:cNvPr id="1026" name="Picture 2" descr="https://s-media-cache-ak0.pinimg.com/736x/d4/ef/af/d4efafd9aae6414b251424e4ad3ef66f.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8730" y="1690688"/>
            <a:ext cx="9869864" cy="56433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6735622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Pilgrims</a:t>
            </a:r>
          </a:p>
        </p:txBody>
      </p:sp>
      <p:sp>
        <p:nvSpPr>
          <p:cNvPr id="3" name="AutoShape 2" descr="Image result for Ethiopian Christians Israel">
            <a:hlinkClick r:id="rId2"/>
          </p:cNvPr>
          <p:cNvSpPr>
            <a:spLocks noChangeAspect="1" noChangeArrowheads="1"/>
          </p:cNvSpPr>
          <p:nvPr/>
        </p:nvSpPr>
        <p:spPr bwMode="auto">
          <a:xfrm>
            <a:off x="6170481" y="3454414"/>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 name="AutoShape 4" descr="Image result for Ethiopian Christians Israel">
            <a:hlinkClick r:id="rId2"/>
          </p:cNvPr>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2054" name="Picture 6" descr="http://giliyaari.photoshelter.com/img/pixel.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5575" y="0"/>
            <a:ext cx="9525" cy="9525"/>
          </a:xfrm>
          <a:prstGeom prst="rect">
            <a:avLst/>
          </a:prstGeom>
          <a:noFill/>
          <a:extLst>
            <a:ext uri="{909E8E84-426E-40DD-AFC4-6F175D3DCCD1}">
              <a14:hiddenFill xmlns:a14="http://schemas.microsoft.com/office/drawing/2010/main">
                <a:solidFill>
                  <a:srgbClr val="FFFFFF"/>
                </a:solidFill>
              </a14:hiddenFill>
            </a:ext>
          </a:extLst>
        </p:spPr>
      </p:pic>
      <p:pic>
        <p:nvPicPr>
          <p:cNvPr id="2056" name="Picture 8" descr="Image result for ethiopian christians israel">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45996" y="1404594"/>
            <a:ext cx="8663233" cy="50150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3793532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Haile Selassie I arrives in Jerusalem</a:t>
            </a:r>
          </a:p>
        </p:txBody>
      </p:sp>
      <p:pic>
        <p:nvPicPr>
          <p:cNvPr id="19458" name="Picture 2" descr="Related image">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70745" y="1879134"/>
            <a:ext cx="9412447" cy="47733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1233533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048000" y="474345"/>
            <a:ext cx="6096000" cy="5909310"/>
          </a:xfrm>
          <a:prstGeom prst="rect">
            <a:avLst/>
          </a:prstGeom>
        </p:spPr>
        <p:txBody>
          <a:bodyPr>
            <a:spAutoFit/>
          </a:bodyPr>
          <a:lstStyle/>
          <a:p>
            <a:r>
              <a:rPr lang="en-US" i="1" dirty="0">
                <a:solidFill>
                  <a:srgbClr val="252525"/>
                </a:solidFill>
                <a:latin typeface="Arial" panose="020B0604020202020204" pitchFamily="34" charset="0"/>
              </a:rPr>
              <a:t>That until the philosophy which holds one race superior and another inferior is finally and permanently discredited and abandoned; That until there are no longer first-class and second-class citizens of any nation; That until the color of a man's skin is of no more significance than the color of his eyes; That until the basic human rights are equally guaranteed to all without regard to race; That until that day, the dream of lasting peace and world citizenship and the rule of international morality will remain but a fleeting illusion, to be pursued but never attained; And until the ignoble and unhappy regimes that hold our brothers in </a:t>
            </a:r>
            <a:r>
              <a:rPr lang="en-US" i="1" dirty="0">
                <a:solidFill>
                  <a:srgbClr val="0B0080"/>
                </a:solidFill>
                <a:latin typeface="Arial" panose="020B0604020202020204" pitchFamily="34" charset="0"/>
                <a:hlinkClick r:id="rId2" tooltip="Angola"/>
              </a:rPr>
              <a:t>Angola</a:t>
            </a:r>
            <a:r>
              <a:rPr lang="en-US" i="1" dirty="0">
                <a:solidFill>
                  <a:srgbClr val="252525"/>
                </a:solidFill>
                <a:latin typeface="Arial" panose="020B0604020202020204" pitchFamily="34" charset="0"/>
              </a:rPr>
              <a:t>, in </a:t>
            </a:r>
            <a:r>
              <a:rPr lang="en-US" i="1" dirty="0">
                <a:solidFill>
                  <a:srgbClr val="0B0080"/>
                </a:solidFill>
                <a:latin typeface="Arial" panose="020B0604020202020204" pitchFamily="34" charset="0"/>
                <a:hlinkClick r:id="rId3" tooltip="Mozambique"/>
              </a:rPr>
              <a:t>Mozambique</a:t>
            </a:r>
            <a:r>
              <a:rPr lang="en-US" i="1" dirty="0">
                <a:solidFill>
                  <a:srgbClr val="252525"/>
                </a:solidFill>
                <a:latin typeface="Arial" panose="020B0604020202020204" pitchFamily="34" charset="0"/>
              </a:rPr>
              <a:t> and in </a:t>
            </a:r>
            <a:r>
              <a:rPr lang="en-US" i="1" dirty="0">
                <a:solidFill>
                  <a:srgbClr val="0B0080"/>
                </a:solidFill>
                <a:latin typeface="Arial" panose="020B0604020202020204" pitchFamily="34" charset="0"/>
                <a:hlinkClick r:id="rId4" tooltip="South Africa"/>
              </a:rPr>
              <a:t>South Africa</a:t>
            </a:r>
            <a:r>
              <a:rPr lang="en-US" i="1" dirty="0">
                <a:solidFill>
                  <a:srgbClr val="252525"/>
                </a:solidFill>
                <a:latin typeface="Arial" panose="020B0604020202020204" pitchFamily="34" charset="0"/>
              </a:rPr>
              <a:t> in subhuman bondage have been toppled and destroyed; Until bigotry and prejudice and malicious and inhuman self-interest have been replaced by understanding and tolerance and good-will; Until all Africans stand and speak as free beings, equal in the eyes of all men, as they are in the eyes of Heaven; Until that day, the African continent will not know peace. We Africans will fight, if necessary, and we know that we shall win, as we are confident in the victory of good over evil.</a:t>
            </a:r>
            <a:r>
              <a:rPr lang="en-US" dirty="0">
                <a:solidFill>
                  <a:srgbClr val="252525"/>
                </a:solidFill>
                <a:latin typeface="Arial" panose="020B0604020202020204" pitchFamily="34" charset="0"/>
              </a:rPr>
              <a:t> – Haile Selassie I</a:t>
            </a:r>
            <a:endParaRPr lang="en-US" dirty="0"/>
          </a:p>
        </p:txBody>
      </p:sp>
    </p:spTree>
    <p:extLst>
      <p:ext uri="{BB962C8B-B14F-4D97-AF65-F5344CB8AC3E}">
        <p14:creationId xmlns:p14="http://schemas.microsoft.com/office/powerpoint/2010/main" val="33751428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188008" y="2648646"/>
            <a:ext cx="12381514" cy="2171733"/>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253920" tIns="31740" rIns="0" bIns="15870" numCol="1" anchor="ctr" anchorCtr="0" compatLnSpc="1">
            <a:prstTxWarp prst="textNoShape">
              <a:avLst/>
            </a:prstTxWarp>
            <a:spAutoFit/>
          </a:bodyPr>
          <a:lstStyle/>
          <a:p>
            <a:pPr lvl="0" eaLnBrk="0" fontAlgn="base" hangingPunct="0">
              <a:spcBef>
                <a:spcPct val="0"/>
              </a:spcBef>
              <a:spcAft>
                <a:spcPct val="0"/>
              </a:spcAft>
            </a:pPr>
            <a:endParaRPr lang="en-US" altLang="en-US" dirty="0">
              <a:latin typeface="Arial" panose="020B0604020202020204" pitchFamily="34" charset="0"/>
            </a:endParaRPr>
          </a:p>
          <a:p>
            <a:pPr marL="0" lvl="2" eaLnBrk="0" fontAlgn="base" hangingPunct="0">
              <a:lnSpc>
                <a:spcPct val="150000"/>
              </a:lnSpc>
              <a:spcBef>
                <a:spcPct val="0"/>
              </a:spcBef>
              <a:spcAft>
                <a:spcPct val="0"/>
              </a:spcAft>
            </a:pPr>
            <a:r>
              <a:rPr lang="en-US" altLang="en-US" sz="1000" i="1" dirty="0">
                <a:solidFill>
                  <a:srgbClr val="252525"/>
                </a:solidFill>
                <a:latin typeface="Arial" panose="020B0604020202020204" pitchFamily="34" charset="0"/>
                <a:cs typeface="Arial" panose="020B0604020202020204" pitchFamily="34" charset="0"/>
              </a:rPr>
              <a:t>Until the philosophy which hold one race superior / And another / Inferior / Is finally / And permanently / Discredited / And abandoned / -Everywhere is war - / Me say war.</a:t>
            </a:r>
            <a:endParaRPr lang="en-US" altLang="en-US" sz="1000" dirty="0">
              <a:solidFill>
                <a:srgbClr val="252525"/>
              </a:solidFill>
              <a:latin typeface="Arial" panose="020B0604020202020204" pitchFamily="34" charset="0"/>
              <a:cs typeface="Arial" panose="020B0604020202020204" pitchFamily="34" charset="0"/>
            </a:endParaRPr>
          </a:p>
          <a:p>
            <a:pPr marL="0" lvl="2" eaLnBrk="0" fontAlgn="base" hangingPunct="0">
              <a:lnSpc>
                <a:spcPct val="150000"/>
              </a:lnSpc>
              <a:spcBef>
                <a:spcPct val="0"/>
              </a:spcBef>
              <a:spcAft>
                <a:spcPct val="0"/>
              </a:spcAft>
            </a:pPr>
            <a:r>
              <a:rPr lang="en-US" altLang="en-US" sz="1000" i="1" dirty="0">
                <a:solidFill>
                  <a:srgbClr val="252525"/>
                </a:solidFill>
                <a:latin typeface="Arial" panose="020B0604020202020204" pitchFamily="34" charset="0"/>
                <a:cs typeface="Arial" panose="020B0604020202020204" pitchFamily="34" charset="0"/>
              </a:rPr>
              <a:t>That until there no longer / First class and second class citizens of any nation / Until the </a:t>
            </a:r>
            <a:r>
              <a:rPr lang="en-US" altLang="en-US" sz="1000" i="1" dirty="0" err="1">
                <a:solidFill>
                  <a:srgbClr val="252525"/>
                </a:solidFill>
                <a:latin typeface="Arial" panose="020B0604020202020204" pitchFamily="34" charset="0"/>
                <a:cs typeface="Arial" panose="020B0604020202020204" pitchFamily="34" charset="0"/>
              </a:rPr>
              <a:t>colour</a:t>
            </a:r>
            <a:r>
              <a:rPr lang="en-US" altLang="en-US" sz="1000" i="1" dirty="0">
                <a:solidFill>
                  <a:srgbClr val="252525"/>
                </a:solidFill>
                <a:latin typeface="Arial" panose="020B0604020202020204" pitchFamily="34" charset="0"/>
                <a:cs typeface="Arial" panose="020B0604020202020204" pitchFamily="34" charset="0"/>
              </a:rPr>
              <a:t> of a man's skin / Is of no more significance / than the </a:t>
            </a:r>
            <a:r>
              <a:rPr lang="en-US" altLang="en-US" sz="1000" i="1" dirty="0" err="1">
                <a:solidFill>
                  <a:srgbClr val="252525"/>
                </a:solidFill>
                <a:latin typeface="Arial" panose="020B0604020202020204" pitchFamily="34" charset="0"/>
                <a:cs typeface="Arial" panose="020B0604020202020204" pitchFamily="34" charset="0"/>
              </a:rPr>
              <a:t>colour</a:t>
            </a:r>
            <a:r>
              <a:rPr lang="en-US" altLang="en-US" sz="1000" i="1" dirty="0">
                <a:solidFill>
                  <a:srgbClr val="252525"/>
                </a:solidFill>
                <a:latin typeface="Arial" panose="020B0604020202020204" pitchFamily="34" charset="0"/>
                <a:cs typeface="Arial" panose="020B0604020202020204" pitchFamily="34" charset="0"/>
              </a:rPr>
              <a:t> of his eyes / - Me say war.</a:t>
            </a:r>
            <a:endParaRPr lang="en-US" altLang="en-US" sz="1000" dirty="0">
              <a:solidFill>
                <a:srgbClr val="252525"/>
              </a:solidFill>
              <a:latin typeface="Arial" panose="020B0604020202020204" pitchFamily="34" charset="0"/>
              <a:cs typeface="Arial" panose="020B0604020202020204" pitchFamily="34" charset="0"/>
            </a:endParaRPr>
          </a:p>
          <a:p>
            <a:pPr marL="0" lvl="2" eaLnBrk="0" fontAlgn="base" hangingPunct="0">
              <a:lnSpc>
                <a:spcPct val="150000"/>
              </a:lnSpc>
              <a:spcBef>
                <a:spcPct val="0"/>
              </a:spcBef>
              <a:spcAft>
                <a:spcPct val="0"/>
              </a:spcAft>
            </a:pPr>
            <a:r>
              <a:rPr lang="en-US" altLang="en-US" sz="1000" i="1" dirty="0">
                <a:solidFill>
                  <a:srgbClr val="252525"/>
                </a:solidFill>
                <a:latin typeface="Arial" panose="020B0604020202020204" pitchFamily="34" charset="0"/>
                <a:cs typeface="Arial" panose="020B0604020202020204" pitchFamily="34" charset="0"/>
              </a:rPr>
              <a:t>That until the basic human rights / Are equally guaranteed to all, / Without regard to race / - Dis a war.</a:t>
            </a:r>
            <a:endParaRPr lang="en-US" altLang="en-US" sz="1000" dirty="0">
              <a:solidFill>
                <a:srgbClr val="252525"/>
              </a:solidFill>
              <a:latin typeface="Arial" panose="020B0604020202020204" pitchFamily="34" charset="0"/>
              <a:cs typeface="Arial" panose="020B0604020202020204" pitchFamily="34" charset="0"/>
            </a:endParaRPr>
          </a:p>
          <a:p>
            <a:pPr marL="0" lvl="2" eaLnBrk="0" fontAlgn="base" hangingPunct="0">
              <a:lnSpc>
                <a:spcPct val="150000"/>
              </a:lnSpc>
              <a:spcBef>
                <a:spcPct val="0"/>
              </a:spcBef>
              <a:spcAft>
                <a:spcPct val="0"/>
              </a:spcAft>
            </a:pPr>
            <a:r>
              <a:rPr lang="en-US" altLang="en-US" sz="1000" i="1" dirty="0">
                <a:solidFill>
                  <a:srgbClr val="252525"/>
                </a:solidFill>
                <a:latin typeface="Arial" panose="020B0604020202020204" pitchFamily="34" charset="0"/>
                <a:cs typeface="Arial" panose="020B0604020202020204" pitchFamily="34" charset="0"/>
              </a:rPr>
              <a:t>That until that day / The dream of lasting peace, / World citizenship / Rule of international morality / Will remain in but a fleeting illusion to be pursued, / But never attained / - Now everywhere is war - / War.</a:t>
            </a:r>
            <a:endParaRPr lang="en-US" altLang="en-US" sz="1000" dirty="0">
              <a:solidFill>
                <a:srgbClr val="252525"/>
              </a:solidFill>
              <a:latin typeface="Arial" panose="020B0604020202020204" pitchFamily="34" charset="0"/>
              <a:cs typeface="Arial" panose="020B0604020202020204" pitchFamily="34" charset="0"/>
            </a:endParaRPr>
          </a:p>
          <a:p>
            <a:pPr marL="0" lvl="2" eaLnBrk="0" fontAlgn="base" hangingPunct="0">
              <a:lnSpc>
                <a:spcPct val="150000"/>
              </a:lnSpc>
              <a:spcBef>
                <a:spcPct val="0"/>
              </a:spcBef>
              <a:spcAft>
                <a:spcPct val="0"/>
              </a:spcAft>
            </a:pPr>
            <a:r>
              <a:rPr lang="en-US" altLang="en-US" sz="1000" i="1" dirty="0">
                <a:solidFill>
                  <a:srgbClr val="252525"/>
                </a:solidFill>
                <a:latin typeface="Arial" panose="020B0604020202020204" pitchFamily="34" charset="0"/>
                <a:cs typeface="Arial" panose="020B0604020202020204" pitchFamily="34" charset="0"/>
              </a:rPr>
              <a:t>And until the ignoble and unhappy regimes / that hold our brothers in Angola, / In Mozambique, / South Africa / Sub-human bondage / Have been toppled, / Utterly destroyed / - Well, everywhere is war - / Me say war.</a:t>
            </a:r>
            <a:endParaRPr lang="en-US" altLang="en-US" sz="1000" dirty="0">
              <a:solidFill>
                <a:srgbClr val="252525"/>
              </a:solidFill>
              <a:latin typeface="Arial" panose="020B0604020202020204" pitchFamily="34" charset="0"/>
              <a:cs typeface="Arial" panose="020B0604020202020204" pitchFamily="34" charset="0"/>
            </a:endParaRPr>
          </a:p>
          <a:p>
            <a:pPr marL="0" lvl="2" eaLnBrk="0" fontAlgn="base" hangingPunct="0">
              <a:lnSpc>
                <a:spcPct val="150000"/>
              </a:lnSpc>
              <a:spcBef>
                <a:spcPct val="0"/>
              </a:spcBef>
              <a:spcAft>
                <a:spcPct val="0"/>
              </a:spcAft>
            </a:pPr>
            <a:r>
              <a:rPr lang="en-US" altLang="en-US" sz="1000" i="1" dirty="0">
                <a:solidFill>
                  <a:srgbClr val="252525"/>
                </a:solidFill>
                <a:latin typeface="Arial" panose="020B0604020202020204" pitchFamily="34" charset="0"/>
                <a:cs typeface="Arial" panose="020B0604020202020204" pitchFamily="34" charset="0"/>
              </a:rPr>
              <a:t>War in the east, / War in the west, / War up north, / War down south - / War - war - / </a:t>
            </a:r>
            <a:r>
              <a:rPr lang="en-US" altLang="en-US" sz="1000" i="1" dirty="0" err="1">
                <a:solidFill>
                  <a:srgbClr val="252525"/>
                </a:solidFill>
                <a:latin typeface="Arial" panose="020B0604020202020204" pitchFamily="34" charset="0"/>
                <a:cs typeface="Arial" panose="020B0604020202020204" pitchFamily="34" charset="0"/>
              </a:rPr>
              <a:t>Rumours</a:t>
            </a:r>
            <a:r>
              <a:rPr lang="en-US" altLang="en-US" sz="1000" i="1" dirty="0">
                <a:solidFill>
                  <a:srgbClr val="252525"/>
                </a:solidFill>
                <a:latin typeface="Arial" panose="020B0604020202020204" pitchFamily="34" charset="0"/>
                <a:cs typeface="Arial" panose="020B0604020202020204" pitchFamily="34" charset="0"/>
              </a:rPr>
              <a:t> of war. / And until that day, / The African continent / Will not know peace, / We Africans will fight - we find it necessary / </a:t>
            </a:r>
          </a:p>
          <a:p>
            <a:pPr marL="0" lvl="2" eaLnBrk="0" fontAlgn="base" hangingPunct="0">
              <a:lnSpc>
                <a:spcPct val="150000"/>
              </a:lnSpc>
              <a:spcBef>
                <a:spcPct val="0"/>
              </a:spcBef>
              <a:spcAft>
                <a:spcPct val="0"/>
              </a:spcAft>
            </a:pPr>
            <a:r>
              <a:rPr lang="en-US" altLang="en-US" sz="1000" i="1" dirty="0">
                <a:solidFill>
                  <a:srgbClr val="252525"/>
                </a:solidFill>
                <a:latin typeface="Arial" panose="020B0604020202020204" pitchFamily="34" charset="0"/>
                <a:cs typeface="Arial" panose="020B0604020202020204" pitchFamily="34" charset="0"/>
              </a:rPr>
              <a:t>- And we know we shall win / As we are confident / In the victory</a:t>
            </a:r>
            <a:endParaRPr lang="en-US" altLang="en-US" sz="1000" dirty="0">
              <a:solidFill>
                <a:srgbClr val="252525"/>
              </a:solidFill>
              <a:latin typeface="Arial" panose="020B0604020202020204" pitchFamily="34" charset="0"/>
              <a:cs typeface="Arial" panose="020B0604020202020204" pitchFamily="34" charset="0"/>
            </a:endParaRPr>
          </a:p>
          <a:p>
            <a:pPr marL="0" lvl="2" eaLnBrk="0" fontAlgn="base" hangingPunct="0">
              <a:lnSpc>
                <a:spcPct val="150000"/>
              </a:lnSpc>
              <a:spcBef>
                <a:spcPct val="0"/>
              </a:spcBef>
              <a:spcAft>
                <a:spcPct val="0"/>
              </a:spcAft>
            </a:pPr>
            <a:r>
              <a:rPr lang="en-US" altLang="en-US" sz="1000" i="1" dirty="0">
                <a:solidFill>
                  <a:srgbClr val="252525"/>
                </a:solidFill>
                <a:latin typeface="Arial" panose="020B0604020202020204" pitchFamily="34" charset="0"/>
                <a:cs typeface="Arial" panose="020B0604020202020204" pitchFamily="34" charset="0"/>
              </a:rPr>
              <a:t>Of good over evil -/ Good over evil, yeah! / Good over evil - / Good over evil, yeah! / Good over evil - / Good over evil, yeah!</a:t>
            </a:r>
            <a:endParaRPr lang="en-US" altLang="en-US" sz="1000" dirty="0">
              <a:solidFill>
                <a:srgbClr val="252525"/>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173684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4</a:t>
            </a:r>
            <a:r>
              <a:rPr lang="en-US" baseline="30000" dirty="0"/>
              <a:t>th</a:t>
            </a:r>
            <a:r>
              <a:rPr lang="en-US" dirty="0"/>
              <a:t> </a:t>
            </a:r>
            <a:r>
              <a:rPr lang="en-US" dirty="0" err="1"/>
              <a:t>century:Ezana’s</a:t>
            </a:r>
            <a:r>
              <a:rPr lang="en-US" dirty="0"/>
              <a:t> Christian Coin</a:t>
            </a:r>
          </a:p>
        </p:txBody>
      </p:sp>
      <p:sp>
        <p:nvSpPr>
          <p:cNvPr id="3" name="Content Placeholder 2"/>
          <p:cNvSpPr>
            <a:spLocks noGrp="1"/>
          </p:cNvSpPr>
          <p:nvPr>
            <p:ph idx="1"/>
          </p:nvPr>
        </p:nvSpPr>
        <p:spPr>
          <a:xfrm>
            <a:off x="4929433" y="3798986"/>
            <a:ext cx="21760336" cy="10560786"/>
          </a:xfrm>
        </p:spPr>
        <p:txBody>
          <a:bodyPr/>
          <a:lstStyle/>
          <a:p>
            <a:endParaRPr lang="en-US" dirty="0"/>
          </a:p>
        </p:txBody>
      </p:sp>
      <p:pic>
        <p:nvPicPr>
          <p:cNvPr id="1027" name="Picture 3" descr="Related image">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91232" y="3059394"/>
            <a:ext cx="3414673" cy="1849389"/>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Related image">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091233" y="3059394"/>
            <a:ext cx="3691540" cy="1849389"/>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Related image">
            <a:hlinkClick r:id="rId6"/>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091232" y="3059394"/>
            <a:ext cx="3414673" cy="1849389"/>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Related image">
            <a:hlinkClick r:id="rId8"/>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091232" y="3059394"/>
            <a:ext cx="3783828" cy="1849389"/>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Related image">
            <a:hlinkClick r:id="rId10"/>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674522" y="2826154"/>
            <a:ext cx="7498439" cy="35831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7006343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8194" name="Picture 2" descr="Image result for Kebra nagast">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87523" y="365125"/>
            <a:ext cx="8758105" cy="48934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1285159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Refugees, Migrants</a:t>
            </a:r>
            <a:r>
              <a:rPr lang="en-US"/>
              <a:t>, Infiltrators?</a:t>
            </a:r>
            <a:endParaRPr lang="en-US" dirty="0"/>
          </a:p>
        </p:txBody>
      </p:sp>
      <p:pic>
        <p:nvPicPr>
          <p:cNvPr id="3074" name="Picture 2" descr="Image result for Ethiopian refugees israel">
            <a:hlinkClick r:id="rId2"/>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725864" y="1690688"/>
            <a:ext cx="10096107" cy="50400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8741027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365125"/>
            <a:ext cx="10515600" cy="1325563"/>
          </a:xfrm>
        </p:spPr>
        <p:txBody>
          <a:bodyPr/>
          <a:lstStyle/>
          <a:p>
            <a:pPr algn="ctr"/>
            <a:r>
              <a:rPr lang="en-US" dirty="0" err="1"/>
              <a:t>Abuna</a:t>
            </a:r>
            <a:r>
              <a:rPr lang="en-US" dirty="0"/>
              <a:t> Mathias and President </a:t>
            </a:r>
            <a:r>
              <a:rPr lang="en-US" dirty="0" err="1"/>
              <a:t>Rivlin</a:t>
            </a:r>
            <a:endParaRPr lang="en-US" dirty="0"/>
          </a:p>
        </p:txBody>
      </p:sp>
      <p:pic>
        <p:nvPicPr>
          <p:cNvPr id="21506" name="Picture 2" descr="Related image">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48586" y="1838227"/>
            <a:ext cx="9294828" cy="5486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8599402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Related image">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19806" y="2823492"/>
            <a:ext cx="2076450" cy="2200275"/>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a:t>THANK YOU</a:t>
            </a:r>
          </a:p>
        </p:txBody>
      </p:sp>
    </p:spTree>
    <p:extLst>
      <p:ext uri="{BB962C8B-B14F-4D97-AF65-F5344CB8AC3E}">
        <p14:creationId xmlns:p14="http://schemas.microsoft.com/office/powerpoint/2010/main" val="36837070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a:t>Ezana’s</a:t>
            </a:r>
            <a:r>
              <a:rPr lang="en-US" dirty="0"/>
              <a:t> Inscription</a:t>
            </a:r>
          </a:p>
        </p:txBody>
      </p:sp>
      <p:pic>
        <p:nvPicPr>
          <p:cNvPr id="2050" name="Picture 2" descr="Related image">
            <a:hlinkClick r:id="rId2"/>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494950" y="1690688"/>
            <a:ext cx="9940955" cy="51673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746837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Some Hebrew/Aramaic Loanwords in Ethiopic</a:t>
            </a:r>
          </a:p>
        </p:txBody>
      </p:sp>
      <p:sp>
        <p:nvSpPr>
          <p:cNvPr id="3" name="Content Placeholder 2"/>
          <p:cNvSpPr>
            <a:spLocks noGrp="1"/>
          </p:cNvSpPr>
          <p:nvPr>
            <p:ph idx="1"/>
          </p:nvPr>
        </p:nvSpPr>
        <p:spPr/>
        <p:txBody>
          <a:bodyPr/>
          <a:lstStyle/>
          <a:p>
            <a:pPr algn="ctr"/>
            <a:r>
              <a:rPr lang="en-US" dirty="0" err="1"/>
              <a:t>Ta’ot</a:t>
            </a:r>
            <a:r>
              <a:rPr lang="en-US" dirty="0"/>
              <a:t> (Idol)</a:t>
            </a:r>
          </a:p>
          <a:p>
            <a:pPr algn="ctr"/>
            <a:endParaRPr lang="en-US" dirty="0"/>
          </a:p>
          <a:p>
            <a:pPr algn="ctr"/>
            <a:r>
              <a:rPr lang="en-US" dirty="0"/>
              <a:t>‘Arb (Eve, Friday)</a:t>
            </a:r>
          </a:p>
          <a:p>
            <a:pPr algn="ctr"/>
            <a:endParaRPr lang="en-US" dirty="0"/>
          </a:p>
          <a:p>
            <a:pPr algn="ctr"/>
            <a:r>
              <a:rPr lang="en-US" dirty="0" err="1"/>
              <a:t>Haymanot</a:t>
            </a:r>
            <a:r>
              <a:rPr lang="en-US" dirty="0"/>
              <a:t> (Religion)</a:t>
            </a:r>
          </a:p>
          <a:p>
            <a:pPr algn="ctr"/>
            <a:endParaRPr lang="en-US" dirty="0"/>
          </a:p>
          <a:p>
            <a:pPr algn="ctr"/>
            <a:r>
              <a:rPr lang="en-US" dirty="0" err="1"/>
              <a:t>Tabot</a:t>
            </a:r>
            <a:r>
              <a:rPr lang="en-US" dirty="0"/>
              <a:t> (Ark)</a:t>
            </a:r>
          </a:p>
        </p:txBody>
      </p:sp>
    </p:spTree>
    <p:extLst>
      <p:ext uri="{BB962C8B-B14F-4D97-AF65-F5344CB8AC3E}">
        <p14:creationId xmlns:p14="http://schemas.microsoft.com/office/powerpoint/2010/main" val="23826152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Priest Carrying </a:t>
            </a:r>
            <a:r>
              <a:rPr lang="en-US" dirty="0" err="1"/>
              <a:t>Tabot</a:t>
            </a:r>
            <a:r>
              <a:rPr lang="en-US" dirty="0"/>
              <a:t> (Replica of the Ark)</a:t>
            </a:r>
          </a:p>
        </p:txBody>
      </p:sp>
      <p:pic>
        <p:nvPicPr>
          <p:cNvPr id="18434" name="Picture 2" descr="Image result for mary of zion">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8290" y="1484852"/>
            <a:ext cx="9496338" cy="54444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432548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930555" y="657443"/>
            <a:ext cx="6096000" cy="6186309"/>
          </a:xfrm>
          <a:prstGeom prst="rect">
            <a:avLst/>
          </a:prstGeom>
        </p:spPr>
        <p:txBody>
          <a:bodyPr>
            <a:spAutoFit/>
          </a:bodyPr>
          <a:lstStyle/>
          <a:p>
            <a:r>
              <a:rPr lang="en-US" b="1" dirty="0">
                <a:solidFill>
                  <a:srgbClr val="000000"/>
                </a:solidFill>
                <a:latin typeface="Arial" panose="020B0604020202020204" pitchFamily="34" charset="0"/>
              </a:rPr>
              <a:t>10 </a:t>
            </a:r>
            <a:r>
              <a:rPr lang="en-US" dirty="0">
                <a:solidFill>
                  <a:srgbClr val="000000"/>
                </a:solidFill>
                <a:latin typeface="Helvetica Neue"/>
              </a:rPr>
              <a:t>When the queen of Sheba heard about the fame of Solomon and his relationship to the </a:t>
            </a:r>
            <a:r>
              <a:rPr lang="en-US" cap="small" dirty="0">
                <a:solidFill>
                  <a:srgbClr val="000000"/>
                </a:solidFill>
                <a:latin typeface="Helvetica Neue"/>
              </a:rPr>
              <a:t>Lord</a:t>
            </a:r>
            <a:r>
              <a:rPr lang="en-US" dirty="0">
                <a:solidFill>
                  <a:srgbClr val="000000"/>
                </a:solidFill>
                <a:latin typeface="Helvetica Neue"/>
              </a:rPr>
              <a:t>, she came to test Solomon with hard questions.</a:t>
            </a:r>
            <a:r>
              <a:rPr lang="en-US" b="1" baseline="30000" dirty="0">
                <a:solidFill>
                  <a:srgbClr val="000000"/>
                </a:solidFill>
                <a:latin typeface="Arial" panose="020B0604020202020204" pitchFamily="34" charset="0"/>
              </a:rPr>
              <a:t>2 </a:t>
            </a:r>
            <a:r>
              <a:rPr lang="en-US" dirty="0">
                <a:solidFill>
                  <a:srgbClr val="000000"/>
                </a:solidFill>
                <a:latin typeface="Helvetica Neue"/>
              </a:rPr>
              <a:t>Arriving at Jerusalem with a very great caravan—with camels carrying spices, large quantities of gold, and precious stones—she came to Solomon and talked with him about all that she had on her mind.</a:t>
            </a:r>
            <a:r>
              <a:rPr lang="en-US" b="1" baseline="30000" dirty="0">
                <a:solidFill>
                  <a:srgbClr val="000000"/>
                </a:solidFill>
                <a:latin typeface="Arial" panose="020B0604020202020204" pitchFamily="34" charset="0"/>
              </a:rPr>
              <a:t>3 </a:t>
            </a:r>
            <a:r>
              <a:rPr lang="en-US" dirty="0">
                <a:solidFill>
                  <a:srgbClr val="000000"/>
                </a:solidFill>
                <a:latin typeface="Helvetica Neue"/>
              </a:rPr>
              <a:t>Solomon answered all her questions; nothing was too hard for the king to explain to her. </a:t>
            </a:r>
            <a:r>
              <a:rPr lang="en-US" b="1" baseline="30000" dirty="0">
                <a:solidFill>
                  <a:srgbClr val="000000"/>
                </a:solidFill>
                <a:latin typeface="Arial" panose="020B0604020202020204" pitchFamily="34" charset="0"/>
              </a:rPr>
              <a:t>4 </a:t>
            </a:r>
            <a:r>
              <a:rPr lang="en-US" dirty="0">
                <a:solidFill>
                  <a:srgbClr val="000000"/>
                </a:solidFill>
                <a:latin typeface="Helvetica Neue"/>
              </a:rPr>
              <a:t>When the queen of Sheba saw all the wisdom of Solomon and the palace he had built, </a:t>
            </a:r>
            <a:r>
              <a:rPr lang="en-US" b="1" baseline="30000" dirty="0">
                <a:solidFill>
                  <a:srgbClr val="000000"/>
                </a:solidFill>
                <a:latin typeface="Arial" panose="020B0604020202020204" pitchFamily="34" charset="0"/>
              </a:rPr>
              <a:t>5 </a:t>
            </a:r>
            <a:r>
              <a:rPr lang="en-US" dirty="0">
                <a:solidFill>
                  <a:srgbClr val="000000"/>
                </a:solidFill>
                <a:latin typeface="Helvetica Neue"/>
              </a:rPr>
              <a:t>the food on his table, the seating of his officials, the attending servants in their robes, his cupbearers, and the burnt offerings he made at</a:t>
            </a:r>
            <a:r>
              <a:rPr lang="en-US" baseline="30000" dirty="0">
                <a:solidFill>
                  <a:srgbClr val="000000"/>
                </a:solidFill>
                <a:latin typeface="Helvetica Neue"/>
              </a:rPr>
              <a:t>[</a:t>
            </a:r>
            <a:r>
              <a:rPr lang="en-US" baseline="30000" dirty="0">
                <a:solidFill>
                  <a:srgbClr val="B34B2C"/>
                </a:solidFill>
                <a:latin typeface="Helvetica Neue"/>
                <a:hlinkClick r:id="rId2" tooltip="See footnote a"/>
              </a:rPr>
              <a:t>a</a:t>
            </a:r>
            <a:r>
              <a:rPr lang="en-US" baseline="30000" dirty="0">
                <a:solidFill>
                  <a:srgbClr val="000000"/>
                </a:solidFill>
                <a:latin typeface="Helvetica Neue"/>
              </a:rPr>
              <a:t>]</a:t>
            </a:r>
            <a:r>
              <a:rPr lang="en-US" dirty="0">
                <a:solidFill>
                  <a:srgbClr val="000000"/>
                </a:solidFill>
                <a:latin typeface="Helvetica Neue"/>
              </a:rPr>
              <a:t> the temple of the </a:t>
            </a:r>
            <a:r>
              <a:rPr lang="en-US" cap="small" dirty="0">
                <a:solidFill>
                  <a:srgbClr val="000000"/>
                </a:solidFill>
                <a:latin typeface="Helvetica Neue"/>
              </a:rPr>
              <a:t>Lord</a:t>
            </a:r>
            <a:r>
              <a:rPr lang="en-US" dirty="0">
                <a:solidFill>
                  <a:srgbClr val="000000"/>
                </a:solidFill>
                <a:latin typeface="Helvetica Neue"/>
              </a:rPr>
              <a:t>, she was overwhelmed.</a:t>
            </a:r>
          </a:p>
          <a:p>
            <a:r>
              <a:rPr lang="en-US" b="1" baseline="30000" dirty="0">
                <a:solidFill>
                  <a:srgbClr val="000000"/>
                </a:solidFill>
                <a:latin typeface="Arial" panose="020B0604020202020204" pitchFamily="34" charset="0"/>
              </a:rPr>
              <a:t>6 </a:t>
            </a:r>
            <a:r>
              <a:rPr lang="en-US" dirty="0">
                <a:solidFill>
                  <a:srgbClr val="000000"/>
                </a:solidFill>
                <a:latin typeface="Helvetica Neue"/>
              </a:rPr>
              <a:t>She said to the king, “The report I heard in my own country about your achievements and your wisdom is true. </a:t>
            </a:r>
            <a:r>
              <a:rPr lang="en-US" b="1" baseline="30000" dirty="0">
                <a:solidFill>
                  <a:srgbClr val="000000"/>
                </a:solidFill>
                <a:latin typeface="Arial" panose="020B0604020202020204" pitchFamily="34" charset="0"/>
              </a:rPr>
              <a:t>7 </a:t>
            </a:r>
            <a:r>
              <a:rPr lang="en-US" dirty="0">
                <a:solidFill>
                  <a:srgbClr val="000000"/>
                </a:solidFill>
                <a:latin typeface="Helvetica Neue"/>
              </a:rPr>
              <a:t>But I did not believe these things until I came and saw with my own eyes. Indeed, not even half was told me; in wisdom and wealth you have far exceeded the report I heard. </a:t>
            </a:r>
            <a:r>
              <a:rPr lang="en-US" b="1" baseline="30000" dirty="0">
                <a:solidFill>
                  <a:srgbClr val="000000"/>
                </a:solidFill>
                <a:latin typeface="Arial" panose="020B0604020202020204" pitchFamily="34" charset="0"/>
              </a:rPr>
              <a:t>8 </a:t>
            </a:r>
            <a:r>
              <a:rPr lang="en-US" dirty="0">
                <a:solidFill>
                  <a:srgbClr val="000000"/>
                </a:solidFill>
                <a:latin typeface="Helvetica Neue"/>
              </a:rPr>
              <a:t>How happy your people must be! How happy your officials, who continually stand before you and hear your wisdom! </a:t>
            </a:r>
            <a:r>
              <a:rPr lang="en-US" b="1" baseline="30000" dirty="0">
                <a:solidFill>
                  <a:srgbClr val="000000"/>
                </a:solidFill>
                <a:latin typeface="Arial" panose="020B0604020202020204" pitchFamily="34" charset="0"/>
              </a:rPr>
              <a:t>9 </a:t>
            </a:r>
            <a:r>
              <a:rPr lang="en-US" dirty="0">
                <a:solidFill>
                  <a:srgbClr val="000000"/>
                </a:solidFill>
                <a:latin typeface="Helvetica Neue"/>
              </a:rPr>
              <a:t>Praise be to the </a:t>
            </a:r>
            <a:r>
              <a:rPr lang="en-US" cap="small" dirty="0">
                <a:solidFill>
                  <a:srgbClr val="000000"/>
                </a:solidFill>
                <a:latin typeface="Helvetica Neue"/>
              </a:rPr>
              <a:t>Lord</a:t>
            </a:r>
            <a:r>
              <a:rPr lang="en-US" dirty="0">
                <a:solidFill>
                  <a:srgbClr val="000000"/>
                </a:solidFill>
                <a:latin typeface="Helvetica Neue"/>
              </a:rPr>
              <a:t> your God, who has delighted in you and placed you on the throne of Israel. </a:t>
            </a:r>
            <a:endParaRPr lang="en-US" b="0" i="0" dirty="0">
              <a:solidFill>
                <a:srgbClr val="000000"/>
              </a:solidFill>
              <a:effectLst/>
              <a:latin typeface="Helvetica Neue"/>
            </a:endParaRPr>
          </a:p>
        </p:txBody>
      </p:sp>
    </p:spTree>
    <p:extLst>
      <p:ext uri="{BB962C8B-B14F-4D97-AF65-F5344CB8AC3E}">
        <p14:creationId xmlns:p14="http://schemas.microsoft.com/office/powerpoint/2010/main" val="1020420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048000" y="2655808"/>
            <a:ext cx="6096000" cy="2862322"/>
          </a:xfrm>
          <a:prstGeom prst="rect">
            <a:avLst/>
          </a:prstGeom>
        </p:spPr>
        <p:txBody>
          <a:bodyPr>
            <a:spAutoFit/>
          </a:bodyPr>
          <a:lstStyle/>
          <a:p>
            <a:r>
              <a:rPr lang="en-US" dirty="0">
                <a:solidFill>
                  <a:srgbClr val="000000"/>
                </a:solidFill>
                <a:latin typeface="Helvetica Neue"/>
              </a:rPr>
              <a:t>Because of the </a:t>
            </a:r>
            <a:r>
              <a:rPr lang="en-US" cap="small" dirty="0">
                <a:solidFill>
                  <a:srgbClr val="000000"/>
                </a:solidFill>
                <a:latin typeface="Helvetica Neue"/>
              </a:rPr>
              <a:t>Lord</a:t>
            </a:r>
            <a:r>
              <a:rPr lang="en-US" dirty="0">
                <a:solidFill>
                  <a:srgbClr val="000000"/>
                </a:solidFill>
                <a:latin typeface="Helvetica Neue"/>
              </a:rPr>
              <a:t>’s eternal love for Israel, he has made you king to maintain justice and righteousness.”</a:t>
            </a:r>
          </a:p>
          <a:p>
            <a:r>
              <a:rPr lang="en-US" b="1" baseline="30000" dirty="0">
                <a:solidFill>
                  <a:srgbClr val="000000"/>
                </a:solidFill>
                <a:latin typeface="Arial" panose="020B0604020202020204" pitchFamily="34" charset="0"/>
              </a:rPr>
              <a:t>10 </a:t>
            </a:r>
            <a:r>
              <a:rPr lang="en-US" dirty="0">
                <a:solidFill>
                  <a:srgbClr val="000000"/>
                </a:solidFill>
                <a:latin typeface="Helvetica Neue"/>
              </a:rPr>
              <a:t>And she gave the king 120 talents</a:t>
            </a:r>
            <a:r>
              <a:rPr lang="en-US" baseline="30000" dirty="0">
                <a:solidFill>
                  <a:srgbClr val="000000"/>
                </a:solidFill>
                <a:latin typeface="Helvetica Neue"/>
              </a:rPr>
              <a:t>[</a:t>
            </a:r>
            <a:r>
              <a:rPr lang="en-US" baseline="30000" dirty="0">
                <a:solidFill>
                  <a:srgbClr val="B34B2C"/>
                </a:solidFill>
                <a:latin typeface="Helvetica Neue"/>
                <a:hlinkClick r:id="rId2" tooltip="See footnote b"/>
              </a:rPr>
              <a:t>b</a:t>
            </a:r>
            <a:r>
              <a:rPr lang="en-US" baseline="30000" dirty="0">
                <a:solidFill>
                  <a:srgbClr val="000000"/>
                </a:solidFill>
                <a:latin typeface="Helvetica Neue"/>
              </a:rPr>
              <a:t>]</a:t>
            </a:r>
            <a:r>
              <a:rPr lang="en-US" dirty="0">
                <a:solidFill>
                  <a:srgbClr val="000000"/>
                </a:solidFill>
                <a:latin typeface="Helvetica Neue"/>
              </a:rPr>
              <a:t> of gold, large quantities of spices, and precious stones. Never again were so many spices brought in as those the queen of Sheba gave to King Solomon…..</a:t>
            </a:r>
          </a:p>
          <a:p>
            <a:r>
              <a:rPr lang="en-US" b="1" baseline="30000" dirty="0">
                <a:solidFill>
                  <a:srgbClr val="000000"/>
                </a:solidFill>
                <a:latin typeface="Arial" panose="020B0604020202020204" pitchFamily="34" charset="0"/>
              </a:rPr>
              <a:t>13 </a:t>
            </a:r>
            <a:r>
              <a:rPr lang="en-US" dirty="0">
                <a:solidFill>
                  <a:srgbClr val="000000"/>
                </a:solidFill>
                <a:latin typeface="Helvetica Neue"/>
              </a:rPr>
              <a:t>King Solomon gave the queen of Sheba all she desired and asked for, besides what he had given her out of his royal bounty. Then she left and returned with her retinue to her own country.</a:t>
            </a:r>
          </a:p>
        </p:txBody>
      </p:sp>
    </p:spTree>
    <p:extLst>
      <p:ext uri="{BB962C8B-B14F-4D97-AF65-F5344CB8AC3E}">
        <p14:creationId xmlns:p14="http://schemas.microsoft.com/office/powerpoint/2010/main" val="1424917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472</TotalTime>
  <Words>984</Words>
  <Application>Microsoft Office PowerPoint</Application>
  <PresentationFormat>Widescreen</PresentationFormat>
  <Paragraphs>85</Paragraphs>
  <Slides>43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43</vt:i4>
      </vt:variant>
    </vt:vector>
  </HeadingPairs>
  <TitlesOfParts>
    <vt:vector size="49" baseType="lpstr">
      <vt:lpstr>Arial</vt:lpstr>
      <vt:lpstr>Calibri</vt:lpstr>
      <vt:lpstr>Calibri Light</vt:lpstr>
      <vt:lpstr>Helvetica Neue</vt:lpstr>
      <vt:lpstr>Raleway</vt:lpstr>
      <vt:lpstr>Office Theme</vt:lpstr>
      <vt:lpstr>Jerusalem in Africa Africa in Jerusalem</vt:lpstr>
      <vt:lpstr>The Kingdom of Aksum  in the Early Christian Era</vt:lpstr>
      <vt:lpstr>Obelisks in Aksum</vt:lpstr>
      <vt:lpstr>4th century:Ezana’s Christian Coin</vt:lpstr>
      <vt:lpstr>Ezana’s Inscription</vt:lpstr>
      <vt:lpstr>Some Hebrew/Aramaic Loanwords in Ethiopic</vt:lpstr>
      <vt:lpstr>Priest Carrying Tabot (Replica of the Ark)</vt:lpstr>
      <vt:lpstr>PowerPoint Presentation</vt:lpstr>
      <vt:lpstr>PowerPoint Presentation</vt:lpstr>
      <vt:lpstr>Solomon and Sheba: 15th century Italian</vt:lpstr>
      <vt:lpstr>Film 1959</vt:lpstr>
      <vt:lpstr>Halle Berry as the Queen of Sheba</vt:lpstr>
      <vt:lpstr>Ethiopian Rendition of Solomon and Sheba</vt:lpstr>
      <vt:lpstr>The Kebra Nagast: The Glory of Kings</vt:lpstr>
      <vt:lpstr>20th century Ethiopian Solomon and Sheba</vt:lpstr>
      <vt:lpstr>The Solomonic Dynasty</vt:lpstr>
      <vt:lpstr>Zion as a young girl/maiden, virgin</vt:lpstr>
      <vt:lpstr>Cities Personified as Women</vt:lpstr>
      <vt:lpstr>Ethiopian Miracles of Mary, 15th Century</vt:lpstr>
      <vt:lpstr>The Book of Light: 15th century</vt:lpstr>
      <vt:lpstr>Miracles of Mary</vt:lpstr>
      <vt:lpstr>Cathedral Mary of Zion</vt:lpstr>
      <vt:lpstr>New Building Mary of Zion</vt:lpstr>
      <vt:lpstr>Bet Madhane Alam: Savior of the World. Lalibela</vt:lpstr>
      <vt:lpstr>Bet Giyorgis Rock Church Lalibela</vt:lpstr>
      <vt:lpstr>PowerPoint Presentation</vt:lpstr>
      <vt:lpstr>Map of the Churches of Lalibela</vt:lpstr>
      <vt:lpstr>Pilgrims at Lalibela</vt:lpstr>
      <vt:lpstr>Deir el Sultan on top of the Holy Sepulchre</vt:lpstr>
      <vt:lpstr>Chapel of Der el Sultan</vt:lpstr>
      <vt:lpstr>Kidana Mehret (Covenant of Mercy) Church Ethiopia Street Jerusalem</vt:lpstr>
      <vt:lpstr>Entrance Ethiopia Street: Conquering Lion King of Kings of Ethiopia Menilek II</vt:lpstr>
      <vt:lpstr>Ethiopia Street. Jerusalem</vt:lpstr>
      <vt:lpstr>Detail of Entrance to Church on Ethiopia Street</vt:lpstr>
      <vt:lpstr>Monks in the Old City</vt:lpstr>
      <vt:lpstr>Pilgrims</vt:lpstr>
      <vt:lpstr>Haile Selassie I arrives in Jerusalem</vt:lpstr>
      <vt:lpstr>PowerPoint Presentation</vt:lpstr>
      <vt:lpstr>PowerPoint Presentation</vt:lpstr>
      <vt:lpstr>PowerPoint Presentation</vt:lpstr>
      <vt:lpstr>Refugees, Migrants, Infiltrators?</vt:lpstr>
      <vt:lpstr>Abuna Mathias and President Rivlin</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Jerusalem in Africa Africa in Jerusalem</dc:title>
  <dc:creator>USER</dc:creator>
  <cp:lastModifiedBy>USER</cp:lastModifiedBy>
  <cp:revision>57</cp:revision>
  <dcterms:created xsi:type="dcterms:W3CDTF">2016-05-24T17:33:33Z</dcterms:created>
  <dcterms:modified xsi:type="dcterms:W3CDTF">2016-06-11T15:52:50Z</dcterms:modified>
</cp:coreProperties>
</file>