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3" r:id="rId5"/>
    <p:sldId id="264" r:id="rId6"/>
    <p:sldId id="266" r:id="rId7"/>
    <p:sldId id="267" r:id="rId8"/>
    <p:sldId id="268" r:id="rId9"/>
    <p:sldId id="269" r:id="rId10"/>
    <p:sldId id="265" r:id="rId11"/>
    <p:sldId id="270" r:id="rId12"/>
    <p:sldId id="271" r:id="rId13"/>
    <p:sldId id="300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72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</p:sldIdLst>
  <p:sldSz cx="9144000" cy="6858000" type="screen4x3"/>
  <p:notesSz cx="6858000" cy="9144000"/>
  <p:photoAlbum showCaptions="1" layout="1pic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406A-3CF8-42E4-8A02-B40638D5865F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D3D-EE2C-4328-B67D-FBD444A3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406A-3CF8-42E4-8A02-B40638D5865F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D3D-EE2C-4328-B67D-FBD444A3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406A-3CF8-42E4-8A02-B40638D5865F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D3D-EE2C-4328-B67D-FBD444A3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406A-3CF8-42E4-8A02-B40638D5865F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D3D-EE2C-4328-B67D-FBD444A3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406A-3CF8-42E4-8A02-B40638D5865F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D3D-EE2C-4328-B67D-FBD444A3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406A-3CF8-42E4-8A02-B40638D5865F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D3D-EE2C-4328-B67D-FBD444A3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406A-3CF8-42E4-8A02-B40638D5865F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D3D-EE2C-4328-B67D-FBD444A3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406A-3CF8-42E4-8A02-B40638D5865F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D3D-EE2C-4328-B67D-FBD444A3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406A-3CF8-42E4-8A02-B40638D5865F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D3D-EE2C-4328-B67D-FBD444A3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406A-3CF8-42E4-8A02-B40638D5865F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D3D-EE2C-4328-B67D-FBD444A3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406A-3CF8-42E4-8A02-B40638D5865F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D3D-EE2C-4328-B67D-FBD444A3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4406A-3CF8-42E4-8A02-B40638D5865F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DED3D-EE2C-4328-B67D-FBD444A3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3284984"/>
            <a:ext cx="7772400" cy="1470025"/>
          </a:xfrm>
        </p:spPr>
        <p:txBody>
          <a:bodyPr/>
          <a:lstStyle/>
          <a:p>
            <a:pPr algn="l"/>
            <a:r>
              <a:rPr lang="ru-RU" dirty="0" smtClean="0"/>
              <a:t>Ангел истории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4437112"/>
            <a:ext cx="6400800" cy="1752600"/>
          </a:xfrm>
        </p:spPr>
        <p:txBody>
          <a:bodyPr/>
          <a:lstStyle/>
          <a:p>
            <a:pPr algn="l"/>
            <a:r>
              <a:rPr lang="ru-RU" dirty="0" err="1" smtClean="0"/>
              <a:t>Пауль</a:t>
            </a:r>
            <a:r>
              <a:rPr lang="ru-RU" dirty="0" smtClean="0"/>
              <a:t> Клее и Вальтер </a:t>
            </a:r>
            <a:r>
              <a:rPr lang="ru-RU" dirty="0" err="1" smtClean="0"/>
              <a:t>Беньямин</a:t>
            </a:r>
            <a:endParaRPr lang="ru-RU" dirty="0"/>
          </a:p>
        </p:txBody>
      </p:sp>
      <p:grpSp>
        <p:nvGrpSpPr>
          <p:cNvPr id="7" name="Группа 6"/>
          <p:cNvGrpSpPr>
            <a:grpSpLocks noGrp="1" noUngrp="1" noChangeAspect="1"/>
          </p:cNvGrpSpPr>
          <p:nvPr/>
        </p:nvGrpSpPr>
        <p:grpSpPr>
          <a:xfrm>
            <a:off x="0" y="0"/>
            <a:ext cx="3177918" cy="4605198"/>
            <a:chOff x="2506663" y="685800"/>
            <a:chExt cx="4129087" cy="5983560"/>
          </a:xfrm>
        </p:grpSpPr>
        <p:pic>
          <p:nvPicPr>
            <p:cNvPr id="8" name="Рисунок 7" descr="Пауль Клее. 1920. Angelus Novus. Музей Израиля, Иерусалим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2506663" y="685800"/>
              <a:ext cx="412908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Прямоугольник 8"/>
            <p:cNvSpPr/>
            <p:nvPr/>
          </p:nvSpPr>
          <p:spPr>
            <a:xfrm>
              <a:off x="2506663" y="6210300"/>
              <a:ext cx="4129087" cy="45906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683568" y="260648"/>
            <a:ext cx="7766695" cy="5911552"/>
            <a:chOff x="683568" y="260648"/>
            <a:chExt cx="7766695" cy="5911552"/>
          </a:xfrm>
        </p:grpSpPr>
        <p:pic>
          <p:nvPicPr>
            <p:cNvPr id="2" name="Рисунок 1" descr="9. The Bauhaus masters on the roof of the Bauhaus building in Dessau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693738" y="685800"/>
              <a:ext cx="77565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683568" y="260648"/>
              <a:ext cx="77565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ru-RU" sz="2400" dirty="0" smtClean="0"/>
                <a:t>Преподаватели </a:t>
              </a:r>
              <a:r>
                <a:rPr lang="ru-RU" sz="2400" dirty="0" err="1" smtClean="0"/>
                <a:t>Баухауза</a:t>
              </a:r>
              <a:r>
                <a:rPr lang="ru-RU" sz="2400" dirty="0" smtClean="0"/>
                <a:t> на крыше здания школы в Дессау.  </a:t>
              </a:r>
              <a:endParaRPr lang="ru-RU" sz="2400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83568" y="6119336"/>
            <a:ext cx="7776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From the left: Josef Albers, </a:t>
            </a:r>
            <a:r>
              <a:rPr lang="en-US" sz="1400" dirty="0" err="1"/>
              <a:t>Hinnerk</a:t>
            </a:r>
            <a:r>
              <a:rPr lang="en-US" sz="1400" dirty="0"/>
              <a:t> </a:t>
            </a:r>
            <a:r>
              <a:rPr lang="en-US" sz="1400" dirty="0" err="1"/>
              <a:t>Scheper</a:t>
            </a:r>
            <a:r>
              <a:rPr lang="en-US" sz="1400" dirty="0"/>
              <a:t>, Georg </a:t>
            </a:r>
            <a:r>
              <a:rPr lang="en-US" sz="1400" dirty="0" err="1"/>
              <a:t>Muche</a:t>
            </a:r>
            <a:r>
              <a:rPr lang="en-US" sz="1400" dirty="0"/>
              <a:t>, </a:t>
            </a:r>
            <a:r>
              <a:rPr lang="en-US" sz="1400" dirty="0" err="1"/>
              <a:t>László</a:t>
            </a:r>
            <a:r>
              <a:rPr lang="en-US" sz="1400" dirty="0"/>
              <a:t> Moholy-Nagy, Herbert Bayer, </a:t>
            </a:r>
            <a:r>
              <a:rPr lang="en-US" sz="1400" dirty="0" err="1"/>
              <a:t>Joost</a:t>
            </a:r>
            <a:r>
              <a:rPr lang="en-US" sz="1400" dirty="0"/>
              <a:t> Schmidt, Walter Gropius, Marcel Breuer, </a:t>
            </a:r>
            <a:r>
              <a:rPr lang="en-US" sz="1400" dirty="0" err="1"/>
              <a:t>Vassily</a:t>
            </a:r>
            <a:r>
              <a:rPr lang="en-US" sz="1400" dirty="0"/>
              <a:t> Kandinsky, Paul Klee, </a:t>
            </a:r>
            <a:r>
              <a:rPr lang="en-US" sz="1400" dirty="0" err="1"/>
              <a:t>Lyonel</a:t>
            </a:r>
            <a:r>
              <a:rPr lang="en-US" sz="1400" dirty="0"/>
              <a:t> Feininger, </a:t>
            </a:r>
            <a:r>
              <a:rPr lang="en-US" sz="1400" dirty="0" err="1"/>
              <a:t>Gunta</a:t>
            </a:r>
            <a:r>
              <a:rPr lang="en-US" sz="1400" dirty="0"/>
              <a:t> </a:t>
            </a:r>
            <a:r>
              <a:rPr lang="en-US" sz="1400" dirty="0" err="1"/>
              <a:t>Stölzl</a:t>
            </a:r>
            <a:r>
              <a:rPr lang="en-US" sz="1400" dirty="0"/>
              <a:t> and Oskar </a:t>
            </a:r>
            <a:r>
              <a:rPr lang="en-US" sz="1400" dirty="0" err="1"/>
              <a:t>Schlemmer</a:t>
            </a:r>
            <a:endParaRPr lang="ru-RU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2465388" y="685800"/>
            <a:ext cx="4213225" cy="5867400"/>
            <a:chOff x="2465388" y="685800"/>
            <a:chExt cx="4213225" cy="5867400"/>
          </a:xfrm>
        </p:grpSpPr>
        <p:pic>
          <p:nvPicPr>
            <p:cNvPr id="2" name="Рисунок 1" descr="13. Пауль Клее. 1925. Педагогические эскизы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2465388" y="685800"/>
              <a:ext cx="42132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2465388" y="6210300"/>
              <a:ext cx="42132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ru-RU" sz="2400" dirty="0" err="1" smtClean="0"/>
                <a:t>Пауль</a:t>
              </a:r>
              <a:r>
                <a:rPr lang="ru-RU" sz="2400" dirty="0" smtClean="0"/>
                <a:t> Клее. 1925. Педагогические эскизы</a:t>
              </a:r>
              <a:endParaRPr lang="ru-RU" sz="2400" dirty="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1162050" y="685800"/>
            <a:ext cx="6818313" cy="5983560"/>
            <a:chOff x="1162050" y="685800"/>
            <a:chExt cx="6818313" cy="5983560"/>
          </a:xfrm>
        </p:grpSpPr>
        <p:pic>
          <p:nvPicPr>
            <p:cNvPr id="2" name="Рисунок 1" descr="Пауль Клее. 1919. Черные колонны в пейзаже. Музей Метрополитен, Нью-Йорк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1162050" y="685800"/>
              <a:ext cx="68183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1162050" y="6210300"/>
              <a:ext cx="6818313" cy="45906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62500" lnSpcReduction="20000"/>
            </a:bodyPr>
            <a:lstStyle/>
            <a:p>
              <a:pPr algn="ctr"/>
              <a:r>
                <a:rPr lang="ru-RU" sz="2400" dirty="0" err="1" smtClean="0"/>
                <a:t>Пауль</a:t>
              </a:r>
              <a:r>
                <a:rPr lang="ru-RU" sz="2400" dirty="0" smtClean="0"/>
                <a:t> Клее. 1919. Черные колонны в пейзаже.</a:t>
              </a:r>
            </a:p>
            <a:p>
              <a:pPr algn="ctr"/>
              <a:r>
                <a:rPr lang="ru-RU" sz="2400" dirty="0" smtClean="0"/>
                <a:t>Музей Метрополитен, Нью-Йорк</a:t>
              </a:r>
              <a:endParaRPr lang="ru-RU" sz="2400" dirty="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3568" y="394692"/>
            <a:ext cx="777686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Можно </a:t>
            </a:r>
            <a:r>
              <a:rPr lang="ru-RU" dirty="0" smtClean="0"/>
              <a:t>я для примера использую сравнение с деревом? 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Художник </a:t>
            </a:r>
            <a:r>
              <a:rPr lang="ru-RU" dirty="0" smtClean="0"/>
              <a:t>изучил этот мир </a:t>
            </a:r>
            <a:r>
              <a:rPr lang="ru-RU" dirty="0" smtClean="0"/>
              <a:t>разнообразия</a:t>
            </a:r>
            <a:r>
              <a:rPr lang="en-US" dirty="0" smtClean="0"/>
              <a:t>..</a:t>
            </a:r>
            <a:r>
              <a:rPr lang="ru-RU" dirty="0" smtClean="0"/>
              <a:t>. </a:t>
            </a:r>
            <a:r>
              <a:rPr lang="ru-RU" dirty="0" smtClean="0"/>
              <a:t>Его умение ориентироваться привнесло порядок в мимолётный поток образов и опыта</a:t>
            </a:r>
            <a:r>
              <a:rPr lang="ru-RU" dirty="0" smtClean="0"/>
              <a:t>.</a:t>
            </a:r>
            <a:r>
              <a:rPr lang="en-US" dirty="0" smtClean="0"/>
              <a:t> …</a:t>
            </a:r>
            <a:r>
              <a:rPr lang="ru-RU" dirty="0" smtClean="0"/>
              <a:t>эту </a:t>
            </a:r>
            <a:r>
              <a:rPr lang="ru-RU" dirty="0" smtClean="0"/>
              <a:t>совокупность ветвления и распространения, я сравню с корнем дерева</a:t>
            </a:r>
            <a:r>
              <a:rPr lang="ru-RU" dirty="0" smtClean="0"/>
              <a:t>.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/>
              <a:t>От корня сок течёт к художнику, перетекает через него, течёт к его глазу. Таким образом, художник становится подобен стволу </a:t>
            </a:r>
            <a:r>
              <a:rPr lang="ru-RU" dirty="0" smtClean="0"/>
              <a:t>дерева.</a:t>
            </a:r>
            <a:r>
              <a:rPr lang="en-US" dirty="0" smtClean="0"/>
              <a:t> …</a:t>
            </a:r>
            <a:r>
              <a:rPr lang="ru-RU" dirty="0" smtClean="0"/>
              <a:t>он </a:t>
            </a:r>
            <a:r>
              <a:rPr lang="ru-RU" dirty="0" smtClean="0"/>
              <a:t>оформляет своё видение в произведение</a:t>
            </a:r>
            <a:r>
              <a:rPr lang="ru-RU" dirty="0" smtClean="0"/>
              <a:t>.</a:t>
            </a:r>
            <a:endParaRPr lang="en-US" dirty="0" smtClean="0"/>
          </a:p>
          <a:p>
            <a:endParaRPr lang="ru-RU" dirty="0" smtClean="0"/>
          </a:p>
          <a:p>
            <a:r>
              <a:rPr lang="en-US" dirty="0" smtClean="0"/>
              <a:t>…</a:t>
            </a:r>
            <a:r>
              <a:rPr lang="ru-RU" dirty="0" smtClean="0"/>
              <a:t>подобно </a:t>
            </a:r>
            <a:r>
              <a:rPr lang="ru-RU" dirty="0" smtClean="0"/>
              <a:t>кроне дерева разворачивается и распространяется во времени и в пространстве его работа</a:t>
            </a:r>
            <a:r>
              <a:rPr lang="ru-RU" dirty="0" smtClean="0"/>
              <a:t>.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/>
              <a:t>Никто не стал бы утверждать, что дерево растит свою крону по образу и подобию своего корня. Между верхом и низом не может быть никакого зеркального отражения. 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И </a:t>
            </a:r>
            <a:r>
              <a:rPr lang="ru-RU" dirty="0" smtClean="0"/>
              <a:t>все же, занимая место ствола дерева, он делает не что иное, как собирает и передаёт то, что прибывает к нему из глубин. Он не служит и не правит – он передаёт.</a:t>
            </a:r>
          </a:p>
          <a:p>
            <a:r>
              <a:rPr lang="ru-RU" dirty="0" smtClean="0"/>
              <a:t>Его положение скромно. И красота кроны не его собственная. Он всего лишь канал.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2459038" y="685800"/>
            <a:ext cx="4225925" cy="6055568"/>
            <a:chOff x="2459038" y="685800"/>
            <a:chExt cx="4225925" cy="6055568"/>
          </a:xfrm>
        </p:grpSpPr>
        <p:pic>
          <p:nvPicPr>
            <p:cNvPr id="2" name="Рисунок 1" descr="Пауль Клее. 1920. Они кусаются. Музей Тейт, Лондон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2459038" y="685800"/>
              <a:ext cx="42259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2459038" y="6210300"/>
              <a:ext cx="4225925" cy="531068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ru-RU" sz="2400" dirty="0" err="1" smtClean="0"/>
                <a:t>Пауль</a:t>
              </a:r>
              <a:r>
                <a:rPr lang="ru-RU" sz="2400" dirty="0" smtClean="0"/>
                <a:t> Клее. 1920. Они кусаются. </a:t>
              </a:r>
            </a:p>
            <a:p>
              <a:pPr algn="ctr"/>
              <a:r>
                <a:rPr lang="ru-RU" sz="2400" dirty="0" smtClean="0"/>
                <a:t>Музей Тейт, Лондон</a:t>
              </a:r>
              <a:endParaRPr lang="ru-RU" sz="2400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2633663" y="685800"/>
            <a:ext cx="3875087" cy="5983560"/>
            <a:chOff x="2633663" y="685800"/>
            <a:chExt cx="3875087" cy="5983560"/>
          </a:xfrm>
        </p:grpSpPr>
        <p:pic>
          <p:nvPicPr>
            <p:cNvPr id="2" name="Рисунок 1" descr="Пауль Клее. 1921. Адам и маленькая Ева. Музей Метрополитен, Нью-Йорк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2633663" y="685800"/>
              <a:ext cx="387508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2633663" y="6210300"/>
              <a:ext cx="3875087" cy="45906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62500" lnSpcReduction="20000"/>
            </a:bodyPr>
            <a:lstStyle/>
            <a:p>
              <a:pPr algn="ctr"/>
              <a:r>
                <a:rPr lang="ru-RU" sz="2400" dirty="0" err="1" smtClean="0"/>
                <a:t>Пауль</a:t>
              </a:r>
              <a:r>
                <a:rPr lang="ru-RU" sz="2400" dirty="0" smtClean="0"/>
                <a:t> Клее. 1921. Адам и маленькая Ева. Музей Метрополитен, Нью-Йорк</a:t>
              </a:r>
              <a:endParaRPr lang="ru-RU" sz="2400" dirty="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762000" y="685800"/>
            <a:ext cx="7620000" cy="5867400"/>
            <a:chOff x="762000" y="685800"/>
            <a:chExt cx="7620000" cy="5867400"/>
          </a:xfrm>
        </p:grpSpPr>
        <p:pic>
          <p:nvPicPr>
            <p:cNvPr id="2" name="Рисунок 1" descr="Пауль Клее. 1921. Вращающийся дом. Музей Тиссен, Мадрид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762000" y="685800"/>
              <a:ext cx="76200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762000" y="6210300"/>
              <a:ext cx="76200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ru-RU" sz="2400" smtClean="0"/>
                <a:t>Пауль Клее. 1921. Вращающийся дом. Музей Тиссен, Мадрид</a:t>
              </a:r>
              <a:endParaRPr lang="ru-RU" sz="240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899592" y="620688"/>
            <a:ext cx="4320480" cy="5983560"/>
            <a:chOff x="2411760" y="685800"/>
            <a:chExt cx="4320480" cy="5983560"/>
          </a:xfrm>
        </p:grpSpPr>
        <p:pic>
          <p:nvPicPr>
            <p:cNvPr id="2" name="Рисунок 1" descr="Пауль Клее. 1921. Гофманианская сказочная сцена. SFМOMA, Сан-Франциско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2573338" y="685800"/>
              <a:ext cx="39973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2411760" y="6210300"/>
              <a:ext cx="4320480" cy="45906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62500" lnSpcReduction="20000"/>
            </a:bodyPr>
            <a:lstStyle/>
            <a:p>
              <a:pPr algn="ctr"/>
              <a:r>
                <a:rPr lang="ru-RU" sz="2400" dirty="0" err="1" smtClean="0"/>
                <a:t>Пауль</a:t>
              </a:r>
              <a:r>
                <a:rPr lang="ru-RU" sz="2400" dirty="0" smtClean="0"/>
                <a:t> Клее. 1921. </a:t>
              </a:r>
              <a:r>
                <a:rPr lang="ru-RU" sz="2400" dirty="0" err="1" smtClean="0"/>
                <a:t>Гофманианская</a:t>
              </a:r>
              <a:r>
                <a:rPr lang="ru-RU" sz="2400" dirty="0" smtClean="0"/>
                <a:t> сказочная сцена. SFМOMA, Сан-Франциско</a:t>
              </a:r>
              <a:endParaRPr lang="ru-RU" sz="24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292080" y="548680"/>
            <a:ext cx="33123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Создание </a:t>
            </a:r>
            <a:r>
              <a:rPr lang="ru-RU" dirty="0" smtClean="0"/>
              <a:t>произведения искусства – выращивание кроны дерева – должно по необходимости, в результате попадания в специфическое измерение живописного искусства, сопровождаться искажением естественной формы. Ибо здесь природа перерождается.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685800" y="730250"/>
            <a:ext cx="7772400" cy="5778500"/>
            <a:chOff x="685800" y="730250"/>
            <a:chExt cx="7772400" cy="5778500"/>
          </a:xfrm>
        </p:grpSpPr>
        <p:pic>
          <p:nvPicPr>
            <p:cNvPr id="2" name="Рисунок 1" descr="Пауль Клее. 1921. Комедия. Музей Тейт, Лондон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685800" y="730250"/>
              <a:ext cx="7772400" cy="5397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685800" y="6165850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ru-RU" sz="2400" smtClean="0"/>
                <a:t>Пауль Клее. 1921. Комедия. Музей Тейт, Лондон</a:t>
              </a:r>
              <a:endParaRPr lang="ru-RU" sz="240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4932040" y="620688"/>
            <a:ext cx="3563937" cy="6055568"/>
            <a:chOff x="2789238" y="685800"/>
            <a:chExt cx="3563937" cy="6055568"/>
          </a:xfrm>
        </p:grpSpPr>
        <p:pic>
          <p:nvPicPr>
            <p:cNvPr id="2" name="Рисунок 1" descr="Пауль Клее. 1921. Рыбак. Новая галерея, Берлин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2789238" y="685800"/>
              <a:ext cx="356393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2789238" y="6210300"/>
              <a:ext cx="3563937" cy="531068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ru-RU" sz="2400" dirty="0" err="1" smtClean="0"/>
                <a:t>Пауль</a:t>
              </a:r>
              <a:r>
                <a:rPr lang="ru-RU" sz="2400" dirty="0" smtClean="0"/>
                <a:t> Клее. 1921. Рыбак. </a:t>
              </a:r>
            </a:p>
            <a:p>
              <a:pPr algn="ctr"/>
              <a:r>
                <a:rPr lang="ru-RU" sz="2400" dirty="0" smtClean="0"/>
                <a:t>Новая галерея, Берлин</a:t>
              </a:r>
              <a:endParaRPr lang="ru-RU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5536" y="548680"/>
            <a:ext cx="41764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Легенда о детскости моего рисунка, должно быть, произошла из тех моих линейных композиций, в которых я пытался объединить конкретное изображение, скажем, человека, с чистым представлением линейного элемента</a:t>
            </a:r>
            <a:r>
              <a:rPr lang="ru-RU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Если </a:t>
            </a:r>
            <a:r>
              <a:rPr lang="ru-RU" dirty="0" smtClean="0"/>
              <a:t>бы я хотел представить человека, «как он есть», тогда я должен был бы использовать такой изумительный беспорядок линий, что о чистом представлении элемента не было бы и речи. Результат был бы неопределённым до неузнаваемости</a:t>
            </a:r>
            <a:r>
              <a:rPr lang="ru-RU" dirty="0" smtClean="0"/>
              <a:t>.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/>
              <a:t>Но, так или иначе, я не хочу представлять человека, как он есть, но только каким он мог бы быть.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. Arnason, Prather. History of Modern a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548680"/>
            <a:ext cx="1807721" cy="2446347"/>
          </a:xfrm>
          <a:prstGeom prst="rect">
            <a:avLst/>
          </a:prstGeom>
        </p:spPr>
      </p:pic>
      <p:pic>
        <p:nvPicPr>
          <p:cNvPr id="6" name="Рисунок 5" descr="2. 20th century a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1556792"/>
            <a:ext cx="2080683" cy="2575102"/>
          </a:xfrm>
          <a:prstGeom prst="rect">
            <a:avLst/>
          </a:prstGeom>
        </p:spPr>
      </p:pic>
      <p:pic>
        <p:nvPicPr>
          <p:cNvPr id="7" name="Рисунок 6" descr="3. Михаил Герман. Модерниз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140968"/>
            <a:ext cx="1944216" cy="3256560"/>
          </a:xfrm>
          <a:prstGeom prst="rect">
            <a:avLst/>
          </a:prstGeom>
        </p:spPr>
      </p:pic>
      <p:pic>
        <p:nvPicPr>
          <p:cNvPr id="8" name="Рисунок 7" descr="4. Paul Klee for childr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71226" y="980728"/>
            <a:ext cx="3532334" cy="439248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1939925" y="685800"/>
            <a:ext cx="5262563" cy="6055568"/>
            <a:chOff x="1939925" y="685800"/>
            <a:chExt cx="5262563" cy="6055568"/>
          </a:xfrm>
        </p:grpSpPr>
        <p:pic>
          <p:nvPicPr>
            <p:cNvPr id="2" name="Рисунок 1" descr="Пауль Клее. 1922. Красный шар. Музей Гуггенхайма, Нью-Йорк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1939925" y="685800"/>
              <a:ext cx="526256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1939925" y="6210300"/>
              <a:ext cx="5262563" cy="531068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ru-RU" sz="2400" dirty="0" err="1" smtClean="0"/>
                <a:t>Пауль</a:t>
              </a:r>
              <a:r>
                <a:rPr lang="ru-RU" sz="2400" dirty="0" smtClean="0"/>
                <a:t> Клее. 1922. Красный шар. </a:t>
              </a:r>
            </a:p>
            <a:p>
              <a:pPr algn="ctr"/>
              <a:r>
                <a:rPr lang="ru-RU" sz="2400" dirty="0" smtClean="0"/>
                <a:t>Музей Гуггенхайма, Нью-Йорк</a:t>
              </a:r>
              <a:endParaRPr lang="ru-RU" sz="2400" dirty="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2562225" y="685800"/>
            <a:ext cx="4017963" cy="5983560"/>
            <a:chOff x="2562225" y="685800"/>
            <a:chExt cx="4017963" cy="5983560"/>
          </a:xfrm>
        </p:grpSpPr>
        <p:pic>
          <p:nvPicPr>
            <p:cNvPr id="2" name="Рисунок 1" descr="Пауль Клее. 1922. Приключение юной дамы. Музей Тейт, Лондон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2562225" y="685800"/>
              <a:ext cx="401796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2562225" y="6210300"/>
              <a:ext cx="4017963" cy="45906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62500" lnSpcReduction="20000"/>
            </a:bodyPr>
            <a:lstStyle/>
            <a:p>
              <a:pPr algn="ctr"/>
              <a:r>
                <a:rPr lang="ru-RU" sz="2400" dirty="0" err="1" smtClean="0"/>
                <a:t>Пауль</a:t>
              </a:r>
              <a:r>
                <a:rPr lang="ru-RU" sz="2400" dirty="0" smtClean="0"/>
                <a:t> Клее. 1922. Приключение юной дамы. Музей Тейт, Лондон</a:t>
              </a:r>
              <a:endParaRPr lang="ru-RU" sz="2400" dirty="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611560" y="620688"/>
            <a:ext cx="4146550" cy="5983560"/>
            <a:chOff x="2498725" y="685800"/>
            <a:chExt cx="4146550" cy="5983560"/>
          </a:xfrm>
        </p:grpSpPr>
        <p:pic>
          <p:nvPicPr>
            <p:cNvPr id="2" name="Рисунок 1" descr="Пауль Клее. 1922. Щебечущая машина. МOMA, Нью-Йорк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2498725" y="685800"/>
              <a:ext cx="414655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2498725" y="6210300"/>
              <a:ext cx="4146550" cy="45906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62500" lnSpcReduction="20000"/>
            </a:bodyPr>
            <a:lstStyle/>
            <a:p>
              <a:pPr algn="ctr"/>
              <a:r>
                <a:rPr lang="ru-RU" sz="2400" dirty="0" err="1" smtClean="0"/>
                <a:t>Пауль</a:t>
              </a:r>
              <a:r>
                <a:rPr lang="ru-RU" sz="2400" dirty="0" smtClean="0"/>
                <a:t> Клее. 1922. Щебечущая машина. </a:t>
              </a:r>
            </a:p>
            <a:p>
              <a:pPr algn="ctr"/>
              <a:r>
                <a:rPr lang="ru-RU" sz="2400" dirty="0" smtClean="0"/>
                <a:t>МOMA, Нью-Йорк</a:t>
              </a:r>
              <a:endParaRPr lang="ru-RU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004048" y="548680"/>
            <a:ext cx="38164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ru-RU" dirty="0" smtClean="0"/>
              <a:t>Художник</a:t>
            </a:r>
            <a:r>
              <a:rPr lang="en-US" dirty="0" smtClean="0"/>
              <a:t>]</a:t>
            </a:r>
            <a:r>
              <a:rPr lang="ru-RU" dirty="0" smtClean="0"/>
              <a:t> возможно</a:t>
            </a:r>
            <a:r>
              <a:rPr lang="ru-RU" dirty="0" smtClean="0"/>
              <a:t>, неумышленно, является </a:t>
            </a:r>
            <a:r>
              <a:rPr lang="ru-RU" dirty="0" smtClean="0"/>
              <a:t>философом… </a:t>
            </a:r>
            <a:r>
              <a:rPr lang="ru-RU" dirty="0" smtClean="0"/>
              <a:t>он говорит:</a:t>
            </a:r>
          </a:p>
          <a:p>
            <a:r>
              <a:rPr lang="ru-RU" dirty="0" smtClean="0"/>
              <a:t>«В своей настоящей форме это не единственный возможный мир».</a:t>
            </a:r>
          </a:p>
          <a:p>
            <a:endParaRPr lang="ru-RU" dirty="0" smtClean="0"/>
          </a:p>
          <a:p>
            <a:r>
              <a:rPr lang="ru-RU" dirty="0" smtClean="0"/>
              <a:t>…Тогда </a:t>
            </a:r>
            <a:r>
              <a:rPr lang="ru-RU" dirty="0" smtClean="0"/>
              <a:t>он допускает мысль, что процесс создания сегодня едва ли может быть завершен, и он видит акт мирового творения, простирающийся из прошлого в будущее. Вечное рождение!</a:t>
            </a:r>
          </a:p>
          <a:p>
            <a:endParaRPr lang="ru-RU" dirty="0" smtClean="0"/>
          </a:p>
          <a:p>
            <a:r>
              <a:rPr lang="ru-RU" dirty="0" smtClean="0"/>
              <a:t>…Тогда</a:t>
            </a:r>
            <a:r>
              <a:rPr lang="ru-RU" dirty="0" smtClean="0"/>
              <a:t>, отлетая в бесконечность, он думает: очень вероятно, что на других звёздах творение произвело совершенно иной результат.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685800" y="762000"/>
            <a:ext cx="7772400" cy="5713413"/>
            <a:chOff x="685800" y="762000"/>
            <a:chExt cx="7772400" cy="5713413"/>
          </a:xfrm>
        </p:grpSpPr>
        <p:pic>
          <p:nvPicPr>
            <p:cNvPr id="2" name="Рисунок 1" descr="Пауль Клее. 1923. Абстрактное трио. Музей Метрополитен, Нью-Йорк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685800" y="762000"/>
              <a:ext cx="7772400" cy="5332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685800" y="613251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ru-RU" sz="2400" smtClean="0"/>
                <a:t>Пауль Клее. 1923. Абстрактное трио. Музей Метрополитен, Нью-Йорк</a:t>
              </a:r>
              <a:endParaRPr lang="ru-RU" sz="240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2627784" y="685800"/>
            <a:ext cx="3744416" cy="6055568"/>
            <a:chOff x="2627784" y="685800"/>
            <a:chExt cx="3744416" cy="6055568"/>
          </a:xfrm>
        </p:grpSpPr>
        <p:pic>
          <p:nvPicPr>
            <p:cNvPr id="2" name="Рисунок 1" descr="Пауль Клее. 1925. Комната с привидениями с высокой дверью. Музей Метрополитен, Нью-Йорк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2903538" y="685800"/>
              <a:ext cx="33369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2627784" y="6093668"/>
              <a:ext cx="374441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62500" lnSpcReduction="20000"/>
            </a:bodyPr>
            <a:lstStyle/>
            <a:p>
              <a:pPr algn="ctr"/>
              <a:r>
                <a:rPr lang="ru-RU" sz="2400" dirty="0" err="1" smtClean="0"/>
                <a:t>Пауль</a:t>
              </a:r>
              <a:r>
                <a:rPr lang="ru-RU" sz="2400" dirty="0" smtClean="0"/>
                <a:t> Клее. 1925. Комната с привидениями с высокой дверью. Музей Метрополитен</a:t>
              </a:r>
              <a:endParaRPr lang="ru-RU" sz="2400" dirty="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1370013" y="685800"/>
            <a:ext cx="6402387" cy="5867400"/>
            <a:chOff x="1370013" y="685800"/>
            <a:chExt cx="6402387" cy="5867400"/>
          </a:xfrm>
        </p:grpSpPr>
        <p:pic>
          <p:nvPicPr>
            <p:cNvPr id="2" name="Рисунок 1" descr="Пауль Клее. 1925. Майская картина. Музей Метрополитен, Нью-Йорк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1370013" y="685800"/>
              <a:ext cx="640238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1370013" y="6210300"/>
              <a:ext cx="64023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62500" lnSpcReduction="20000"/>
            </a:bodyPr>
            <a:lstStyle/>
            <a:p>
              <a:pPr algn="ctr"/>
              <a:r>
                <a:rPr lang="ru-RU" sz="2400" smtClean="0"/>
                <a:t>Пауль Клее. 1925. Майская картина. Музей Метрополитен, Нью-Йорк</a:t>
              </a:r>
              <a:endParaRPr lang="ru-RU" sz="2400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750888" y="685800"/>
            <a:ext cx="7640637" cy="5867400"/>
            <a:chOff x="750888" y="685800"/>
            <a:chExt cx="7640637" cy="5867400"/>
          </a:xfrm>
        </p:grpSpPr>
        <p:pic>
          <p:nvPicPr>
            <p:cNvPr id="2" name="Рисунок 1" descr="Пауль Клее. 1928. Кошка и птица. МOMA, Нью-Йорк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750888" y="685800"/>
              <a:ext cx="764063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750888" y="6210300"/>
              <a:ext cx="76406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ru-RU" sz="2400" smtClean="0"/>
                <a:t>Пауль Клее. 1928. Кошка и птица. МOMA, Нью-Йорк</a:t>
              </a:r>
              <a:endParaRPr lang="ru-RU" sz="240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1689100" y="685800"/>
            <a:ext cx="5764213" cy="5867400"/>
            <a:chOff x="1689100" y="685800"/>
            <a:chExt cx="5764213" cy="5867400"/>
          </a:xfrm>
        </p:grpSpPr>
        <p:pic>
          <p:nvPicPr>
            <p:cNvPr id="2" name="Рисунок 1" descr="Пауль Клее. 1929. Красный дом. SFМOMA, Сан-Франциско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1689100" y="685800"/>
              <a:ext cx="57642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1689100" y="6210300"/>
              <a:ext cx="57642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ru-RU" sz="2400" smtClean="0"/>
                <a:t>Пауль Клее. 1929. Красный дом. SFМOMA, Сан-Франциско</a:t>
              </a:r>
              <a:endParaRPr lang="ru-RU" sz="2400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909638" y="685800"/>
            <a:ext cx="7323137" cy="5867400"/>
            <a:chOff x="909638" y="685800"/>
            <a:chExt cx="7323137" cy="5867400"/>
          </a:xfrm>
        </p:grpSpPr>
        <p:pic>
          <p:nvPicPr>
            <p:cNvPr id="2" name="Рисунок 1" descr="Пауль Клее. 1930. Ночные цветы. SFМOMA, Сан-Франциско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909638" y="685800"/>
              <a:ext cx="732313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909638" y="6210300"/>
              <a:ext cx="73231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ru-RU" sz="2400" smtClean="0"/>
                <a:t>Пауль Клее. 1930. Ночные цветы. SFМOMA, Сан-Франциско</a:t>
              </a:r>
              <a:endParaRPr lang="ru-RU" sz="2400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809625" y="685800"/>
            <a:ext cx="7523163" cy="5867400"/>
            <a:chOff x="809625" y="685800"/>
            <a:chExt cx="7523163" cy="5867400"/>
          </a:xfrm>
        </p:grpSpPr>
        <p:pic>
          <p:nvPicPr>
            <p:cNvPr id="2" name="Рисунок 1" descr="Пауль Клее. 1932. Прояснение. Музей Метрополитен, Нью-Йорк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809625" y="685800"/>
              <a:ext cx="752316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809625" y="6210300"/>
              <a:ext cx="75231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ru-RU" sz="2400" smtClean="0"/>
                <a:t>Пауль Клее. 1932. Прояснение. Музей Метрополитен, Нью-Йорк</a:t>
              </a:r>
              <a:endParaRPr lang="ru-RU" sz="24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2587625" y="685800"/>
            <a:ext cx="3968750" cy="5867400"/>
            <a:chOff x="2587625" y="685800"/>
            <a:chExt cx="3968750" cy="5867400"/>
          </a:xfrm>
        </p:grpSpPr>
        <p:pic>
          <p:nvPicPr>
            <p:cNvPr id="2" name="Рисунок 1" descr="6. Пауль Клее. 1911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2587625" y="685800"/>
              <a:ext cx="396875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2587625" y="6210300"/>
              <a:ext cx="39687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ru-RU" sz="2400" dirty="0" err="1" smtClean="0"/>
                <a:t>Пауль</a:t>
              </a:r>
              <a:r>
                <a:rPr lang="ru-RU" sz="2400" dirty="0" smtClean="0"/>
                <a:t> Клее. 1911</a:t>
              </a:r>
              <a:endParaRPr lang="ru-RU" sz="2400" dirty="0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539552" y="548680"/>
            <a:ext cx="3875087" cy="6055568"/>
            <a:chOff x="2633663" y="685800"/>
            <a:chExt cx="3875087" cy="6055568"/>
          </a:xfrm>
        </p:grpSpPr>
        <p:pic>
          <p:nvPicPr>
            <p:cNvPr id="2" name="Рисунок 1" descr="Пауль Клее. 1936. Новая гармония. Музей Гуггенхайма, Нью-Йорк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2633663" y="685800"/>
              <a:ext cx="387508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2633663" y="6210300"/>
              <a:ext cx="3875087" cy="531068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ru-RU" sz="2400" dirty="0" err="1" smtClean="0"/>
                <a:t>Пауль</a:t>
              </a:r>
              <a:r>
                <a:rPr lang="ru-RU" sz="2400" dirty="0" smtClean="0"/>
                <a:t> Клее. 1936. Новая гармония. Музей Гуггенхайма, Нью-Йорк</a:t>
              </a:r>
              <a:endParaRPr lang="ru-RU" sz="2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644008" y="476672"/>
            <a:ext cx="403244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Иногда </a:t>
            </a:r>
            <a:r>
              <a:rPr lang="ru-RU" sz="1600" dirty="0" smtClean="0"/>
              <a:t>я мечтаю о работе действительно огромной широты, проходящей через весь спектр элемента, объекта, значения и стиля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dirty="0" smtClean="0"/>
              <a:t>Боюсь, это останется мечтой, но хорошо уже сейчас иметь в сознании эту потенциальную возможность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dirty="0" smtClean="0"/>
              <a:t>Ничто не может быть сделано рывком. Оно должно вырасти, произрасти изнутри, и если когда-то придет время для такой работы – тем лучше</a:t>
            </a:r>
            <a:r>
              <a:rPr lang="ru-RU" sz="1600" dirty="0" smtClean="0"/>
              <a:t>!</a:t>
            </a:r>
          </a:p>
          <a:p>
            <a:endParaRPr lang="ru-RU" sz="1600" dirty="0" smtClean="0"/>
          </a:p>
          <a:p>
            <a:r>
              <a:rPr lang="ru-RU" sz="1600" dirty="0" smtClean="0"/>
              <a:t>Мы должны продолжать поиски!</a:t>
            </a:r>
          </a:p>
          <a:p>
            <a:r>
              <a:rPr lang="ru-RU" sz="1600" dirty="0" smtClean="0"/>
              <a:t>Мы нашли части, но не целое!</a:t>
            </a:r>
          </a:p>
          <a:p>
            <a:r>
              <a:rPr lang="ru-RU" sz="1600" dirty="0" smtClean="0"/>
              <a:t>Нам всё ещё не хватает абсолютной власти, ибо с нами нет людей.</a:t>
            </a:r>
          </a:p>
          <a:p>
            <a:r>
              <a:rPr lang="ru-RU" sz="1600" dirty="0" smtClean="0"/>
              <a:t>Но мы ищем людей. Мы начали с этого в </a:t>
            </a:r>
            <a:r>
              <a:rPr lang="ru-RU" sz="1600" dirty="0" err="1" smtClean="0"/>
              <a:t>Баухаузе</a:t>
            </a:r>
            <a:r>
              <a:rPr lang="ru-RU" sz="1600" dirty="0" smtClean="0"/>
              <a:t>. Мы начинали тогда с сообщества, которому каждый из нас дал то, что имел.</a:t>
            </a:r>
          </a:p>
          <a:p>
            <a:r>
              <a:rPr lang="ru-RU" sz="1600" dirty="0" smtClean="0"/>
              <a:t>Большего мы сделать не можем.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2740025" y="685800"/>
            <a:ext cx="3662363" cy="5983560"/>
            <a:chOff x="2740025" y="685800"/>
            <a:chExt cx="3662363" cy="5983560"/>
          </a:xfrm>
        </p:grpSpPr>
        <p:pic>
          <p:nvPicPr>
            <p:cNvPr id="2" name="Рисунок 1" descr="Пауль Клее. 1938. Афиша комедиантов. Музей Метрополитен, Нью-Йорк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2740025" y="685800"/>
              <a:ext cx="366236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2740025" y="6210300"/>
              <a:ext cx="3662363" cy="45906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62500" lnSpcReduction="20000"/>
            </a:bodyPr>
            <a:lstStyle/>
            <a:p>
              <a:pPr algn="ctr"/>
              <a:r>
                <a:rPr lang="ru-RU" sz="2400" dirty="0" err="1" smtClean="0"/>
                <a:t>Пауль</a:t>
              </a:r>
              <a:r>
                <a:rPr lang="ru-RU" sz="2400" dirty="0" smtClean="0"/>
                <a:t> Клее. 1938. Афиша комедиантов. Музей Метрополитен, Нью-Йорк</a:t>
              </a:r>
              <a:endParaRPr lang="ru-RU" sz="2400" dirty="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2736850" y="685800"/>
            <a:ext cx="3668713" cy="5983560"/>
            <a:chOff x="2736850" y="685800"/>
            <a:chExt cx="3668713" cy="5983560"/>
          </a:xfrm>
        </p:grpSpPr>
        <p:pic>
          <p:nvPicPr>
            <p:cNvPr id="2" name="Рисунок 1" descr="Пауль Клее. 1939. Ангел проситель. Музей Метрополитен, Нью-Йорк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2736850" y="685800"/>
              <a:ext cx="36687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2736850" y="6165304"/>
              <a:ext cx="3668713" cy="504056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62500" lnSpcReduction="20000"/>
            </a:bodyPr>
            <a:lstStyle/>
            <a:p>
              <a:pPr algn="ctr"/>
              <a:r>
                <a:rPr lang="ru-RU" sz="2400" dirty="0" err="1" smtClean="0"/>
                <a:t>Пауль</a:t>
              </a:r>
              <a:r>
                <a:rPr lang="ru-RU" sz="2400" dirty="0" smtClean="0"/>
                <a:t> Клее. 1939. Ангел проситель. </a:t>
              </a:r>
            </a:p>
            <a:p>
              <a:pPr algn="ctr"/>
              <a:r>
                <a:rPr lang="ru-RU" sz="2400" dirty="0" smtClean="0"/>
                <a:t>Музей Метрополитен, Нью-Йорк</a:t>
              </a:r>
              <a:endParaRPr lang="ru-RU" sz="2400" dirty="0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2506663" y="685800"/>
            <a:ext cx="4129087" cy="5983560"/>
            <a:chOff x="2506663" y="685800"/>
            <a:chExt cx="4129087" cy="5983560"/>
          </a:xfrm>
        </p:grpSpPr>
        <p:pic>
          <p:nvPicPr>
            <p:cNvPr id="2" name="Рисунок 1" descr="Пауль Клее. 1920. Angelus Novus. Музей Израиля, Иерусалим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2506663" y="685800"/>
              <a:ext cx="412908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2506663" y="6210300"/>
              <a:ext cx="4129087" cy="45906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62500" lnSpcReduction="20000"/>
            </a:bodyPr>
            <a:lstStyle/>
            <a:p>
              <a:pPr algn="ctr"/>
              <a:r>
                <a:rPr lang="ru-RU" sz="2400" dirty="0" err="1" smtClean="0"/>
                <a:t>Пауль</a:t>
              </a:r>
              <a:r>
                <a:rPr lang="ru-RU" sz="2400" dirty="0" smtClean="0"/>
                <a:t> Клее. 1920. </a:t>
              </a:r>
              <a:r>
                <a:rPr lang="ru-RU" sz="2400" dirty="0" err="1" smtClean="0"/>
                <a:t>Angelus</a:t>
              </a:r>
              <a:r>
                <a:rPr lang="ru-RU" sz="2400" dirty="0" smtClean="0"/>
                <a:t> </a:t>
              </a:r>
              <a:r>
                <a:rPr lang="ru-RU" sz="2400" dirty="0" err="1" smtClean="0"/>
                <a:t>Novus</a:t>
              </a:r>
              <a:r>
                <a:rPr lang="ru-RU" sz="2400" dirty="0" smtClean="0"/>
                <a:t>. Музей Израиля, Иерусалим</a:t>
              </a:r>
              <a:endParaRPr lang="ru-RU" sz="2400" dirty="0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3074988" y="685800"/>
            <a:ext cx="2992437" cy="5867400"/>
            <a:chOff x="3074988" y="685800"/>
            <a:chExt cx="2992437" cy="5867400"/>
          </a:xfrm>
        </p:grpSpPr>
        <p:pic>
          <p:nvPicPr>
            <p:cNvPr id="2" name="Рисунок 1" descr="Walter Benjamin. Angelus Novus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3074988" y="685800"/>
              <a:ext cx="299243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3074988" y="6210300"/>
              <a:ext cx="29924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62500" lnSpcReduction="20000"/>
            </a:bodyPr>
            <a:lstStyle/>
            <a:p>
              <a:pPr algn="ctr"/>
              <a:r>
                <a:rPr lang="en-US" sz="2400" smtClean="0"/>
                <a:t>Walter Benjamin. Angelus Novus</a:t>
              </a:r>
              <a:endParaRPr lang="ru-RU" sz="2400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2482850" y="685800"/>
            <a:ext cx="4176713" cy="5867400"/>
            <a:chOff x="2482850" y="685800"/>
            <a:chExt cx="4176713" cy="5867400"/>
          </a:xfrm>
        </p:grpSpPr>
        <p:pic>
          <p:nvPicPr>
            <p:cNvPr id="2" name="Рисунок 1" descr="Walter Benjamin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2482850" y="685800"/>
              <a:ext cx="41767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2482850" y="6210300"/>
              <a:ext cx="41767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Walter Benjamin</a:t>
              </a:r>
              <a:endParaRPr lang="ru-RU" sz="2400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2190750" y="685800"/>
            <a:ext cx="4762500" cy="5867400"/>
            <a:chOff x="2190750" y="685800"/>
            <a:chExt cx="4762500" cy="5867400"/>
          </a:xfrm>
        </p:grpSpPr>
        <p:pic>
          <p:nvPicPr>
            <p:cNvPr id="2" name="Рисунок 1" descr="Ангелы Клее. 1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2190750" y="685800"/>
              <a:ext cx="47625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2190750" y="6210300"/>
              <a:ext cx="47625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ru-RU" sz="2400" smtClean="0"/>
                <a:t>Ангелы Клее. 1</a:t>
              </a:r>
              <a:endParaRPr lang="ru-RU" sz="2400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1854200" y="685800"/>
            <a:ext cx="5435600" cy="5867400"/>
            <a:chOff x="1854200" y="685800"/>
            <a:chExt cx="5435600" cy="5867400"/>
          </a:xfrm>
        </p:grpSpPr>
        <p:pic>
          <p:nvPicPr>
            <p:cNvPr id="2" name="Рисунок 1" descr="Ангелы Клее. 2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1854200" y="685800"/>
              <a:ext cx="54356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1854200" y="6210300"/>
              <a:ext cx="5435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ru-RU" sz="2400" smtClean="0"/>
                <a:t>Ангелы Клее. 2</a:t>
              </a:r>
              <a:endParaRPr lang="ru-RU" sz="2400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2568575" y="685800"/>
            <a:ext cx="4005263" cy="5867400"/>
            <a:chOff x="2568575" y="685800"/>
            <a:chExt cx="4005263" cy="5867400"/>
          </a:xfrm>
        </p:grpSpPr>
        <p:pic>
          <p:nvPicPr>
            <p:cNvPr id="2" name="Рисунок 1" descr="Ангелы Клее. 3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2568575" y="685800"/>
              <a:ext cx="400526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2568575" y="6210300"/>
              <a:ext cx="40052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ru-RU" sz="2400" smtClean="0"/>
                <a:t>Ангелы Клее. 3</a:t>
              </a:r>
              <a:endParaRPr lang="ru-RU" sz="2400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2525713" y="685800"/>
            <a:ext cx="4092575" cy="5867400"/>
            <a:chOff x="2525713" y="685800"/>
            <a:chExt cx="4092575" cy="5867400"/>
          </a:xfrm>
        </p:grpSpPr>
        <p:pic>
          <p:nvPicPr>
            <p:cNvPr id="2" name="Рисунок 1" descr="Ангелы Клее. 4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2525713" y="685800"/>
              <a:ext cx="40925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2525713" y="6210300"/>
              <a:ext cx="40925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ru-RU" sz="2400" smtClean="0"/>
                <a:t>Ангелы Клее. 4</a:t>
              </a:r>
              <a:endParaRPr lang="ru-RU" sz="24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2609850" y="685800"/>
            <a:ext cx="3922713" cy="5867400"/>
            <a:chOff x="2609850" y="685800"/>
            <a:chExt cx="3922713" cy="5867400"/>
          </a:xfrm>
        </p:grpSpPr>
        <p:pic>
          <p:nvPicPr>
            <p:cNvPr id="2" name="Рисунок 1" descr="7. Paul Klee, as soldier, 1916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2609850" y="685800"/>
              <a:ext cx="39227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2609850" y="6210300"/>
              <a:ext cx="39227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smtClean="0"/>
                <a:t>1916</a:t>
              </a:r>
              <a:endParaRPr lang="ru-RU" sz="2400" dirty="0"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688975" y="685800"/>
            <a:ext cx="7766050" cy="5867400"/>
            <a:chOff x="688975" y="685800"/>
            <a:chExt cx="7766050" cy="5867400"/>
          </a:xfrm>
        </p:grpSpPr>
        <p:pic>
          <p:nvPicPr>
            <p:cNvPr id="2" name="Рисунок 1" descr="Ангелы Клее. 5. (Ангел звезды. 1939. ZPK, Bern).pn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688975" y="685800"/>
              <a:ext cx="776605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688975" y="6210300"/>
              <a:ext cx="7766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ru-RU" sz="2400" smtClean="0"/>
                <a:t>Ангелы Клее. 5. (Ангел звезды. 1939. ZPK, Bern)</a:t>
              </a:r>
              <a:endParaRPr lang="ru-RU" sz="2400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1274763" y="685800"/>
            <a:ext cx="6594475" cy="5867400"/>
            <a:chOff x="1274763" y="685800"/>
            <a:chExt cx="6594475" cy="5867400"/>
          </a:xfrm>
        </p:grpSpPr>
        <p:pic>
          <p:nvPicPr>
            <p:cNvPr id="2" name="Рисунок 1" descr="Жан-Франсуа Милле. 1859. Анжелюс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1274763" y="685800"/>
              <a:ext cx="65944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1274763" y="6210300"/>
              <a:ext cx="65944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ru-RU" sz="2400" smtClean="0"/>
                <a:t>Жан-Франсуа Милле. 1859. Анжелюс</a:t>
              </a:r>
              <a:endParaRPr lang="ru-RU" sz="240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881063" y="685800"/>
            <a:ext cx="7381875" cy="5867400"/>
            <a:chOff x="881063" y="685800"/>
            <a:chExt cx="7381875" cy="5867400"/>
          </a:xfrm>
        </p:grpSpPr>
        <p:pic>
          <p:nvPicPr>
            <p:cNvPr id="2" name="Рисунок 1" descr="8. Пауль Клее в Веймаре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881063" y="685800"/>
              <a:ext cx="73818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881063" y="6210300"/>
              <a:ext cx="73818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ru-RU" sz="2400" dirty="0" err="1" smtClean="0"/>
                <a:t>Пауль</a:t>
              </a:r>
              <a:r>
                <a:rPr lang="ru-RU" sz="2400" dirty="0" smtClean="0"/>
                <a:t> Клее в Веймаре (между 1921 и 1925)</a:t>
              </a:r>
              <a:endParaRPr lang="ru-RU" sz="2400"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1589088" y="260648"/>
            <a:ext cx="5994821" cy="5911552"/>
            <a:chOff x="1589088" y="260648"/>
            <a:chExt cx="5994821" cy="5911552"/>
          </a:xfrm>
        </p:grpSpPr>
        <p:pic>
          <p:nvPicPr>
            <p:cNvPr id="2" name="Рисунок 1" descr="9. Профессора Баухауза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1589088" y="685800"/>
              <a:ext cx="596423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1619672" y="260648"/>
              <a:ext cx="59642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ru-RU" sz="2400" dirty="0" err="1" smtClean="0"/>
                <a:t>Баухауз</a:t>
              </a:r>
              <a:endParaRPr lang="ru-RU" sz="2400"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685800" y="1000125"/>
            <a:ext cx="7772400" cy="5238750"/>
            <a:chOff x="685800" y="1000125"/>
            <a:chExt cx="7772400" cy="5238750"/>
          </a:xfrm>
        </p:grpSpPr>
        <p:pic>
          <p:nvPicPr>
            <p:cNvPr id="2" name="Рисунок 1" descr="10. Paul Klee, Beiträge zur bildnerischen Formlehre, 1922. Bauhaus Weimar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685800" y="1000125"/>
              <a:ext cx="7772400" cy="4857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685800" y="5895975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de-DE" sz="2400" dirty="0" smtClean="0"/>
                <a:t>Beiträge zur bildnerischen Formlehre, 1922. Bauhaus Weimar</a:t>
              </a:r>
              <a:endParaRPr lang="ru-RU" sz="2400"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685800" y="977900"/>
            <a:ext cx="7772400" cy="5281613"/>
            <a:chOff x="685800" y="977900"/>
            <a:chExt cx="7772400" cy="5281613"/>
          </a:xfrm>
        </p:grpSpPr>
        <p:pic>
          <p:nvPicPr>
            <p:cNvPr id="2" name="Рисунок 1" descr="11. Paul Klee, Beiträge zur bildnerischen Formlehre, 1922. Bauhaus Weimar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685800" y="977900"/>
              <a:ext cx="7772400" cy="4900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685800" y="591661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de-DE" sz="2400" dirty="0" smtClean="0"/>
                <a:t>Beiträge zur bildnerischen Formlehre, 1922. Bauhaus Weimar</a:t>
              </a:r>
              <a:endParaRPr lang="ru-RU" sz="2400" dirty="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685800" y="1020763"/>
            <a:ext cx="7772400" cy="5195887"/>
            <a:chOff x="685800" y="1020763"/>
            <a:chExt cx="7772400" cy="5195887"/>
          </a:xfrm>
        </p:grpSpPr>
        <p:pic>
          <p:nvPicPr>
            <p:cNvPr id="2" name="Рисунок 1" descr="12. Paul Klee, Beiträge zur bildnerischen Formlehre, 1922. Bauhaus Weimar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685800" y="1020763"/>
              <a:ext cx="7772400" cy="48148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685800" y="5873750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de-DE" sz="2400" dirty="0" smtClean="0"/>
                <a:t>Beiträge zur bildnerischen Formlehre, 1922. Bauhaus Weimar</a:t>
              </a:r>
              <a:endParaRPr lang="ru-RU" sz="2400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911</Words>
  <Application>Microsoft Office PowerPoint</Application>
  <PresentationFormat>Экран (4:3)</PresentationFormat>
  <Paragraphs>82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Ангел истории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Ангел истории</dc:title>
  <dc:creator>Сергей</dc:creator>
  <cp:lastModifiedBy>Сергей</cp:lastModifiedBy>
  <cp:revision>5</cp:revision>
  <dcterms:created xsi:type="dcterms:W3CDTF">2014-12-17T09:20:25Z</dcterms:created>
  <dcterms:modified xsi:type="dcterms:W3CDTF">2014-12-17T10:01:16Z</dcterms:modified>
</cp:coreProperties>
</file>