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3648" r:id="rId1"/>
  </p:sldMasterIdLst>
  <p:notesMasterIdLst>
    <p:notesMasterId r:id="rId50"/>
  </p:notesMasterIdLst>
  <p:sldIdLst>
    <p:sldId id="350" r:id="rId2"/>
    <p:sldId id="401" r:id="rId3"/>
    <p:sldId id="395" r:id="rId4"/>
    <p:sldId id="402" r:id="rId5"/>
    <p:sldId id="264" r:id="rId6"/>
    <p:sldId id="329" r:id="rId7"/>
    <p:sldId id="501" r:id="rId8"/>
    <p:sldId id="341" r:id="rId9"/>
    <p:sldId id="399" r:id="rId10"/>
    <p:sldId id="347" r:id="rId11"/>
    <p:sldId id="344" r:id="rId12"/>
    <p:sldId id="332" r:id="rId13"/>
    <p:sldId id="459" r:id="rId14"/>
    <p:sldId id="403" r:id="rId15"/>
    <p:sldId id="404" r:id="rId16"/>
    <p:sldId id="490" r:id="rId17"/>
    <p:sldId id="411" r:id="rId18"/>
    <p:sldId id="509" r:id="rId19"/>
    <p:sldId id="510" r:id="rId20"/>
    <p:sldId id="502" r:id="rId21"/>
    <p:sldId id="503" r:id="rId22"/>
    <p:sldId id="504" r:id="rId23"/>
    <p:sldId id="505" r:id="rId24"/>
    <p:sldId id="506" r:id="rId25"/>
    <p:sldId id="507" r:id="rId26"/>
    <p:sldId id="508" r:id="rId27"/>
    <p:sldId id="462" r:id="rId28"/>
    <p:sldId id="415" r:id="rId29"/>
    <p:sldId id="465" r:id="rId30"/>
    <p:sldId id="484" r:id="rId31"/>
    <p:sldId id="466" r:id="rId32"/>
    <p:sldId id="467" r:id="rId33"/>
    <p:sldId id="468" r:id="rId34"/>
    <p:sldId id="418" r:id="rId35"/>
    <p:sldId id="360" r:id="rId36"/>
    <p:sldId id="432" r:id="rId37"/>
    <p:sldId id="443" r:id="rId38"/>
    <p:sldId id="442" r:id="rId39"/>
    <p:sldId id="488" r:id="rId40"/>
    <p:sldId id="409" r:id="rId41"/>
    <p:sldId id="410" r:id="rId42"/>
    <p:sldId id="511" r:id="rId43"/>
    <p:sldId id="512" r:id="rId44"/>
    <p:sldId id="513" r:id="rId45"/>
    <p:sldId id="514" r:id="rId46"/>
    <p:sldId id="515" r:id="rId47"/>
    <p:sldId id="516" r:id="rId48"/>
    <p:sldId id="517" r:id="rId49"/>
  </p:sldIdLst>
  <p:sldSz cx="9144000" cy="6858000" type="screen4x3"/>
  <p:notesSz cx="6858000" cy="9144000"/>
  <p:defaultTextStyle>
    <a:defPPr>
      <a:defRPr lang="he-IL"/>
    </a:defPPr>
    <a:lvl1pPr algn="r" rtl="1"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r" rtl="1"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r" rtl="1"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r" rtl="1"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r" rtl="1"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79860" autoAdjust="0"/>
    <p:restoredTop sz="94660"/>
  </p:normalViewPr>
  <p:slideViewPr>
    <p:cSldViewPr>
      <p:cViewPr>
        <p:scale>
          <a:sx n="66" d="100"/>
          <a:sy n="66" d="100"/>
        </p:scale>
        <p:origin x="-496" y="16"/>
      </p:cViewPr>
      <p:guideLst>
        <p:guide orient="horz" pos="2160"/>
        <p:guide pos="2880"/>
      </p:guideLst>
    </p:cSldViewPr>
  </p:slideViewPr>
  <p:notesTextViewPr>
    <p:cViewPr>
      <p:scale>
        <a:sx n="100" d="100"/>
        <a:sy n="100" d="100"/>
      </p:scale>
      <p:origin x="0" y="0"/>
    </p:cViewPr>
  </p:notesTextViewPr>
  <p:sorterViewPr>
    <p:cViewPr>
      <p:scale>
        <a:sx n="115" d="100"/>
        <a:sy n="11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Arial" charset="0"/>
              </a:defRPr>
            </a:lvl1pPr>
          </a:lstStyle>
          <a:p>
            <a:pPr>
              <a:defRPr/>
            </a:pPr>
            <a:fld id="{815A3F0C-2B81-3E48-861E-04553C21CD02}" type="datetimeFigureOut">
              <a:rPr lang="en-US"/>
              <a:pPr>
                <a:defRPr/>
              </a:pPr>
              <a:t>9/17/16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Arial" charset="0"/>
              </a:defRPr>
            </a:lvl1pPr>
          </a:lstStyle>
          <a:p>
            <a:pPr>
              <a:defRPr/>
            </a:pPr>
            <a:fld id="{A89B0C4B-FB88-944A-A947-C4EBCA5860B3}" type="slidenum">
              <a:rPr lang="en-US"/>
              <a:pPr>
                <a:defRPr/>
              </a:pPr>
              <a:t>‹#›</a:t>
            </a:fld>
            <a:endParaRPr lang="en-US"/>
          </a:p>
        </p:txBody>
      </p:sp>
    </p:spTree>
    <p:extLst>
      <p:ext uri="{BB962C8B-B14F-4D97-AF65-F5344CB8AC3E}">
        <p14:creationId xmlns:p14="http://schemas.microsoft.com/office/powerpoint/2010/main" val="400849224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he-IL"/>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540B03-7382-7841-907C-8D301EE837CE}" type="slidenum">
              <a:rPr lang="he-IL"/>
              <a:pPr>
                <a:defRPr/>
              </a:pPr>
              <a:t>‹#›</a:t>
            </a:fld>
            <a:endParaRPr lang="he-IL"/>
          </a:p>
        </p:txBody>
      </p:sp>
    </p:spTree>
    <p:extLst>
      <p:ext uri="{BB962C8B-B14F-4D97-AF65-F5344CB8AC3E}">
        <p14:creationId xmlns:p14="http://schemas.microsoft.com/office/powerpoint/2010/main" val="283331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he-IL"/>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53985B-9A79-8A49-9364-DE165C198E30}" type="slidenum">
              <a:rPr lang="he-IL"/>
              <a:pPr>
                <a:defRPr/>
              </a:pPr>
              <a:t>‹#›</a:t>
            </a:fld>
            <a:endParaRPr lang="he-IL"/>
          </a:p>
        </p:txBody>
      </p:sp>
    </p:spTree>
    <p:extLst>
      <p:ext uri="{BB962C8B-B14F-4D97-AF65-F5344CB8AC3E}">
        <p14:creationId xmlns:p14="http://schemas.microsoft.com/office/powerpoint/2010/main" val="2757383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he-IL"/>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D5AC45-D98E-AB4B-813E-990D3AFC2A0B}" type="slidenum">
              <a:rPr lang="he-IL"/>
              <a:pPr>
                <a:defRPr/>
              </a:pPr>
              <a:t>‹#›</a:t>
            </a:fld>
            <a:endParaRPr lang="he-IL"/>
          </a:p>
        </p:txBody>
      </p:sp>
    </p:spTree>
    <p:extLst>
      <p:ext uri="{BB962C8B-B14F-4D97-AF65-F5344CB8AC3E}">
        <p14:creationId xmlns:p14="http://schemas.microsoft.com/office/powerpoint/2010/main" val="3601231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he-IL"/>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ED478E-22DD-9D4E-8601-BC87606C4CF3}" type="slidenum">
              <a:rPr lang="he-IL"/>
              <a:pPr>
                <a:defRPr/>
              </a:pPr>
              <a:t>‹#›</a:t>
            </a:fld>
            <a:endParaRPr lang="he-IL"/>
          </a:p>
        </p:txBody>
      </p:sp>
    </p:spTree>
    <p:extLst>
      <p:ext uri="{BB962C8B-B14F-4D97-AF65-F5344CB8AC3E}">
        <p14:creationId xmlns:p14="http://schemas.microsoft.com/office/powerpoint/2010/main" val="303145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he-IL"/>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C032BC-DBEF-3740-8321-1322F91F0311}" type="slidenum">
              <a:rPr lang="he-IL"/>
              <a:pPr>
                <a:defRPr/>
              </a:pPr>
              <a:t>‹#›</a:t>
            </a:fld>
            <a:endParaRPr lang="he-IL"/>
          </a:p>
        </p:txBody>
      </p:sp>
    </p:spTree>
    <p:extLst>
      <p:ext uri="{BB962C8B-B14F-4D97-AF65-F5344CB8AC3E}">
        <p14:creationId xmlns:p14="http://schemas.microsoft.com/office/powerpoint/2010/main" val="3121895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he-IL"/>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BA7D50-B875-1D46-A0CD-7A1628936034}" type="slidenum">
              <a:rPr lang="he-IL"/>
              <a:pPr>
                <a:defRPr/>
              </a:pPr>
              <a:t>‹#›</a:t>
            </a:fld>
            <a:endParaRPr lang="he-IL"/>
          </a:p>
        </p:txBody>
      </p:sp>
    </p:spTree>
    <p:extLst>
      <p:ext uri="{BB962C8B-B14F-4D97-AF65-F5344CB8AC3E}">
        <p14:creationId xmlns:p14="http://schemas.microsoft.com/office/powerpoint/2010/main" val="2034303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he-IL"/>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6A61BA-92DB-8047-ABA9-BABC04219A27}" type="slidenum">
              <a:rPr lang="he-IL"/>
              <a:pPr>
                <a:defRPr/>
              </a:pPr>
              <a:t>‹#›</a:t>
            </a:fld>
            <a:endParaRPr lang="he-IL"/>
          </a:p>
        </p:txBody>
      </p:sp>
    </p:spTree>
    <p:extLst>
      <p:ext uri="{BB962C8B-B14F-4D97-AF65-F5344CB8AC3E}">
        <p14:creationId xmlns:p14="http://schemas.microsoft.com/office/powerpoint/2010/main" val="3826505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he-IL"/>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5E350B-B48F-1249-80F0-C9151B614E3A}" type="slidenum">
              <a:rPr lang="he-IL"/>
              <a:pPr>
                <a:defRPr/>
              </a:pPr>
              <a:t>‹#›</a:t>
            </a:fld>
            <a:endParaRPr lang="he-IL"/>
          </a:p>
        </p:txBody>
      </p:sp>
    </p:spTree>
    <p:extLst>
      <p:ext uri="{BB962C8B-B14F-4D97-AF65-F5344CB8AC3E}">
        <p14:creationId xmlns:p14="http://schemas.microsoft.com/office/powerpoint/2010/main" val="3225427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e-IL"/>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182A5B-B16A-BD42-8954-CD7BB2E23CDC}" type="slidenum">
              <a:rPr lang="he-IL"/>
              <a:pPr>
                <a:defRPr/>
              </a:pPr>
              <a:t>‹#›</a:t>
            </a:fld>
            <a:endParaRPr lang="he-IL"/>
          </a:p>
        </p:txBody>
      </p:sp>
    </p:spTree>
    <p:extLst>
      <p:ext uri="{BB962C8B-B14F-4D97-AF65-F5344CB8AC3E}">
        <p14:creationId xmlns:p14="http://schemas.microsoft.com/office/powerpoint/2010/main" val="3458082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he-IL"/>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876CF9-8964-234E-9994-53DE00D70A29}" type="slidenum">
              <a:rPr lang="he-IL"/>
              <a:pPr>
                <a:defRPr/>
              </a:pPr>
              <a:t>‹#›</a:t>
            </a:fld>
            <a:endParaRPr lang="he-IL"/>
          </a:p>
        </p:txBody>
      </p:sp>
    </p:spTree>
    <p:extLst>
      <p:ext uri="{BB962C8B-B14F-4D97-AF65-F5344CB8AC3E}">
        <p14:creationId xmlns:p14="http://schemas.microsoft.com/office/powerpoint/2010/main" val="3269148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he-IL"/>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8FA159-EA76-9B40-B6F6-197957EF27F4}" type="slidenum">
              <a:rPr lang="he-IL"/>
              <a:pPr>
                <a:defRPr/>
              </a:pPr>
              <a:t>‹#›</a:t>
            </a:fld>
            <a:endParaRPr lang="he-IL"/>
          </a:p>
        </p:txBody>
      </p:sp>
    </p:spTree>
    <p:extLst>
      <p:ext uri="{BB962C8B-B14F-4D97-AF65-F5344CB8AC3E}">
        <p14:creationId xmlns:p14="http://schemas.microsoft.com/office/powerpoint/2010/main" val="10140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Arial" charset="0"/>
              </a:defRPr>
            </a:lvl1pPr>
          </a:lstStyle>
          <a:p>
            <a:pPr>
              <a:defRPr/>
            </a:pPr>
            <a:endParaRPr lang="he-I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Arial" charset="0"/>
              </a:defRPr>
            </a:lvl1pPr>
          </a:lstStyle>
          <a:p>
            <a:pPr>
              <a:defRPr/>
            </a:pPr>
            <a:fld id="{1F3AB686-3C6E-D24B-A270-4EF90115059C}" type="slidenum">
              <a:rPr lang="he-IL"/>
              <a:pPr>
                <a:defRPr/>
              </a:pPr>
              <a:t>‹#›</a:t>
            </a:fld>
            <a:endParaRPr lang="he-I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1"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1"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1"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1" fontAlgn="base">
        <a:spcBef>
          <a:spcPct val="0"/>
        </a:spcBef>
        <a:spcAft>
          <a:spcPct val="0"/>
        </a:spcAft>
        <a:defRPr sz="4400">
          <a:solidFill>
            <a:schemeClr val="tx2"/>
          </a:solidFill>
          <a:latin typeface="Arial" charset="0"/>
          <a:ea typeface="ＭＳ Ｐゴシック" charset="0"/>
          <a:cs typeface="Arial" charset="0"/>
        </a:defRPr>
      </a:lvl6pPr>
      <a:lvl7pPr marL="914400" algn="ctr" rtl="1" fontAlgn="base">
        <a:spcBef>
          <a:spcPct val="0"/>
        </a:spcBef>
        <a:spcAft>
          <a:spcPct val="0"/>
        </a:spcAft>
        <a:defRPr sz="4400">
          <a:solidFill>
            <a:schemeClr val="tx2"/>
          </a:solidFill>
          <a:latin typeface="Arial" charset="0"/>
          <a:ea typeface="ＭＳ Ｐゴシック" charset="0"/>
          <a:cs typeface="Arial" charset="0"/>
        </a:defRPr>
      </a:lvl7pPr>
      <a:lvl8pPr marL="1371600" algn="ctr" rtl="1" fontAlgn="base">
        <a:spcBef>
          <a:spcPct val="0"/>
        </a:spcBef>
        <a:spcAft>
          <a:spcPct val="0"/>
        </a:spcAft>
        <a:defRPr sz="4400">
          <a:solidFill>
            <a:schemeClr val="tx2"/>
          </a:solidFill>
          <a:latin typeface="Arial" charset="0"/>
          <a:ea typeface="ＭＳ Ｐゴシック" charset="0"/>
          <a:cs typeface="Arial" charset="0"/>
        </a:defRPr>
      </a:lvl8pPr>
      <a:lvl9pPr marL="1828800" algn="ctr" rtl="1"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r" rtl="1"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r" rtl="1"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r" rtl="1"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r" rtl="1" fontAlgn="base">
        <a:spcBef>
          <a:spcPct val="20000"/>
        </a:spcBef>
        <a:spcAft>
          <a:spcPct val="0"/>
        </a:spcAft>
        <a:buChar char="»"/>
        <a:defRPr sz="2000">
          <a:solidFill>
            <a:schemeClr val="tx1"/>
          </a:solidFill>
          <a:latin typeface="+mn-lt"/>
          <a:ea typeface="Arial" charset="0"/>
          <a:cs typeface="+mn-cs"/>
        </a:defRPr>
      </a:lvl6pPr>
      <a:lvl7pPr marL="2971800" indent="-228600" algn="r" rtl="1" fontAlgn="base">
        <a:spcBef>
          <a:spcPct val="20000"/>
        </a:spcBef>
        <a:spcAft>
          <a:spcPct val="0"/>
        </a:spcAft>
        <a:buChar char="»"/>
        <a:defRPr sz="2000">
          <a:solidFill>
            <a:schemeClr val="tx1"/>
          </a:solidFill>
          <a:latin typeface="+mn-lt"/>
          <a:ea typeface="Arial" charset="0"/>
          <a:cs typeface="+mn-cs"/>
        </a:defRPr>
      </a:lvl7pPr>
      <a:lvl8pPr marL="3429000" indent="-228600" algn="r" rtl="1" fontAlgn="base">
        <a:spcBef>
          <a:spcPct val="20000"/>
        </a:spcBef>
        <a:spcAft>
          <a:spcPct val="0"/>
        </a:spcAft>
        <a:buChar char="»"/>
        <a:defRPr sz="2000">
          <a:solidFill>
            <a:schemeClr val="tx1"/>
          </a:solidFill>
          <a:latin typeface="+mn-lt"/>
          <a:ea typeface="Arial" charset="0"/>
          <a:cs typeface="+mn-cs"/>
        </a:defRPr>
      </a:lvl8pPr>
      <a:lvl9pPr marL="3886200" indent="-228600" algn="r" rtl="1"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t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eg"/><Relationship Id="rId3" Type="http://schemas.openxmlformats.org/officeDocument/2006/relationships/image" Target="../media/image3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jpeg"/><Relationship Id="rId3"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jpeg"/><Relationship Id="rId3" Type="http://schemas.openxmlformats.org/officeDocument/2006/relationships/image" Target="../media/image5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 Id="rId3"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defRPr/>
            </a:pPr>
            <a:r>
              <a:rPr lang="en-US" sz="1800" dirty="0" smtClean="0">
                <a:solidFill>
                  <a:schemeClr val="bg1"/>
                </a:solidFill>
                <a:latin typeface="Times New Roman" charset="0"/>
                <a:cs typeface="Times New Roman" charset="0"/>
              </a:rPr>
              <a:t/>
            </a:r>
            <a:br>
              <a:rPr lang="en-US" sz="1800" dirty="0" smtClean="0">
                <a:solidFill>
                  <a:schemeClr val="bg1"/>
                </a:solidFill>
                <a:latin typeface="Times New Roman" charset="0"/>
                <a:cs typeface="Times New Roman" charset="0"/>
              </a:rPr>
            </a:br>
            <a:r>
              <a:rPr lang="en-US" sz="1800" dirty="0" smtClean="0">
                <a:solidFill>
                  <a:schemeClr val="bg1"/>
                </a:solidFill>
                <a:latin typeface="Times New Roman" charset="0"/>
                <a:cs typeface="Times New Roman" charset="0"/>
              </a:rPr>
              <a:t/>
            </a:r>
            <a:br>
              <a:rPr lang="en-US" sz="1800" dirty="0" smtClean="0">
                <a:solidFill>
                  <a:schemeClr val="bg1"/>
                </a:solidFill>
                <a:latin typeface="Times New Roman" charset="0"/>
                <a:cs typeface="Times New Roman" charset="0"/>
              </a:rPr>
            </a:br>
            <a:r>
              <a:rPr lang="en-US" sz="1800" dirty="0" smtClean="0">
                <a:solidFill>
                  <a:schemeClr val="bg1"/>
                </a:solidFill>
                <a:latin typeface="Times New Roman" charset="0"/>
                <a:cs typeface="Times New Roman" charset="0"/>
              </a:rPr>
              <a:t/>
            </a:r>
            <a:br>
              <a:rPr lang="en-US" sz="1800" dirty="0" smtClean="0">
                <a:solidFill>
                  <a:schemeClr val="bg1"/>
                </a:solidFill>
                <a:latin typeface="Times New Roman" charset="0"/>
                <a:cs typeface="Times New Roman" charset="0"/>
              </a:rPr>
            </a:br>
            <a:r>
              <a:rPr lang="en-US" sz="1800" dirty="0">
                <a:solidFill>
                  <a:schemeClr val="bg1"/>
                </a:solidFill>
                <a:latin typeface="Times New Roman" charset="0"/>
                <a:cs typeface="Times New Roman" charset="0"/>
              </a:rPr>
              <a:t/>
            </a:r>
            <a:br>
              <a:rPr lang="en-US" sz="1800" dirty="0">
                <a:solidFill>
                  <a:schemeClr val="bg1"/>
                </a:solidFill>
                <a:latin typeface="Times New Roman" charset="0"/>
                <a:cs typeface="Times New Roman" charset="0"/>
              </a:rPr>
            </a:br>
            <a:r>
              <a:rPr lang="en-US" sz="1800" dirty="0" smtClean="0">
                <a:solidFill>
                  <a:schemeClr val="bg1"/>
                </a:solidFill>
                <a:latin typeface="Times New Roman" charset="0"/>
                <a:cs typeface="Times New Roman" charset="0"/>
              </a:rPr>
              <a:t/>
            </a:r>
            <a:br>
              <a:rPr lang="en-US" sz="1800" dirty="0" smtClean="0">
                <a:solidFill>
                  <a:schemeClr val="bg1"/>
                </a:solidFill>
                <a:latin typeface="Times New Roman" charset="0"/>
                <a:cs typeface="Times New Roman" charset="0"/>
              </a:rPr>
            </a:br>
            <a:r>
              <a:rPr lang="en-US" sz="1800" dirty="0" smtClean="0">
                <a:solidFill>
                  <a:schemeClr val="bg1"/>
                </a:solidFill>
                <a:latin typeface="Times New Roman" charset="0"/>
                <a:cs typeface="Times New Roman" charset="0"/>
              </a:rPr>
              <a:t/>
            </a:r>
            <a:br>
              <a:rPr lang="en-US" sz="1800" dirty="0" smtClean="0">
                <a:solidFill>
                  <a:schemeClr val="bg1"/>
                </a:solidFill>
                <a:latin typeface="Times New Roman" charset="0"/>
                <a:cs typeface="Times New Roman" charset="0"/>
              </a:rPr>
            </a:br>
            <a:r>
              <a:rPr lang="en-US" sz="3200" dirty="0" smtClean="0">
                <a:solidFill>
                  <a:schemeClr val="bg1"/>
                </a:solidFill>
              </a:rPr>
              <a:t>White City, Black City</a:t>
            </a:r>
            <a:br>
              <a:rPr lang="en-US" sz="3200" dirty="0" smtClean="0">
                <a:solidFill>
                  <a:schemeClr val="bg1"/>
                </a:solidFill>
              </a:rPr>
            </a:br>
            <a:r>
              <a:rPr lang="en-US" sz="1800" dirty="0" smtClean="0">
                <a:solidFill>
                  <a:schemeClr val="bg1"/>
                </a:solidFill>
              </a:rPr>
              <a:t>Architecture and War In Tel Aviv and Jaffa</a:t>
            </a:r>
            <a:r>
              <a:rPr lang="en-US" sz="1800" dirty="0" smtClean="0">
                <a:solidFill>
                  <a:schemeClr val="bg1"/>
                </a:solidFill>
                <a:cs typeface="Times New Roman" charset="0"/>
              </a:rPr>
              <a:t/>
            </a:r>
            <a:br>
              <a:rPr lang="en-US" sz="1800" dirty="0" smtClean="0">
                <a:solidFill>
                  <a:schemeClr val="bg1"/>
                </a:solidFill>
                <a:cs typeface="Times New Roman" charset="0"/>
              </a:rPr>
            </a:br>
            <a:r>
              <a:rPr lang="en-US" sz="1800" dirty="0" smtClean="0">
                <a:solidFill>
                  <a:schemeClr val="bg1"/>
                </a:solidFill>
                <a:cs typeface="Times New Roman" charset="0"/>
              </a:rPr>
              <a:t/>
            </a:r>
            <a:br>
              <a:rPr lang="en-US" sz="1800" dirty="0" smtClean="0">
                <a:solidFill>
                  <a:schemeClr val="bg1"/>
                </a:solidFill>
                <a:cs typeface="Times New Roman" charset="0"/>
              </a:rPr>
            </a:br>
            <a:r>
              <a:rPr lang="en-US" sz="1800" dirty="0">
                <a:solidFill>
                  <a:schemeClr val="bg1"/>
                </a:solidFill>
                <a:cs typeface="Times New Roman" charset="0"/>
              </a:rPr>
              <a:t/>
            </a:r>
            <a:br>
              <a:rPr lang="en-US" sz="1800" dirty="0">
                <a:solidFill>
                  <a:schemeClr val="bg1"/>
                </a:solidFill>
                <a:cs typeface="Times New Roman" charset="0"/>
              </a:rPr>
            </a:br>
            <a:r>
              <a:rPr lang="en-US" sz="1800" dirty="0">
                <a:solidFill>
                  <a:schemeClr val="bg1"/>
                </a:solidFill>
              </a:rPr>
              <a:t>Sharon </a:t>
            </a:r>
            <a:r>
              <a:rPr lang="en-US" sz="1800" dirty="0" err="1">
                <a:solidFill>
                  <a:schemeClr val="bg1"/>
                </a:solidFill>
              </a:rPr>
              <a:t>Rotbard</a:t>
            </a:r>
            <a:r>
              <a:rPr lang="en-US" sz="1800" dirty="0">
                <a:solidFill>
                  <a:schemeClr val="bg1"/>
                </a:solidFill>
              </a:rPr>
              <a:t/>
            </a:r>
            <a:br>
              <a:rPr lang="en-US" sz="1800" dirty="0">
                <a:solidFill>
                  <a:schemeClr val="bg1"/>
                </a:solidFill>
              </a:rPr>
            </a:br>
            <a:endParaRPr lang="en-US" sz="1800" dirty="0" smtClean="0">
              <a:solidFill>
                <a:schemeClr val="bg1"/>
              </a:solidFill>
              <a:cs typeface="Times New Roman" charset="0"/>
            </a:endParaRPr>
          </a:p>
        </p:txBody>
      </p:sp>
      <p:sp>
        <p:nvSpPr>
          <p:cNvPr id="14339" name="TextBox 4"/>
          <p:cNvSpPr txBox="1">
            <a:spLocks noChangeArrowheads="1"/>
          </p:cNvSpPr>
          <p:nvPr/>
        </p:nvSpPr>
        <p:spPr bwMode="auto">
          <a:xfrm>
            <a:off x="8407400" y="1674813"/>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rtl="1" eaLnBrk="0" fontAlgn="base" hangingPunct="0">
              <a:spcBef>
                <a:spcPct val="0"/>
              </a:spcBef>
              <a:spcAft>
                <a:spcPct val="0"/>
              </a:spcAft>
              <a:defRPr sz="2400">
                <a:solidFill>
                  <a:schemeClr val="tx1"/>
                </a:solidFill>
                <a:latin typeface="Arial" charset="0"/>
                <a:ea typeface="ＭＳ Ｐゴシック" charset="0"/>
              </a:defRPr>
            </a:lvl6pPr>
            <a:lvl7pPr marL="2971800" indent="-228600" algn="r" rtl="1" eaLnBrk="0" fontAlgn="base" hangingPunct="0">
              <a:spcBef>
                <a:spcPct val="0"/>
              </a:spcBef>
              <a:spcAft>
                <a:spcPct val="0"/>
              </a:spcAft>
              <a:defRPr sz="2400">
                <a:solidFill>
                  <a:schemeClr val="tx1"/>
                </a:solidFill>
                <a:latin typeface="Arial" charset="0"/>
                <a:ea typeface="ＭＳ Ｐゴシック" charset="0"/>
              </a:defRPr>
            </a:lvl7pPr>
            <a:lvl8pPr marL="3429000" indent="-228600" algn="r" rtl="1" eaLnBrk="0" fontAlgn="base" hangingPunct="0">
              <a:spcBef>
                <a:spcPct val="0"/>
              </a:spcBef>
              <a:spcAft>
                <a:spcPct val="0"/>
              </a:spcAft>
              <a:defRPr sz="2400">
                <a:solidFill>
                  <a:schemeClr val="tx1"/>
                </a:solidFill>
                <a:latin typeface="Arial" charset="0"/>
                <a:ea typeface="ＭＳ Ｐゴシック" charset="0"/>
              </a:defRPr>
            </a:lvl8pPr>
            <a:lvl9pPr marL="3886200" indent="-228600" algn="r" rtl="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pic>
        <p:nvPicPr>
          <p:cNvPr id="2" name="Picture 1" descr="wcbc-mit-pluto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2852936"/>
            <a:ext cx="2222500" cy="3454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defRPr/>
            </a:pPr>
            <a:endParaRPr lang="en-US" smtClean="0"/>
          </a:p>
        </p:txBody>
      </p:sp>
      <p:sp>
        <p:nvSpPr>
          <p:cNvPr id="110595" name="Rectangle 3"/>
          <p:cNvSpPr>
            <a:spLocks noGrp="1" noChangeArrowheads="1"/>
          </p:cNvSpPr>
          <p:nvPr>
            <p:ph type="body" idx="1"/>
          </p:nvPr>
        </p:nvSpPr>
        <p:spPr/>
        <p:txBody>
          <a:bodyPr/>
          <a:lstStyle/>
          <a:p>
            <a:pPr eaLnBrk="1" hangingPunct="1">
              <a:defRPr/>
            </a:pPr>
            <a:endParaRPr lang="en-US" smtClean="0"/>
          </a:p>
        </p:txBody>
      </p:sp>
      <p:pic>
        <p:nvPicPr>
          <p:cNvPr id="22531" name="Picture 4" descr="f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628775"/>
            <a:ext cx="2814637"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descr="nahum coh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438" y="1628775"/>
            <a:ext cx="39052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Rectangle 6"/>
          <p:cNvSpPr>
            <a:spLocks noChangeArrowheads="1"/>
          </p:cNvSpPr>
          <p:nvPr/>
        </p:nvSpPr>
        <p:spPr bwMode="auto">
          <a:xfrm>
            <a:off x="323850" y="60928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a:solidFill>
                  <a:schemeClr val="tx2"/>
                </a:solidFill>
                <a:cs typeface="Arial" charset="0"/>
              </a:rPr>
              <a:t>Gunther Forg, Bauhaus Tel Aviv Jerusalem, Tel Aviv 2002</a:t>
            </a:r>
            <a:br>
              <a:rPr lang="en-US" sz="1400">
                <a:solidFill>
                  <a:schemeClr val="tx2"/>
                </a:solidFill>
                <a:cs typeface="Arial" charset="0"/>
              </a:rPr>
            </a:br>
            <a:r>
              <a:rPr lang="en-US" sz="1400">
                <a:solidFill>
                  <a:schemeClr val="tx2"/>
                </a:solidFill>
                <a:cs typeface="Arial" charset="0"/>
              </a:rPr>
              <a:t>Nahoum Cohen, Bauhaus Tel Aviv, Tel Aviv 2003</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defRPr/>
            </a:pPr>
            <a:endParaRPr lang="en-US" smtClean="0"/>
          </a:p>
        </p:txBody>
      </p:sp>
      <p:sp>
        <p:nvSpPr>
          <p:cNvPr id="105475" name="Rectangle 3"/>
          <p:cNvSpPr>
            <a:spLocks noGrp="1" noChangeArrowheads="1"/>
          </p:cNvSpPr>
          <p:nvPr>
            <p:ph type="body" idx="1"/>
          </p:nvPr>
        </p:nvSpPr>
        <p:spPr/>
        <p:txBody>
          <a:bodyPr/>
          <a:lstStyle/>
          <a:p>
            <a:pPr eaLnBrk="1" hangingPunct="1">
              <a:defRPr/>
            </a:pPr>
            <a:endParaRPr lang="en-US" smtClean="0"/>
          </a:p>
        </p:txBody>
      </p:sp>
      <p:pic>
        <p:nvPicPr>
          <p:cNvPr id="24579" name="Picture 4" descr="kibutz-bauha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908050"/>
            <a:ext cx="4291012"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descr="bauhaus-mas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941388"/>
            <a:ext cx="4752975"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Rectangle 7"/>
          <p:cNvSpPr>
            <a:spLocks noChangeArrowheads="1"/>
          </p:cNvSpPr>
          <p:nvPr/>
        </p:nvSpPr>
        <p:spPr bwMode="auto">
          <a:xfrm>
            <a:off x="457200" y="6180138"/>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a:solidFill>
                  <a:schemeClr val="tx2"/>
                </a:solidFill>
                <a:cs typeface="Arial" charset="0"/>
              </a:rPr>
              <a:t>Arieh Sharon, Kibbutz+Bauhaus: an architect’s way in a new land, Stutgart &amp; Tel Aviv 1976.</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ctrTitle"/>
          </p:nvPr>
        </p:nvSpPr>
        <p:spPr/>
        <p:txBody>
          <a:bodyPr/>
          <a:lstStyle/>
          <a:p>
            <a:pPr eaLnBrk="1" hangingPunct="1">
              <a:defRPr/>
            </a:pPr>
            <a:endParaRPr lang="en-US" smtClean="0"/>
          </a:p>
        </p:txBody>
      </p:sp>
      <p:sp>
        <p:nvSpPr>
          <p:cNvPr id="89091" name="Rectangle 3"/>
          <p:cNvSpPr>
            <a:spLocks noGrp="1" noChangeArrowheads="1"/>
          </p:cNvSpPr>
          <p:nvPr>
            <p:ph type="subTitle" idx="1"/>
          </p:nvPr>
        </p:nvSpPr>
        <p:spPr/>
        <p:txBody>
          <a:bodyPr/>
          <a:lstStyle/>
          <a:p>
            <a:pPr eaLnBrk="1" hangingPunct="1">
              <a:defRPr/>
            </a:pPr>
            <a:endParaRPr lang="en-US" smtClean="0"/>
          </a:p>
        </p:txBody>
      </p:sp>
      <p:pic>
        <p:nvPicPr>
          <p:cNvPr id="23555" name="Picture 4" descr="sou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333375"/>
            <a:ext cx="7056438"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Rectangle 5"/>
          <p:cNvSpPr>
            <a:spLocks noChangeArrowheads="1"/>
          </p:cNvSpPr>
          <p:nvPr/>
        </p:nvSpPr>
        <p:spPr bwMode="auto">
          <a:xfrm>
            <a:off x="457200" y="6021388"/>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a:solidFill>
                  <a:schemeClr val="tx2"/>
                </a:solidFill>
                <a:cs typeface="Arial" charset="0"/>
              </a:rPr>
              <a:t>“The soul of the Bauhaus, the spirit of Bulthaup”, sponsorship advertisement comparing the Asuta hospital building in Tel Aviv by Yosef Neufeld (1934) and a modern Bulthaup kitchen, </a:t>
            </a:r>
            <a:br>
              <a:rPr lang="en-US" sz="1400">
                <a:solidFill>
                  <a:schemeClr val="tx2"/>
                </a:solidFill>
                <a:cs typeface="Arial" charset="0"/>
              </a:rPr>
            </a:br>
            <a:r>
              <a:rPr lang="en-US" sz="1400">
                <a:solidFill>
                  <a:schemeClr val="tx2"/>
                </a:solidFill>
                <a:cs typeface="Arial" charset="0"/>
              </a:rPr>
              <a:t>in Nitza Smuck’s “Dwelling on the Dunes” catalogue, Tel Aviv 2004.</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p:txBody>
          <a:bodyPr/>
          <a:lstStyle/>
          <a:p>
            <a:pPr eaLnBrk="1" hangingPunct="1">
              <a:defRPr/>
            </a:pPr>
            <a:endParaRPr lang="en-US" smtClean="0"/>
          </a:p>
        </p:txBody>
      </p:sp>
      <p:sp>
        <p:nvSpPr>
          <p:cNvPr id="87043" name="Rectangle 3"/>
          <p:cNvSpPr>
            <a:spLocks noGrp="1" noChangeArrowheads="1"/>
          </p:cNvSpPr>
          <p:nvPr>
            <p:ph type="subTitle" idx="1"/>
          </p:nvPr>
        </p:nvSpPr>
        <p:spPr/>
        <p:txBody>
          <a:bodyPr/>
          <a:lstStyle/>
          <a:p>
            <a:pPr eaLnBrk="1" hangingPunct="1">
              <a:defRPr/>
            </a:pPr>
            <a:endParaRPr lang="en-US" smtClean="0"/>
          </a:p>
        </p:txBody>
      </p:sp>
      <p:pic>
        <p:nvPicPr>
          <p:cNvPr id="18435" name="Picture 4" descr="the tel avivians have good reasons to look up - campain for the unesco fies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863" y="1095375"/>
            <a:ext cx="6516687"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Rectangle 6"/>
          <p:cNvSpPr>
            <a:spLocks noChangeArrowheads="1"/>
          </p:cNvSpPr>
          <p:nvPr/>
        </p:nvSpPr>
        <p:spPr bwMode="auto">
          <a:xfrm>
            <a:off x="323850" y="60928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a:solidFill>
                  <a:schemeClr val="tx2"/>
                </a:solidFill>
                <a:cs typeface="Arial" charset="0"/>
              </a:rPr>
              <a:t>“The Tel </a:t>
            </a:r>
            <a:r>
              <a:rPr lang="en-US" sz="1400" dirty="0" err="1">
                <a:solidFill>
                  <a:schemeClr val="tx2"/>
                </a:solidFill>
                <a:cs typeface="Arial" charset="0"/>
              </a:rPr>
              <a:t>Avivians</a:t>
            </a:r>
            <a:r>
              <a:rPr lang="en-US" sz="1400" dirty="0">
                <a:solidFill>
                  <a:schemeClr val="tx2"/>
                </a:solidFill>
                <a:cs typeface="Arial" charset="0"/>
              </a:rPr>
              <a:t> are raising their heads… and now the whole world knows why!”</a:t>
            </a:r>
            <a:br>
              <a:rPr lang="en-US" sz="1400" dirty="0">
                <a:solidFill>
                  <a:schemeClr val="tx2"/>
                </a:solidFill>
                <a:cs typeface="Arial" charset="0"/>
              </a:rPr>
            </a:br>
            <a:r>
              <a:rPr lang="en-US" sz="1400" dirty="0">
                <a:solidFill>
                  <a:schemeClr val="tx2"/>
                </a:solidFill>
                <a:cs typeface="Arial" charset="0"/>
              </a:rPr>
              <a:t>Advertisement of the municipality of Tel Aviv for the UNESCO declaration festival, 2004.</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pPr eaLnBrk="1" hangingPunct="1">
              <a:defRPr/>
            </a:pPr>
            <a:endParaRPr lang="en-US" smtClean="0"/>
          </a:p>
        </p:txBody>
      </p:sp>
      <p:sp>
        <p:nvSpPr>
          <p:cNvPr id="181251" name="Rectangle 3"/>
          <p:cNvSpPr>
            <a:spLocks noGrp="1" noChangeArrowheads="1"/>
          </p:cNvSpPr>
          <p:nvPr>
            <p:ph type="body" idx="1"/>
          </p:nvPr>
        </p:nvSpPr>
        <p:spPr/>
        <p:txBody>
          <a:bodyPr/>
          <a:lstStyle/>
          <a:p>
            <a:pPr eaLnBrk="1" hangingPunct="1">
              <a:defRPr/>
            </a:pPr>
            <a:endParaRPr lang="en-US" dirty="0" smtClean="0"/>
          </a:p>
        </p:txBody>
      </p:sp>
      <p:sp>
        <p:nvSpPr>
          <p:cNvPr id="181253" name="Rectangle 5"/>
          <p:cNvSpPr>
            <a:spLocks noChangeArrowheads="1"/>
          </p:cNvSpPr>
          <p:nvPr/>
        </p:nvSpPr>
        <p:spPr bwMode="auto">
          <a:xfrm>
            <a:off x="323850" y="60928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a:solidFill>
                  <a:schemeClr val="tx2"/>
                </a:solidFill>
                <a:cs typeface="Arial" charset="0"/>
              </a:rPr>
              <a:t>“Bauhaus in Tel Aviv” – site map (1994)</a:t>
            </a:r>
          </a:p>
        </p:txBody>
      </p:sp>
      <p:pic>
        <p:nvPicPr>
          <p:cNvPr id="26628" name="Picture 6" descr="shimur-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404813"/>
            <a:ext cx="3971925" cy="575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eaLnBrk="1" hangingPunct="1">
              <a:defRPr/>
            </a:pPr>
            <a:endParaRPr lang="en-US" smtClean="0"/>
          </a:p>
        </p:txBody>
      </p:sp>
      <p:sp>
        <p:nvSpPr>
          <p:cNvPr id="182275" name="Rectangle 3"/>
          <p:cNvSpPr>
            <a:spLocks noGrp="1" noChangeArrowheads="1"/>
          </p:cNvSpPr>
          <p:nvPr>
            <p:ph type="body" idx="1"/>
          </p:nvPr>
        </p:nvSpPr>
        <p:spPr/>
        <p:txBody>
          <a:bodyPr/>
          <a:lstStyle/>
          <a:p>
            <a:pPr eaLnBrk="1" hangingPunct="1">
              <a:defRPr/>
            </a:pPr>
            <a:endParaRPr lang="en-US" smtClean="0"/>
          </a:p>
        </p:txBody>
      </p:sp>
      <p:pic>
        <p:nvPicPr>
          <p:cNvPr id="27651" name="Picture 4" descr="conserv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5" y="506413"/>
            <a:ext cx="4454525" cy="558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descr="gedes-plan19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76250"/>
            <a:ext cx="2968625"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8" name="Rectangle 6"/>
          <p:cNvSpPr>
            <a:spLocks noChangeArrowheads="1"/>
          </p:cNvSpPr>
          <p:nvPr/>
        </p:nvSpPr>
        <p:spPr bwMode="auto">
          <a:xfrm>
            <a:off x="323850" y="60928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a:solidFill>
                  <a:schemeClr val="tx2"/>
                </a:solidFill>
                <a:cs typeface="Arial" charset="0"/>
              </a:rPr>
              <a:t>Geddes Plan for Tel Aviv (1931), Conservation plan of Tel Aviv submitted to UNESCO (2004)</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p:txBody>
          <a:bodyPr/>
          <a:lstStyle/>
          <a:p>
            <a:pPr eaLnBrk="1" hangingPunct="1">
              <a:defRPr/>
            </a:pPr>
            <a:endParaRPr lang="en-US" smtClean="0"/>
          </a:p>
        </p:txBody>
      </p:sp>
      <p:sp>
        <p:nvSpPr>
          <p:cNvPr id="102403" name="Rectangle 3"/>
          <p:cNvSpPr>
            <a:spLocks noGrp="1" noChangeArrowheads="1"/>
          </p:cNvSpPr>
          <p:nvPr>
            <p:ph type="subTitle" idx="1"/>
          </p:nvPr>
        </p:nvSpPr>
        <p:spPr/>
        <p:txBody>
          <a:bodyPr/>
          <a:lstStyle/>
          <a:p>
            <a:pPr eaLnBrk="1" hangingPunct="1">
              <a:defRPr/>
            </a:pPr>
            <a:endParaRPr lang="en-US" smtClean="0"/>
          </a:p>
        </p:txBody>
      </p:sp>
      <p:pic>
        <p:nvPicPr>
          <p:cNvPr id="29699" name="Picture 4" descr="Jaffa area at 19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325" y="404813"/>
            <a:ext cx="5597525"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Rectangle 5"/>
          <p:cNvSpPr>
            <a:spLocks noChangeArrowheads="1"/>
          </p:cNvSpPr>
          <p:nvPr/>
        </p:nvSpPr>
        <p:spPr bwMode="auto">
          <a:xfrm>
            <a:off x="323850" y="60928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a:solidFill>
                  <a:schemeClr val="tx2"/>
                </a:solidFill>
                <a:cs typeface="Arial" charset="0"/>
              </a:rPr>
              <a:t>Jaffa area, 1945.</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ctrTitle"/>
          </p:nvPr>
        </p:nvSpPr>
        <p:spPr/>
        <p:txBody>
          <a:bodyPr/>
          <a:lstStyle/>
          <a:p>
            <a:pPr eaLnBrk="1" hangingPunct="1">
              <a:defRPr/>
            </a:pPr>
            <a:endParaRPr lang="en-US" smtClean="0"/>
          </a:p>
        </p:txBody>
      </p:sp>
      <p:sp>
        <p:nvSpPr>
          <p:cNvPr id="189443" name="Rectangle 3"/>
          <p:cNvSpPr>
            <a:spLocks noGrp="1" noChangeArrowheads="1"/>
          </p:cNvSpPr>
          <p:nvPr>
            <p:ph type="subTitle" idx="1"/>
          </p:nvPr>
        </p:nvSpPr>
        <p:spPr/>
        <p:txBody>
          <a:bodyPr/>
          <a:lstStyle/>
          <a:p>
            <a:pPr eaLnBrk="1" hangingPunct="1">
              <a:defRPr/>
            </a:pPr>
            <a:endParaRPr lang="en-US" smtClean="0"/>
          </a:p>
        </p:txBody>
      </p:sp>
      <p:pic>
        <p:nvPicPr>
          <p:cNvPr id="41987" name="Picture 4" descr="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765175"/>
            <a:ext cx="730885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5" name="Rectangle 5"/>
          <p:cNvSpPr>
            <a:spLocks noChangeArrowheads="1"/>
          </p:cNvSpPr>
          <p:nvPr/>
        </p:nvSpPr>
        <p:spPr bwMode="auto">
          <a:xfrm>
            <a:off x="323850" y="60928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a:cs typeface="Arial" charset="0"/>
              </a:rPr>
              <a:t>Jaffa</a:t>
            </a:r>
            <a:r>
              <a:rPr lang="en-US" sz="1400">
                <a:solidFill>
                  <a:schemeClr val="tx2"/>
                </a:solidFill>
                <a:cs typeface="Arial" charset="0"/>
              </a:rPr>
              <a:t> and Tel Aviv, 1917 </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Rectangle 5"/>
          <p:cNvSpPr>
            <a:spLocks noChangeArrowheads="1"/>
          </p:cNvSpPr>
          <p:nvPr/>
        </p:nvSpPr>
        <p:spPr bwMode="auto">
          <a:xfrm>
            <a:off x="323850" y="60928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smtClean="0">
                <a:cs typeface="Arial" charset="0"/>
              </a:rPr>
              <a:t>Palestinian Fleeing Jaffa, April 1947</a:t>
            </a:r>
            <a:endParaRPr lang="en-US" sz="1400" dirty="0">
              <a:solidFill>
                <a:schemeClr val="tx2"/>
              </a:solidFill>
              <a:cs typeface="Arial" charset="0"/>
            </a:endParaRPr>
          </a:p>
        </p:txBody>
      </p:sp>
      <p:pic>
        <p:nvPicPr>
          <p:cNvPr id="2" name="Picture 1" descr="291.1.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200" y="1346200"/>
            <a:ext cx="5431536" cy="4160520"/>
          </a:xfrm>
          <a:prstGeom prst="rect">
            <a:avLst/>
          </a:prstGeom>
        </p:spPr>
      </p:pic>
    </p:spTree>
    <p:extLst>
      <p:ext uri="{BB962C8B-B14F-4D97-AF65-F5344CB8AC3E}">
        <p14:creationId xmlns:p14="http://schemas.microsoft.com/office/powerpoint/2010/main" val="55958031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Rectangle 5"/>
          <p:cNvSpPr>
            <a:spLocks noChangeArrowheads="1"/>
          </p:cNvSpPr>
          <p:nvPr/>
        </p:nvSpPr>
        <p:spPr bwMode="auto">
          <a:xfrm>
            <a:off x="323850" y="60928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err="1" smtClean="0">
                <a:cs typeface="Arial" charset="0"/>
              </a:rPr>
              <a:t>Bulgar</a:t>
            </a:r>
            <a:r>
              <a:rPr lang="en-US" sz="1400" dirty="0" smtClean="0">
                <a:cs typeface="Arial" charset="0"/>
              </a:rPr>
              <a:t> new immigrants, Jaffa, 1949</a:t>
            </a:r>
            <a:endParaRPr lang="en-US" sz="1400" dirty="0">
              <a:solidFill>
                <a:schemeClr val="tx2"/>
              </a:solidFill>
              <a:cs typeface="Arial" charset="0"/>
            </a:endParaRPr>
          </a:p>
        </p:txBody>
      </p:sp>
      <p:pic>
        <p:nvPicPr>
          <p:cNvPr id="3" name="Picture 2" descr="Bulg Emig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011" y="1026748"/>
            <a:ext cx="6713381" cy="4562492"/>
          </a:xfrm>
          <a:prstGeom prst="rect">
            <a:avLst/>
          </a:prstGeom>
        </p:spPr>
      </p:pic>
    </p:spTree>
    <p:extLst>
      <p:ext uri="{BB962C8B-B14F-4D97-AF65-F5344CB8AC3E}">
        <p14:creationId xmlns:p14="http://schemas.microsoft.com/office/powerpoint/2010/main" val="39475410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p:txBody>
          <a:bodyPr/>
          <a:lstStyle/>
          <a:p>
            <a:pPr eaLnBrk="1" hangingPunct="1">
              <a:defRPr/>
            </a:pPr>
            <a:endParaRPr lang="en-US" smtClean="0"/>
          </a:p>
        </p:txBody>
      </p:sp>
      <p:pic>
        <p:nvPicPr>
          <p:cNvPr id="15362" name="Picture 4" descr="herz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4088" y="1274763"/>
            <a:ext cx="2460625"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descr="altneu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96975"/>
            <a:ext cx="2882900"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6" descr="altneulan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2663" y="1268413"/>
            <a:ext cx="199072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7" name="Rectangle 7"/>
          <p:cNvSpPr>
            <a:spLocks noChangeArrowheads="1"/>
          </p:cNvSpPr>
          <p:nvPr/>
        </p:nvSpPr>
        <p:spPr bwMode="auto">
          <a:xfrm>
            <a:off x="323850" y="60928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a:solidFill>
                  <a:schemeClr val="tx2"/>
                </a:solidFill>
                <a:cs typeface="Arial" charset="0"/>
              </a:rPr>
              <a:t>Theodor Herzl, </a:t>
            </a:r>
            <a:r>
              <a:rPr lang="en-US" sz="1400" dirty="0" err="1">
                <a:solidFill>
                  <a:schemeClr val="tx2"/>
                </a:solidFill>
                <a:cs typeface="Arial" charset="0"/>
              </a:rPr>
              <a:t>Altneuland</a:t>
            </a:r>
            <a:r>
              <a:rPr lang="en-US" sz="1400" dirty="0">
                <a:solidFill>
                  <a:schemeClr val="tx2"/>
                </a:solidFill>
                <a:cs typeface="Arial" charset="0"/>
              </a:rPr>
              <a:t> (1902), First Hebrew translation by </a:t>
            </a:r>
            <a:r>
              <a:rPr lang="en-US" sz="1400" dirty="0" err="1">
                <a:solidFill>
                  <a:schemeClr val="tx2"/>
                </a:solidFill>
                <a:cs typeface="Arial" charset="0"/>
              </a:rPr>
              <a:t>Nahoum</a:t>
            </a:r>
            <a:r>
              <a:rPr lang="en-US" sz="1400" dirty="0">
                <a:solidFill>
                  <a:schemeClr val="tx2"/>
                </a:solidFill>
                <a:cs typeface="Arial" charset="0"/>
              </a:rPr>
              <a:t> </a:t>
            </a:r>
            <a:r>
              <a:rPr lang="en-US" sz="1400" dirty="0" err="1">
                <a:solidFill>
                  <a:schemeClr val="tx2"/>
                </a:solidFill>
                <a:cs typeface="Arial" charset="0"/>
              </a:rPr>
              <a:t>Sokolov</a:t>
            </a:r>
            <a:r>
              <a:rPr lang="en-US" sz="1400" dirty="0">
                <a:solidFill>
                  <a:schemeClr val="tx2"/>
                </a:solidFill>
                <a:cs typeface="Arial" charset="0"/>
              </a:rPr>
              <a:t> as “Tel Aviv” (1904),  third translation (1997)</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defRPr/>
            </a:pPr>
            <a:endParaRPr lang="en-US" smtClean="0"/>
          </a:p>
        </p:txBody>
      </p:sp>
      <p:sp>
        <p:nvSpPr>
          <p:cNvPr id="122883" name="Rectangle 3"/>
          <p:cNvSpPr>
            <a:spLocks noGrp="1" noChangeArrowheads="1"/>
          </p:cNvSpPr>
          <p:nvPr>
            <p:ph type="body" idx="1"/>
          </p:nvPr>
        </p:nvSpPr>
        <p:spPr/>
        <p:txBody>
          <a:bodyPr/>
          <a:lstStyle/>
          <a:p>
            <a:pPr eaLnBrk="1" hangingPunct="1">
              <a:defRPr/>
            </a:pPr>
            <a:endParaRPr lang="en-US" smtClean="0"/>
          </a:p>
        </p:txBody>
      </p:sp>
      <p:sp>
        <p:nvSpPr>
          <p:cNvPr id="122885" name="Rectangle 5"/>
          <p:cNvSpPr>
            <a:spLocks noChangeArrowheads="1"/>
          </p:cNvSpPr>
          <p:nvPr/>
        </p:nvSpPr>
        <p:spPr bwMode="auto">
          <a:xfrm>
            <a:off x="323850" y="60928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a:solidFill>
                  <a:schemeClr val="tx2"/>
                </a:solidFill>
                <a:cs typeface="Arial" charset="0"/>
              </a:rPr>
              <a:t>Old city of Jaffa, 1936. </a:t>
            </a:r>
          </a:p>
        </p:txBody>
      </p:sp>
      <p:pic>
        <p:nvPicPr>
          <p:cNvPr id="52228" name="Picture 4" descr="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776288"/>
            <a:ext cx="6638925" cy="517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7842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defRPr/>
            </a:pPr>
            <a:endParaRPr lang="en-US" smtClean="0"/>
          </a:p>
        </p:txBody>
      </p:sp>
      <p:sp>
        <p:nvSpPr>
          <p:cNvPr id="122883" name="Rectangle 3"/>
          <p:cNvSpPr>
            <a:spLocks noGrp="1" noChangeArrowheads="1"/>
          </p:cNvSpPr>
          <p:nvPr>
            <p:ph type="body" idx="1"/>
          </p:nvPr>
        </p:nvSpPr>
        <p:spPr/>
        <p:txBody>
          <a:bodyPr/>
          <a:lstStyle/>
          <a:p>
            <a:pPr eaLnBrk="1" hangingPunct="1">
              <a:defRPr/>
            </a:pPr>
            <a:endParaRPr lang="en-US" smtClean="0"/>
          </a:p>
        </p:txBody>
      </p:sp>
      <p:sp>
        <p:nvSpPr>
          <p:cNvPr id="122885" name="Rectangle 5"/>
          <p:cNvSpPr>
            <a:spLocks noChangeArrowheads="1"/>
          </p:cNvSpPr>
          <p:nvPr/>
        </p:nvSpPr>
        <p:spPr bwMode="auto">
          <a:xfrm>
            <a:off x="323850" y="60928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a:solidFill>
                  <a:schemeClr val="tx2"/>
                </a:solidFill>
                <a:cs typeface="Arial" charset="0"/>
              </a:rPr>
              <a:t>Anchor operation, old city of Jaffa, 1936. </a:t>
            </a:r>
          </a:p>
        </p:txBody>
      </p:sp>
      <p:pic>
        <p:nvPicPr>
          <p:cNvPr id="53252" name="Picture 2" desc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0125" y="1241425"/>
            <a:ext cx="5470525"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64468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ctrTitle"/>
          </p:nvPr>
        </p:nvSpPr>
        <p:spPr/>
        <p:txBody>
          <a:bodyPr/>
          <a:lstStyle/>
          <a:p>
            <a:pPr eaLnBrk="1" hangingPunct="1">
              <a:defRPr/>
            </a:pPr>
            <a:endParaRPr lang="en-US" smtClean="0"/>
          </a:p>
        </p:txBody>
      </p:sp>
      <p:sp>
        <p:nvSpPr>
          <p:cNvPr id="123907" name="Rectangle 3"/>
          <p:cNvSpPr>
            <a:spLocks noGrp="1" noChangeArrowheads="1"/>
          </p:cNvSpPr>
          <p:nvPr>
            <p:ph type="subTitle" idx="1"/>
          </p:nvPr>
        </p:nvSpPr>
        <p:spPr/>
        <p:txBody>
          <a:bodyPr/>
          <a:lstStyle/>
          <a:p>
            <a:pPr eaLnBrk="1" hangingPunct="1">
              <a:defRPr/>
            </a:pPr>
            <a:endParaRPr lang="en-US" smtClean="0"/>
          </a:p>
        </p:txBody>
      </p:sp>
      <p:sp>
        <p:nvSpPr>
          <p:cNvPr id="123909" name="Rectangle 5"/>
          <p:cNvSpPr>
            <a:spLocks noChangeArrowheads="1"/>
          </p:cNvSpPr>
          <p:nvPr/>
        </p:nvSpPr>
        <p:spPr bwMode="auto">
          <a:xfrm>
            <a:off x="323850" y="60928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a:solidFill>
                  <a:schemeClr val="tx2"/>
                </a:solidFill>
                <a:cs typeface="Arial" charset="0"/>
              </a:rPr>
              <a:t>Anchor operation, , old city of Jaffa, 1936.</a:t>
            </a:r>
          </a:p>
        </p:txBody>
      </p:sp>
      <p:pic>
        <p:nvPicPr>
          <p:cNvPr id="54276" name="Picture 2" descr="aerial anchore 193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481138"/>
            <a:ext cx="5935663"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621079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ctrTitle"/>
          </p:nvPr>
        </p:nvSpPr>
        <p:spPr/>
        <p:txBody>
          <a:bodyPr/>
          <a:lstStyle/>
          <a:p>
            <a:pPr eaLnBrk="1" hangingPunct="1">
              <a:defRPr/>
            </a:pPr>
            <a:endParaRPr lang="en-US" smtClean="0"/>
          </a:p>
        </p:txBody>
      </p:sp>
      <p:sp>
        <p:nvSpPr>
          <p:cNvPr id="123907" name="Rectangle 3"/>
          <p:cNvSpPr>
            <a:spLocks noGrp="1" noChangeArrowheads="1"/>
          </p:cNvSpPr>
          <p:nvPr>
            <p:ph type="subTitle" idx="1"/>
          </p:nvPr>
        </p:nvSpPr>
        <p:spPr/>
        <p:txBody>
          <a:bodyPr/>
          <a:lstStyle/>
          <a:p>
            <a:pPr eaLnBrk="1" hangingPunct="1">
              <a:defRPr/>
            </a:pPr>
            <a:endParaRPr lang="en-US" smtClean="0"/>
          </a:p>
        </p:txBody>
      </p:sp>
      <p:sp>
        <p:nvSpPr>
          <p:cNvPr id="123909" name="Rectangle 5"/>
          <p:cNvSpPr>
            <a:spLocks noChangeArrowheads="1"/>
          </p:cNvSpPr>
          <p:nvPr/>
        </p:nvSpPr>
        <p:spPr bwMode="auto">
          <a:xfrm>
            <a:off x="323850" y="6180138"/>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a:solidFill>
                  <a:schemeClr val="tx2"/>
                </a:solidFill>
                <a:cs typeface="Arial" charset="0"/>
              </a:rPr>
              <a:t>The </a:t>
            </a:r>
            <a:r>
              <a:rPr lang="en-US" sz="1400" dirty="0" err="1">
                <a:solidFill>
                  <a:schemeClr val="tx2"/>
                </a:solidFill>
                <a:cs typeface="Arial" charset="0"/>
              </a:rPr>
              <a:t>Kandall-Schur</a:t>
            </a:r>
            <a:r>
              <a:rPr lang="en-US" sz="1400" dirty="0">
                <a:solidFill>
                  <a:schemeClr val="tx2"/>
                </a:solidFill>
                <a:cs typeface="Arial" charset="0"/>
              </a:rPr>
              <a:t> retroactive architectural plan for the old city of Jaffa, 1937,.</a:t>
            </a:r>
          </a:p>
        </p:txBody>
      </p:sp>
      <p:pic>
        <p:nvPicPr>
          <p:cNvPr id="55300" name="Picture 4" descr="1936- ancre operation in the old city of jaffa architectural pl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692150"/>
            <a:ext cx="6019800" cy="545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28757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ctrTitle"/>
          </p:nvPr>
        </p:nvSpPr>
        <p:spPr/>
        <p:txBody>
          <a:bodyPr/>
          <a:lstStyle/>
          <a:p>
            <a:pPr eaLnBrk="1" hangingPunct="1">
              <a:defRPr/>
            </a:pPr>
            <a:endParaRPr lang="en-US" smtClean="0"/>
          </a:p>
        </p:txBody>
      </p:sp>
      <p:sp>
        <p:nvSpPr>
          <p:cNvPr id="124931" name="Rectangle 3"/>
          <p:cNvSpPr>
            <a:spLocks noGrp="1" noChangeArrowheads="1"/>
          </p:cNvSpPr>
          <p:nvPr>
            <p:ph type="subTitle" idx="1"/>
          </p:nvPr>
        </p:nvSpPr>
        <p:spPr/>
        <p:txBody>
          <a:bodyPr/>
          <a:lstStyle/>
          <a:p>
            <a:pPr eaLnBrk="1" hangingPunct="1">
              <a:defRPr/>
            </a:pPr>
            <a:endParaRPr lang="en-US" smtClean="0"/>
          </a:p>
        </p:txBody>
      </p:sp>
      <p:pic>
        <p:nvPicPr>
          <p:cNvPr id="56323" name="Picture 4" descr="Demoli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1700213"/>
            <a:ext cx="464343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5" descr="Jaffa Sl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1557338"/>
            <a:ext cx="4751388"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Rectangle 6"/>
          <p:cNvSpPr>
            <a:spLocks noChangeArrowheads="1"/>
          </p:cNvSpPr>
          <p:nvPr/>
        </p:nvSpPr>
        <p:spPr bwMode="auto">
          <a:xfrm>
            <a:off x="323850" y="60928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a:solidFill>
                  <a:schemeClr val="tx2"/>
                </a:solidFill>
                <a:cs typeface="Arial" charset="0"/>
              </a:rPr>
              <a:t>Demolishing the Jaffa “slums”, the old city of Jaffa becoming “The Big Area”, 1948. </a:t>
            </a:r>
          </a:p>
        </p:txBody>
      </p:sp>
    </p:spTree>
    <p:extLst>
      <p:ext uri="{BB962C8B-B14F-4D97-AF65-F5344CB8AC3E}">
        <p14:creationId xmlns:p14="http://schemas.microsoft.com/office/powerpoint/2010/main" val="223391191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p:txBody>
          <a:bodyPr/>
          <a:lstStyle/>
          <a:p>
            <a:pPr eaLnBrk="1" hangingPunct="1">
              <a:defRPr/>
            </a:pPr>
            <a:endParaRPr lang="en-US" smtClean="0"/>
          </a:p>
        </p:txBody>
      </p:sp>
      <p:sp>
        <p:nvSpPr>
          <p:cNvPr id="125955" name="Rectangle 3"/>
          <p:cNvSpPr>
            <a:spLocks noGrp="1" noChangeArrowheads="1"/>
          </p:cNvSpPr>
          <p:nvPr>
            <p:ph type="subTitle" idx="1"/>
          </p:nvPr>
        </p:nvSpPr>
        <p:spPr/>
        <p:txBody>
          <a:bodyPr/>
          <a:lstStyle/>
          <a:p>
            <a:pPr eaLnBrk="1" hangingPunct="1">
              <a:defRPr/>
            </a:pPr>
            <a:endParaRPr lang="en-US" smtClean="0"/>
          </a:p>
        </p:txBody>
      </p:sp>
      <p:pic>
        <p:nvPicPr>
          <p:cNvPr id="57347" name="Picture 4" descr="old-yaf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684338"/>
            <a:ext cx="7015162"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Rectangle 5"/>
          <p:cNvSpPr>
            <a:spLocks noChangeArrowheads="1"/>
          </p:cNvSpPr>
          <p:nvPr/>
        </p:nvSpPr>
        <p:spPr bwMode="auto">
          <a:xfrm>
            <a:off x="468313" y="692150"/>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a:solidFill>
                  <a:schemeClr val="tx2"/>
                </a:solidFill>
                <a:cs typeface="Arial" charset="0"/>
              </a:rPr>
              <a:t>Old city of Jaffa project, Seadia Mandel Architect, 1960’s. </a:t>
            </a:r>
          </a:p>
        </p:txBody>
      </p:sp>
    </p:spTree>
    <p:extLst>
      <p:ext uri="{BB962C8B-B14F-4D97-AF65-F5344CB8AC3E}">
        <p14:creationId xmlns:p14="http://schemas.microsoft.com/office/powerpoint/2010/main" val="100587516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defRPr/>
            </a:pPr>
            <a:endParaRPr lang="en-US" smtClean="0"/>
          </a:p>
        </p:txBody>
      </p:sp>
      <p:sp>
        <p:nvSpPr>
          <p:cNvPr id="126979" name="Rectangle 3"/>
          <p:cNvSpPr>
            <a:spLocks noGrp="1" noChangeArrowheads="1"/>
          </p:cNvSpPr>
          <p:nvPr>
            <p:ph type="body" idx="1"/>
          </p:nvPr>
        </p:nvSpPr>
        <p:spPr/>
        <p:txBody>
          <a:bodyPr/>
          <a:lstStyle/>
          <a:p>
            <a:pPr eaLnBrk="1" hangingPunct="1">
              <a:defRPr/>
            </a:pPr>
            <a:endParaRPr lang="en-US" smtClean="0"/>
          </a:p>
        </p:txBody>
      </p:sp>
      <p:pic>
        <p:nvPicPr>
          <p:cNvPr id="58371" name="Picture 4" descr="yafo-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988" y="1112838"/>
            <a:ext cx="6461125"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Rectangle 5"/>
          <p:cNvSpPr>
            <a:spLocks noChangeArrowheads="1"/>
          </p:cNvSpPr>
          <p:nvPr/>
        </p:nvSpPr>
        <p:spPr bwMode="auto">
          <a:xfrm>
            <a:off x="539750" y="62960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a:solidFill>
                  <a:schemeClr val="tx2"/>
                </a:solidFill>
                <a:cs typeface="Arial" charset="0"/>
              </a:rPr>
              <a:t>Plan of Old city of Jaffa, Seadia Mandel Architect, 1960’s. </a:t>
            </a:r>
          </a:p>
        </p:txBody>
      </p:sp>
    </p:spTree>
    <p:extLst>
      <p:ext uri="{BB962C8B-B14F-4D97-AF65-F5344CB8AC3E}">
        <p14:creationId xmlns:p14="http://schemas.microsoft.com/office/powerpoint/2010/main" val="153368300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ctrTitle"/>
          </p:nvPr>
        </p:nvSpPr>
        <p:spPr/>
        <p:txBody>
          <a:bodyPr/>
          <a:lstStyle/>
          <a:p>
            <a:pPr eaLnBrk="1" hangingPunct="1">
              <a:defRPr/>
            </a:pPr>
            <a:endParaRPr lang="en-US" smtClean="0"/>
          </a:p>
        </p:txBody>
      </p:sp>
      <p:sp>
        <p:nvSpPr>
          <p:cNvPr id="190467" name="Rectangle 3"/>
          <p:cNvSpPr>
            <a:spLocks noGrp="1" noChangeArrowheads="1"/>
          </p:cNvSpPr>
          <p:nvPr>
            <p:ph type="subTitle" idx="1"/>
          </p:nvPr>
        </p:nvSpPr>
        <p:spPr/>
        <p:txBody>
          <a:bodyPr/>
          <a:lstStyle/>
          <a:p>
            <a:pPr eaLnBrk="1" hangingPunct="1">
              <a:defRPr/>
            </a:pPr>
            <a:endParaRPr lang="en-US" smtClean="0"/>
          </a:p>
        </p:txBody>
      </p:sp>
      <p:sp>
        <p:nvSpPr>
          <p:cNvPr id="190469" name="Rectangle 5"/>
          <p:cNvSpPr>
            <a:spLocks noChangeArrowheads="1"/>
          </p:cNvSpPr>
          <p:nvPr/>
        </p:nvSpPr>
        <p:spPr bwMode="auto">
          <a:xfrm>
            <a:off x="323850" y="60928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err="1">
                <a:cs typeface="Arial" charset="0"/>
              </a:rPr>
              <a:t>Manshieh</a:t>
            </a:r>
            <a:r>
              <a:rPr lang="en-US" sz="1400" dirty="0">
                <a:cs typeface="Arial" charset="0"/>
              </a:rPr>
              <a:t> neighborhood</a:t>
            </a:r>
            <a:r>
              <a:rPr lang="en-US" sz="1400" dirty="0">
                <a:solidFill>
                  <a:schemeClr val="tx2"/>
                </a:solidFill>
                <a:cs typeface="Arial" charset="0"/>
              </a:rPr>
              <a:t> and Tel Aviv, 1917</a:t>
            </a:r>
          </a:p>
        </p:txBody>
      </p:sp>
      <p:pic>
        <p:nvPicPr>
          <p:cNvPr id="43012" name="Picture 1" descr="Mabat p.90- Tel Aviv.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275" y="444500"/>
            <a:ext cx="7529513"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ctrTitle"/>
          </p:nvPr>
        </p:nvSpPr>
        <p:spPr/>
        <p:txBody>
          <a:bodyPr/>
          <a:lstStyle/>
          <a:p>
            <a:pPr eaLnBrk="1" hangingPunct="1">
              <a:defRPr/>
            </a:pPr>
            <a:endParaRPr lang="en-US" smtClean="0"/>
          </a:p>
        </p:txBody>
      </p:sp>
      <p:sp>
        <p:nvSpPr>
          <p:cNvPr id="193539" name="Rectangle 3"/>
          <p:cNvSpPr>
            <a:spLocks noGrp="1" noChangeArrowheads="1"/>
          </p:cNvSpPr>
          <p:nvPr>
            <p:ph type="subTitle" idx="1"/>
          </p:nvPr>
        </p:nvSpPr>
        <p:spPr/>
        <p:txBody>
          <a:bodyPr/>
          <a:lstStyle/>
          <a:p>
            <a:pPr eaLnBrk="1" hangingPunct="1">
              <a:defRPr/>
            </a:pPr>
            <a:endParaRPr lang="en-US" smtClean="0"/>
          </a:p>
        </p:txBody>
      </p:sp>
      <p:pic>
        <p:nvPicPr>
          <p:cNvPr id="45059" name="Picture 4" descr="gut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341438"/>
            <a:ext cx="8042275"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1" name="Rectangle 5"/>
          <p:cNvSpPr>
            <a:spLocks noChangeArrowheads="1"/>
          </p:cNvSpPr>
          <p:nvPr/>
        </p:nvSpPr>
        <p:spPr bwMode="auto">
          <a:xfrm>
            <a:off x="323850" y="60928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rtl="0">
              <a:defRPr/>
            </a:pPr>
            <a:r>
              <a:rPr lang="en-US" sz="1400">
                <a:solidFill>
                  <a:schemeClr val="tx2"/>
                </a:solidFill>
                <a:cs typeface="Arial" charset="0"/>
              </a:rPr>
              <a:t>Nahoum Gutman’s drawings depicting “Little Tel Aviv” in 1917 (1937, 1959). </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ctrTitle"/>
          </p:nvPr>
        </p:nvSpPr>
        <p:spPr/>
        <p:txBody>
          <a:bodyPr/>
          <a:lstStyle/>
          <a:p>
            <a:pPr eaLnBrk="1" hangingPunct="1">
              <a:defRPr/>
            </a:pPr>
            <a:endParaRPr lang="en-US" smtClean="0"/>
          </a:p>
        </p:txBody>
      </p:sp>
      <p:sp>
        <p:nvSpPr>
          <p:cNvPr id="194563" name="Rectangle 3"/>
          <p:cNvSpPr>
            <a:spLocks noGrp="1" noChangeArrowheads="1"/>
          </p:cNvSpPr>
          <p:nvPr>
            <p:ph type="subTitle" idx="1"/>
          </p:nvPr>
        </p:nvSpPr>
        <p:spPr/>
        <p:txBody>
          <a:bodyPr/>
          <a:lstStyle/>
          <a:p>
            <a:pPr eaLnBrk="1" hangingPunct="1">
              <a:defRPr/>
            </a:pPr>
            <a:endParaRPr lang="en-US" smtClean="0"/>
          </a:p>
        </p:txBody>
      </p:sp>
      <p:sp>
        <p:nvSpPr>
          <p:cNvPr id="194565" name="Rectangle 5"/>
          <p:cNvSpPr>
            <a:spLocks noChangeArrowheads="1"/>
          </p:cNvSpPr>
          <p:nvPr/>
        </p:nvSpPr>
        <p:spPr bwMode="auto">
          <a:xfrm>
            <a:off x="323850" y="60928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a:solidFill>
                  <a:schemeClr val="tx2"/>
                </a:solidFill>
                <a:cs typeface="Arial" charset="0"/>
              </a:rPr>
              <a:t>Panoramic view from </a:t>
            </a:r>
            <a:r>
              <a:rPr lang="en-US" sz="1400" dirty="0" err="1">
                <a:solidFill>
                  <a:schemeClr val="tx2"/>
                </a:solidFill>
                <a:cs typeface="Arial" charset="0"/>
              </a:rPr>
              <a:t>Rothschils</a:t>
            </a:r>
            <a:r>
              <a:rPr lang="en-US" sz="1400" dirty="0">
                <a:solidFill>
                  <a:schemeClr val="tx2"/>
                </a:solidFill>
                <a:cs typeface="Arial" charset="0"/>
              </a:rPr>
              <a:t> Boulevard, 1920s </a:t>
            </a:r>
          </a:p>
        </p:txBody>
      </p:sp>
      <p:pic>
        <p:nvPicPr>
          <p:cNvPr id="44036" name="Picture 2" descr="005240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850" y="566738"/>
            <a:ext cx="8442325" cy="559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defRPr/>
            </a:pPr>
            <a:endParaRPr lang="en-US" smtClean="0"/>
          </a:p>
        </p:txBody>
      </p:sp>
      <p:graphicFrame>
        <p:nvGraphicFramePr>
          <p:cNvPr id="17410" name="Object 3"/>
          <p:cNvGraphicFramePr>
            <a:graphicFrameLocks noGrp="1" noChangeAspect="1"/>
          </p:cNvGraphicFramePr>
          <p:nvPr>
            <p:ph idx="1"/>
          </p:nvPr>
        </p:nvGraphicFramePr>
        <p:xfrm>
          <a:off x="2917825" y="260350"/>
          <a:ext cx="3606800" cy="5953125"/>
        </p:xfrm>
        <a:graphic>
          <a:graphicData uri="http://schemas.openxmlformats.org/presentationml/2006/ole">
            <mc:AlternateContent xmlns:mc="http://schemas.openxmlformats.org/markup-compatibility/2006">
              <mc:Choice xmlns:v="urn:schemas-microsoft-com:vml" Requires="v">
                <p:oleObj spid="_x0000_s17420" name="Acrobat Document" r:id="rId3" imgW="5816600" imgH="9601200" progId="AcroExch.Document.7">
                  <p:embed/>
                </p:oleObj>
              </mc:Choice>
              <mc:Fallback>
                <p:oleObj name="Acrobat Document" r:id="rId3" imgW="5816600" imgH="9601200" progId="AcroExch.Document.7">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7825" y="260350"/>
                        <a:ext cx="3606800" cy="5953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166916" name="Rectangle 4"/>
          <p:cNvSpPr>
            <a:spLocks noChangeArrowheads="1"/>
          </p:cNvSpPr>
          <p:nvPr/>
        </p:nvSpPr>
        <p:spPr bwMode="auto">
          <a:xfrm>
            <a:off x="323850" y="6180138"/>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a:solidFill>
                  <a:schemeClr val="tx2"/>
                </a:solidFill>
                <a:cs typeface="Arial" charset="0"/>
              </a:rPr>
              <a:t>UNESCO declaration on the inscription of the White City of Tel Aviv in the list of world cultural heritage sites.</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ctrTitle"/>
          </p:nvPr>
        </p:nvSpPr>
        <p:spPr/>
        <p:txBody>
          <a:bodyPr/>
          <a:lstStyle/>
          <a:p>
            <a:pPr eaLnBrk="1" hangingPunct="1">
              <a:defRPr/>
            </a:pPr>
            <a:endParaRPr lang="en-US" smtClean="0"/>
          </a:p>
        </p:txBody>
      </p:sp>
      <p:sp>
        <p:nvSpPr>
          <p:cNvPr id="194563" name="Rectangle 3"/>
          <p:cNvSpPr>
            <a:spLocks noGrp="1" noChangeArrowheads="1"/>
          </p:cNvSpPr>
          <p:nvPr>
            <p:ph type="subTitle" idx="1"/>
          </p:nvPr>
        </p:nvSpPr>
        <p:spPr/>
        <p:txBody>
          <a:bodyPr/>
          <a:lstStyle/>
          <a:p>
            <a:pPr eaLnBrk="1" hangingPunct="1">
              <a:defRPr/>
            </a:pPr>
            <a:endParaRPr lang="en-US" smtClean="0"/>
          </a:p>
        </p:txBody>
      </p:sp>
      <p:sp>
        <p:nvSpPr>
          <p:cNvPr id="194565" name="Rectangle 5"/>
          <p:cNvSpPr>
            <a:spLocks noChangeArrowheads="1"/>
          </p:cNvSpPr>
          <p:nvPr/>
        </p:nvSpPr>
        <p:spPr bwMode="auto">
          <a:xfrm>
            <a:off x="323850" y="6180138"/>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err="1">
                <a:solidFill>
                  <a:schemeClr val="tx2"/>
                </a:solidFill>
                <a:cs typeface="Arial" charset="0"/>
              </a:rPr>
              <a:t>Manshieh</a:t>
            </a:r>
            <a:r>
              <a:rPr lang="en-US" sz="1400" dirty="0">
                <a:solidFill>
                  <a:schemeClr val="tx2"/>
                </a:solidFill>
                <a:cs typeface="Arial" charset="0"/>
              </a:rPr>
              <a:t> neighborhood, Plan of the </a:t>
            </a:r>
            <a:r>
              <a:rPr lang="en-US" sz="1400" dirty="0" err="1">
                <a:solidFill>
                  <a:schemeClr val="tx2"/>
                </a:solidFill>
                <a:cs typeface="Arial" charset="0"/>
              </a:rPr>
              <a:t>Irgun’s</a:t>
            </a:r>
            <a:r>
              <a:rPr lang="en-US" sz="1400" dirty="0">
                <a:solidFill>
                  <a:schemeClr val="tx2"/>
                </a:solidFill>
                <a:cs typeface="Arial" charset="0"/>
              </a:rPr>
              <a:t> attack, Mai 1948. </a:t>
            </a:r>
          </a:p>
        </p:txBody>
      </p:sp>
      <p:pic>
        <p:nvPicPr>
          <p:cNvPr id="47108" name="Picture 2" descr="1948-plan of the atack of the irgun on mansh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59075" y="361950"/>
            <a:ext cx="3613150" cy="587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ctrTitle"/>
          </p:nvPr>
        </p:nvSpPr>
        <p:spPr/>
        <p:txBody>
          <a:bodyPr/>
          <a:lstStyle/>
          <a:p>
            <a:pPr eaLnBrk="1" hangingPunct="1">
              <a:defRPr/>
            </a:pPr>
            <a:endParaRPr lang="en-US" smtClean="0"/>
          </a:p>
        </p:txBody>
      </p:sp>
      <p:sp>
        <p:nvSpPr>
          <p:cNvPr id="194563" name="Rectangle 3"/>
          <p:cNvSpPr>
            <a:spLocks noGrp="1" noChangeArrowheads="1"/>
          </p:cNvSpPr>
          <p:nvPr>
            <p:ph type="subTitle" idx="1"/>
          </p:nvPr>
        </p:nvSpPr>
        <p:spPr/>
        <p:txBody>
          <a:bodyPr/>
          <a:lstStyle/>
          <a:p>
            <a:pPr eaLnBrk="1" hangingPunct="1">
              <a:defRPr/>
            </a:pPr>
            <a:endParaRPr lang="en-US" smtClean="0"/>
          </a:p>
        </p:txBody>
      </p:sp>
      <p:pic>
        <p:nvPicPr>
          <p:cNvPr id="48131" name="Picture 4" descr="manshieh-19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838" y="1052513"/>
            <a:ext cx="4837112"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5" name="Rectangle 5"/>
          <p:cNvSpPr>
            <a:spLocks noChangeArrowheads="1"/>
          </p:cNvSpPr>
          <p:nvPr/>
        </p:nvSpPr>
        <p:spPr bwMode="auto">
          <a:xfrm>
            <a:off x="323850" y="60928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a:solidFill>
                  <a:schemeClr val="tx2"/>
                </a:solidFill>
                <a:cs typeface="Arial" charset="0"/>
              </a:rPr>
              <a:t>Manshieh neighborhood, Mai 1948. </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ctrTitle"/>
          </p:nvPr>
        </p:nvSpPr>
        <p:spPr/>
        <p:txBody>
          <a:bodyPr/>
          <a:lstStyle/>
          <a:p>
            <a:pPr eaLnBrk="1" hangingPunct="1">
              <a:defRPr/>
            </a:pPr>
            <a:endParaRPr lang="en-US" smtClean="0"/>
          </a:p>
        </p:txBody>
      </p:sp>
      <p:sp>
        <p:nvSpPr>
          <p:cNvPr id="195587" name="Rectangle 3"/>
          <p:cNvSpPr>
            <a:spLocks noGrp="1" noChangeArrowheads="1"/>
          </p:cNvSpPr>
          <p:nvPr>
            <p:ph type="subTitle" idx="1"/>
          </p:nvPr>
        </p:nvSpPr>
        <p:spPr/>
        <p:txBody>
          <a:bodyPr/>
          <a:lstStyle/>
          <a:p>
            <a:pPr eaLnBrk="1" hangingPunct="1">
              <a:defRPr/>
            </a:pPr>
            <a:endParaRPr lang="en-US" smtClean="0"/>
          </a:p>
        </p:txBody>
      </p:sp>
      <p:pic>
        <p:nvPicPr>
          <p:cNvPr id="49155" name="Picture 4" descr="manshieh-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888" y="347663"/>
            <a:ext cx="4270375"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9" name="Rectangle 5"/>
          <p:cNvSpPr>
            <a:spLocks noChangeArrowheads="1"/>
          </p:cNvSpPr>
          <p:nvPr/>
        </p:nvSpPr>
        <p:spPr bwMode="auto">
          <a:xfrm>
            <a:off x="323850" y="60928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a:solidFill>
                  <a:schemeClr val="tx2"/>
                </a:solidFill>
                <a:cs typeface="Arial" charset="0"/>
              </a:rPr>
              <a:t>Manshieh business district, early 80’s. Amnon Niv, Amnon Schwartz, Dani Schwartz, architects, 1978. . </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ctrTitle"/>
          </p:nvPr>
        </p:nvSpPr>
        <p:spPr/>
        <p:txBody>
          <a:bodyPr/>
          <a:lstStyle/>
          <a:p>
            <a:pPr eaLnBrk="1" hangingPunct="1">
              <a:defRPr/>
            </a:pPr>
            <a:endParaRPr lang="en-US" smtClean="0"/>
          </a:p>
        </p:txBody>
      </p:sp>
      <p:sp>
        <p:nvSpPr>
          <p:cNvPr id="195587" name="Rectangle 3"/>
          <p:cNvSpPr>
            <a:spLocks noGrp="1" noChangeArrowheads="1"/>
          </p:cNvSpPr>
          <p:nvPr>
            <p:ph type="subTitle" idx="1"/>
          </p:nvPr>
        </p:nvSpPr>
        <p:spPr/>
        <p:txBody>
          <a:bodyPr/>
          <a:lstStyle/>
          <a:p>
            <a:pPr eaLnBrk="1" hangingPunct="1">
              <a:defRPr/>
            </a:pPr>
            <a:endParaRPr lang="en-US" dirty="0" smtClean="0"/>
          </a:p>
        </p:txBody>
      </p:sp>
      <p:sp>
        <p:nvSpPr>
          <p:cNvPr id="195589" name="Rectangle 5"/>
          <p:cNvSpPr>
            <a:spLocks noChangeArrowheads="1"/>
          </p:cNvSpPr>
          <p:nvPr/>
        </p:nvSpPr>
        <p:spPr bwMode="auto">
          <a:xfrm>
            <a:off x="323850" y="60928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a:solidFill>
                  <a:schemeClr val="tx2"/>
                </a:solidFill>
                <a:cs typeface="Arial" charset="0"/>
              </a:rPr>
              <a:t>Map of Charles </a:t>
            </a:r>
            <a:r>
              <a:rPr lang="en-US" sz="1400" dirty="0" err="1">
                <a:solidFill>
                  <a:schemeClr val="tx2"/>
                </a:solidFill>
                <a:cs typeface="Arial" charset="0"/>
              </a:rPr>
              <a:t>Clore</a:t>
            </a:r>
            <a:r>
              <a:rPr lang="en-US" sz="1400" dirty="0">
                <a:solidFill>
                  <a:schemeClr val="tx2"/>
                </a:solidFill>
                <a:cs typeface="Arial" charset="0"/>
              </a:rPr>
              <a:t> Park (Hillel Omer landscape architect, 1978) </a:t>
            </a:r>
          </a:p>
        </p:txBody>
      </p:sp>
      <p:pic>
        <p:nvPicPr>
          <p:cNvPr id="50180" name="Picture 2" descr="charles-clore-ma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413" y="2179638"/>
            <a:ext cx="8585200"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ctrTitle"/>
          </p:nvPr>
        </p:nvSpPr>
        <p:spPr/>
        <p:txBody>
          <a:bodyPr/>
          <a:lstStyle/>
          <a:p>
            <a:pPr eaLnBrk="1" hangingPunct="1">
              <a:defRPr/>
            </a:pPr>
            <a:endParaRPr lang="en-US" smtClean="0"/>
          </a:p>
        </p:txBody>
      </p:sp>
      <p:sp>
        <p:nvSpPr>
          <p:cNvPr id="196611" name="Rectangle 3"/>
          <p:cNvSpPr>
            <a:spLocks noGrp="1" noChangeArrowheads="1"/>
          </p:cNvSpPr>
          <p:nvPr>
            <p:ph type="subTitle" idx="1"/>
          </p:nvPr>
        </p:nvSpPr>
        <p:spPr/>
        <p:txBody>
          <a:bodyPr/>
          <a:lstStyle/>
          <a:p>
            <a:pPr eaLnBrk="1" hangingPunct="1">
              <a:defRPr/>
            </a:pPr>
            <a:endParaRPr lang="en-US" smtClean="0"/>
          </a:p>
        </p:txBody>
      </p:sp>
      <p:pic>
        <p:nvPicPr>
          <p:cNvPr id="51203" name="Picture 4" descr="beit-gid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163" y="649288"/>
            <a:ext cx="774065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3" name="Rectangle 5"/>
          <p:cNvSpPr>
            <a:spLocks noChangeArrowheads="1"/>
          </p:cNvSpPr>
          <p:nvPr/>
        </p:nvSpPr>
        <p:spPr bwMode="auto">
          <a:xfrm>
            <a:off x="323850" y="60928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a:solidFill>
                  <a:schemeClr val="tx2"/>
                </a:solidFill>
                <a:cs typeface="Arial" charset="0"/>
              </a:rPr>
              <a:t>Prospectus of “Beit Gidi”, museum and memorial of the conquerors of Jaffa named after Amihai Faglin, placed in the last house of Manshieh.  Amnon Niv, Amnon Schwartz, Dani Schwartz, architects, 1978. </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descr="aliba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338" y="755650"/>
            <a:ext cx="6924675"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Rectangle 5"/>
          <p:cNvSpPr>
            <a:spLocks noChangeArrowheads="1"/>
          </p:cNvSpPr>
          <p:nvPr/>
        </p:nvSpPr>
        <p:spPr bwMode="auto">
          <a:xfrm>
            <a:off x="468313" y="6021388"/>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a:solidFill>
                  <a:schemeClr val="tx2"/>
                </a:solidFill>
                <a:cs typeface="Arial" charset="0"/>
              </a:rPr>
              <a:t>Old city of Jaffa, 21</a:t>
            </a:r>
            <a:r>
              <a:rPr lang="en-US" sz="1400" baseline="30000" dirty="0">
                <a:solidFill>
                  <a:schemeClr val="tx2"/>
                </a:solidFill>
                <a:cs typeface="Arial" charset="0"/>
              </a:rPr>
              <a:t>st</a:t>
            </a:r>
            <a:r>
              <a:rPr lang="en-US" sz="1400" dirty="0">
                <a:solidFill>
                  <a:schemeClr val="tx2"/>
                </a:solidFill>
                <a:cs typeface="Arial" charset="0"/>
              </a:rPr>
              <a:t> century</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5" name="Rectangle 5"/>
          <p:cNvSpPr>
            <a:spLocks noChangeArrowheads="1"/>
          </p:cNvSpPr>
          <p:nvPr/>
        </p:nvSpPr>
        <p:spPr bwMode="auto">
          <a:xfrm>
            <a:off x="395288" y="6180138"/>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a:solidFill>
                  <a:schemeClr val="tx2"/>
                </a:solidFill>
                <a:cs typeface="Arial" charset="0"/>
              </a:rPr>
              <a:t>Jaffa’s region, Theodor </a:t>
            </a:r>
            <a:r>
              <a:rPr lang="en-US" sz="1400" dirty="0" err="1">
                <a:solidFill>
                  <a:schemeClr val="tx2"/>
                </a:solidFill>
                <a:cs typeface="Arial" charset="0"/>
              </a:rPr>
              <a:t>Sandel</a:t>
            </a:r>
            <a:r>
              <a:rPr lang="en-US" sz="1400" dirty="0">
                <a:solidFill>
                  <a:schemeClr val="tx2"/>
                </a:solidFill>
                <a:cs typeface="Arial" charset="0"/>
              </a:rPr>
              <a:t> Map, 1878</a:t>
            </a:r>
          </a:p>
        </p:txBody>
      </p:sp>
      <p:pic>
        <p:nvPicPr>
          <p:cNvPr id="60418" name="Picture 4" descr="מפת-סנדל--1878-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300" y="549275"/>
            <a:ext cx="3916363"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5" name="Rectangle 5"/>
          <p:cNvSpPr>
            <a:spLocks noChangeArrowheads="1"/>
          </p:cNvSpPr>
          <p:nvPr/>
        </p:nvSpPr>
        <p:spPr bwMode="auto">
          <a:xfrm>
            <a:off x="395288" y="603567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a:solidFill>
                  <a:schemeClr val="tx2"/>
                </a:solidFill>
                <a:cs typeface="Arial" charset="0"/>
              </a:rPr>
              <a:t>Orange picking in Jaffa, 1920s</a:t>
            </a:r>
          </a:p>
        </p:txBody>
      </p:sp>
      <p:pic>
        <p:nvPicPr>
          <p:cNvPr id="61442" name="Picture 2" descr="Picking Oranges In Jaffa, 1915 jews and arab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814388"/>
            <a:ext cx="594677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5" name="Rectangle 5"/>
          <p:cNvSpPr>
            <a:spLocks noChangeArrowheads="1"/>
          </p:cNvSpPr>
          <p:nvPr/>
        </p:nvSpPr>
        <p:spPr bwMode="auto">
          <a:xfrm>
            <a:off x="395288" y="6107113"/>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a:solidFill>
                  <a:schemeClr val="tx2"/>
                </a:solidFill>
                <a:cs typeface="Arial" charset="0"/>
              </a:rPr>
              <a:t>Nahum </a:t>
            </a:r>
            <a:r>
              <a:rPr lang="en-US" sz="1400" dirty="0" err="1">
                <a:solidFill>
                  <a:schemeClr val="tx2"/>
                </a:solidFill>
                <a:cs typeface="Arial" charset="0"/>
              </a:rPr>
              <a:t>Gutman’s</a:t>
            </a:r>
            <a:r>
              <a:rPr lang="en-US" sz="1400" dirty="0">
                <a:solidFill>
                  <a:schemeClr val="tx2"/>
                </a:solidFill>
                <a:cs typeface="Arial" charset="0"/>
              </a:rPr>
              <a:t> Jaffa orchards, 1926</a:t>
            </a:r>
          </a:p>
        </p:txBody>
      </p:sp>
      <p:pic>
        <p:nvPicPr>
          <p:cNvPr id="62466" name="Picture 1" descr="guttman pardes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275" y="292100"/>
            <a:ext cx="7458075"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ctrTitle"/>
          </p:nvPr>
        </p:nvSpPr>
        <p:spPr/>
        <p:txBody>
          <a:bodyPr/>
          <a:lstStyle/>
          <a:p>
            <a:pPr eaLnBrk="1" hangingPunct="1">
              <a:defRPr/>
            </a:pPr>
            <a:endParaRPr lang="en-US" smtClean="0"/>
          </a:p>
        </p:txBody>
      </p:sp>
      <p:sp>
        <p:nvSpPr>
          <p:cNvPr id="143363" name="Rectangle 3"/>
          <p:cNvSpPr>
            <a:spLocks noGrp="1" noChangeArrowheads="1"/>
          </p:cNvSpPr>
          <p:nvPr>
            <p:ph type="subTitle" idx="1"/>
          </p:nvPr>
        </p:nvSpPr>
        <p:spPr/>
        <p:txBody>
          <a:bodyPr/>
          <a:lstStyle/>
          <a:p>
            <a:pPr eaLnBrk="1" hangingPunct="1">
              <a:defRPr/>
            </a:pPr>
            <a:endParaRPr lang="en-US" smtClean="0"/>
          </a:p>
        </p:txBody>
      </p:sp>
      <p:pic>
        <p:nvPicPr>
          <p:cNvPr id="63491" name="Picture 4" descr="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908050"/>
            <a:ext cx="662463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Rectangle 5"/>
          <p:cNvSpPr>
            <a:spLocks noChangeArrowheads="1"/>
          </p:cNvSpPr>
          <p:nvPr/>
        </p:nvSpPr>
        <p:spPr bwMode="auto">
          <a:xfrm>
            <a:off x="395288" y="58769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err="1">
                <a:solidFill>
                  <a:schemeClr val="tx2"/>
                </a:solidFill>
                <a:cs typeface="Arial" charset="0"/>
              </a:rPr>
              <a:t>www.Jaffa.co.il</a:t>
            </a:r>
            <a:r>
              <a:rPr lang="en-US" sz="1400" dirty="0">
                <a:solidFill>
                  <a:schemeClr val="tx2"/>
                </a:solidFill>
                <a:cs typeface="Arial" charset="0"/>
              </a:rPr>
              <a:t> - The branding and trademarking of Jaffa oranges by Israeli Citrus Council</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ctrTitle"/>
          </p:nvPr>
        </p:nvSpPr>
        <p:spPr/>
        <p:txBody>
          <a:bodyPr/>
          <a:lstStyle/>
          <a:p>
            <a:pPr eaLnBrk="1" hangingPunct="1">
              <a:defRPr/>
            </a:pPr>
            <a:endParaRPr lang="en-US" smtClean="0"/>
          </a:p>
        </p:txBody>
      </p:sp>
      <p:sp>
        <p:nvSpPr>
          <p:cNvPr id="180227" name="Rectangle 3"/>
          <p:cNvSpPr>
            <a:spLocks noGrp="1" noChangeArrowheads="1"/>
          </p:cNvSpPr>
          <p:nvPr>
            <p:ph type="subTitle" idx="1"/>
          </p:nvPr>
        </p:nvSpPr>
        <p:spPr/>
        <p:txBody>
          <a:bodyPr/>
          <a:lstStyle/>
          <a:p>
            <a:pPr eaLnBrk="1" hangingPunct="1">
              <a:defRPr/>
            </a:pPr>
            <a:endParaRPr lang="en-US" smtClean="0"/>
          </a:p>
        </p:txBody>
      </p:sp>
      <p:pic>
        <p:nvPicPr>
          <p:cNvPr id="16387" name="Picture 4" descr="presid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038" y="1535113"/>
            <a:ext cx="5157787"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5"/>
          <p:cNvSpPr>
            <a:spLocks noChangeArrowheads="1"/>
          </p:cNvSpPr>
          <p:nvPr/>
        </p:nvSpPr>
        <p:spPr bwMode="auto">
          <a:xfrm>
            <a:off x="395288" y="58769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a:solidFill>
                  <a:schemeClr val="tx2"/>
                </a:solidFill>
                <a:cs typeface="Arial" charset="0"/>
              </a:rPr>
              <a:t>Moshe Katzav, president of the state of Israel, greeting the city of Tel Aviv at the UNESCO declaration ceremony, June 2004.</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3"/>
          <p:cNvSpPr>
            <a:spLocks noGrp="1" noChangeArrowheads="1"/>
          </p:cNvSpPr>
          <p:nvPr>
            <p:ph type="subTitle" idx="1"/>
          </p:nvPr>
        </p:nvSpPr>
        <p:spPr/>
        <p:txBody>
          <a:bodyPr/>
          <a:lstStyle/>
          <a:p>
            <a:pPr eaLnBrk="1" hangingPunct="1">
              <a:defRPr/>
            </a:pPr>
            <a:endParaRPr lang="en-US" smtClean="0"/>
          </a:p>
        </p:txBody>
      </p:sp>
      <p:pic>
        <p:nvPicPr>
          <p:cNvPr id="64514" name="Picture 4" descr="jaffa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693738"/>
            <a:ext cx="762635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7" name="Rectangle 5"/>
          <p:cNvSpPr>
            <a:spLocks noChangeArrowheads="1"/>
          </p:cNvSpPr>
          <p:nvPr/>
        </p:nvSpPr>
        <p:spPr bwMode="auto">
          <a:xfrm>
            <a:off x="395288" y="6107113"/>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a:solidFill>
                  <a:schemeClr val="tx2"/>
                </a:solidFill>
                <a:cs typeface="Arial" charset="0"/>
              </a:rPr>
              <a:t>Contemporary reconstruction in Arabic of Jaffa 1948 city map. </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pPr eaLnBrk="1" hangingPunct="1">
              <a:defRPr/>
            </a:pPr>
            <a:endParaRPr lang="en-US" smtClean="0"/>
          </a:p>
        </p:txBody>
      </p:sp>
      <p:sp>
        <p:nvSpPr>
          <p:cNvPr id="188419" name="Rectangle 3"/>
          <p:cNvSpPr>
            <a:spLocks noGrp="1" noChangeArrowheads="1"/>
          </p:cNvSpPr>
          <p:nvPr>
            <p:ph type="subTitle" idx="1"/>
          </p:nvPr>
        </p:nvSpPr>
        <p:spPr/>
        <p:txBody>
          <a:bodyPr/>
          <a:lstStyle/>
          <a:p>
            <a:pPr eaLnBrk="1" hangingPunct="1">
              <a:defRPr/>
            </a:pPr>
            <a:endParaRPr lang="en-US" smtClean="0"/>
          </a:p>
        </p:txBody>
      </p:sp>
      <p:pic>
        <p:nvPicPr>
          <p:cNvPr id="65539" name="Picture 4" descr="salam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614363"/>
            <a:ext cx="6408737"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1" name="Rectangle 5"/>
          <p:cNvSpPr>
            <a:spLocks noChangeArrowheads="1"/>
          </p:cNvSpPr>
          <p:nvPr/>
        </p:nvSpPr>
        <p:spPr bwMode="auto">
          <a:xfrm>
            <a:off x="395288" y="58769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err="1">
                <a:solidFill>
                  <a:schemeClr val="tx2"/>
                </a:solidFill>
                <a:cs typeface="Arial" charset="0"/>
              </a:rPr>
              <a:t>Salame</a:t>
            </a:r>
            <a:r>
              <a:rPr lang="en-US" sz="1400" dirty="0">
                <a:solidFill>
                  <a:schemeClr val="tx2"/>
                </a:solidFill>
                <a:cs typeface="Arial" charset="0"/>
              </a:rPr>
              <a:t> road as “</a:t>
            </a:r>
            <a:r>
              <a:rPr lang="en-US" sz="1400" dirty="0" err="1">
                <a:solidFill>
                  <a:schemeClr val="tx2"/>
                </a:solidFill>
                <a:cs typeface="Arial" charset="0"/>
              </a:rPr>
              <a:t>Shalma</a:t>
            </a:r>
            <a:r>
              <a:rPr lang="en-US" sz="1400" dirty="0">
                <a:solidFill>
                  <a:schemeClr val="tx2"/>
                </a:solidFill>
                <a:cs typeface="Arial" charset="0"/>
              </a:rPr>
              <a:t>” road evoking the “historical village of SELEME in which Yehuda the </a:t>
            </a:r>
            <a:r>
              <a:rPr lang="en-US" sz="1400" dirty="0" err="1">
                <a:solidFill>
                  <a:schemeClr val="tx2"/>
                </a:solidFill>
                <a:cs typeface="Arial" charset="0"/>
              </a:rPr>
              <a:t>Macabean</a:t>
            </a:r>
            <a:r>
              <a:rPr lang="en-US" sz="1400" dirty="0">
                <a:solidFill>
                  <a:schemeClr val="tx2"/>
                </a:solidFill>
                <a:cs typeface="Arial" charset="0"/>
              </a:rPr>
              <a:t> won a battle against the army of </a:t>
            </a:r>
            <a:r>
              <a:rPr lang="en-US" sz="1400" dirty="0" err="1">
                <a:solidFill>
                  <a:schemeClr val="tx2"/>
                </a:solidFill>
                <a:cs typeface="Arial" charset="0"/>
              </a:rPr>
              <a:t>Nikanor</a:t>
            </a:r>
            <a:r>
              <a:rPr lang="en-US" sz="1400" dirty="0">
                <a:solidFill>
                  <a:schemeClr val="tx2"/>
                </a:solidFill>
                <a:cs typeface="Arial" charset="0"/>
              </a:rPr>
              <a:t>”</a:t>
            </a:r>
            <a:r>
              <a:rPr lang="he-IL" sz="1400" dirty="0">
                <a:solidFill>
                  <a:schemeClr val="tx2"/>
                </a:solidFill>
                <a:cs typeface="Arial" charset="0"/>
              </a:rPr>
              <a:t> </a:t>
            </a:r>
            <a:r>
              <a:rPr lang="en-US" sz="1400" dirty="0">
                <a:solidFill>
                  <a:schemeClr val="tx2"/>
                </a:solidFill>
                <a:cs typeface="Arial" charset="0"/>
              </a:rPr>
              <a:t>(166BC).  </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5" name="Rectangle 5"/>
          <p:cNvSpPr>
            <a:spLocks noChangeArrowheads="1"/>
          </p:cNvSpPr>
          <p:nvPr/>
        </p:nvSpPr>
        <p:spPr bwMode="auto">
          <a:xfrm>
            <a:off x="395288" y="603567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a:solidFill>
                  <a:schemeClr val="tx2"/>
                </a:solidFill>
                <a:cs typeface="Arial" charset="0"/>
              </a:rPr>
              <a:t>Tel Aviv – </a:t>
            </a:r>
            <a:r>
              <a:rPr lang="en-US" sz="1400" dirty="0" err="1">
                <a:solidFill>
                  <a:schemeClr val="tx2"/>
                </a:solidFill>
                <a:cs typeface="Arial" charset="0"/>
              </a:rPr>
              <a:t>Yaffo</a:t>
            </a:r>
            <a:r>
              <a:rPr lang="en-US" sz="1400" dirty="0">
                <a:solidFill>
                  <a:schemeClr val="tx2"/>
                </a:solidFill>
                <a:cs typeface="Arial" charset="0"/>
              </a:rPr>
              <a:t> Police districts: “</a:t>
            </a:r>
            <a:r>
              <a:rPr lang="en-US" sz="1400" dirty="0" err="1">
                <a:solidFill>
                  <a:schemeClr val="tx2"/>
                </a:solidFill>
                <a:cs typeface="Arial" charset="0"/>
              </a:rPr>
              <a:t>Yarkon</a:t>
            </a:r>
            <a:r>
              <a:rPr lang="en-US" sz="1400" dirty="0">
                <a:solidFill>
                  <a:schemeClr val="tx2"/>
                </a:solidFill>
                <a:cs typeface="Arial" charset="0"/>
              </a:rPr>
              <a:t>” (White City), “</a:t>
            </a:r>
            <a:r>
              <a:rPr lang="en-US" sz="1400" dirty="0" err="1">
                <a:solidFill>
                  <a:schemeClr val="tx2"/>
                </a:solidFill>
                <a:cs typeface="Arial" charset="0"/>
              </a:rPr>
              <a:t>Yiftah</a:t>
            </a:r>
            <a:r>
              <a:rPr lang="en-US" sz="1400" dirty="0">
                <a:solidFill>
                  <a:schemeClr val="tx2"/>
                </a:solidFill>
                <a:cs typeface="Arial" charset="0"/>
              </a:rPr>
              <a:t>” (Black City)</a:t>
            </a:r>
          </a:p>
        </p:txBody>
      </p:sp>
      <p:pic>
        <p:nvPicPr>
          <p:cNvPr id="32770" name="Picture 5" descr="police tl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333375"/>
            <a:ext cx="5588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99944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5" name="Rectangle 5"/>
          <p:cNvSpPr>
            <a:spLocks noChangeArrowheads="1"/>
          </p:cNvSpPr>
          <p:nvPr/>
        </p:nvSpPr>
        <p:spPr bwMode="auto">
          <a:xfrm>
            <a:off x="395288" y="5962650"/>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a:solidFill>
                  <a:schemeClr val="tx2"/>
                </a:solidFill>
                <a:cs typeface="Arial" charset="0"/>
              </a:rPr>
              <a:t>Hurwitz zoning proposal (1954)</a:t>
            </a:r>
          </a:p>
        </p:txBody>
      </p:sp>
      <p:pic>
        <p:nvPicPr>
          <p:cNvPr id="30722" name="Picture 4" descr="IMG_07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709613"/>
            <a:ext cx="3997325" cy="520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49423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5" name="Rectangle 5"/>
          <p:cNvSpPr>
            <a:spLocks noChangeArrowheads="1"/>
          </p:cNvSpPr>
          <p:nvPr/>
        </p:nvSpPr>
        <p:spPr bwMode="auto">
          <a:xfrm>
            <a:off x="395288" y="58769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a:solidFill>
                  <a:schemeClr val="tx2"/>
                </a:solidFill>
                <a:cs typeface="Arial" charset="0"/>
              </a:rPr>
              <a:t>Tel Aviv - Uses</a:t>
            </a:r>
          </a:p>
        </p:txBody>
      </p:sp>
      <p:pic>
        <p:nvPicPr>
          <p:cNvPr id="31746" name="Picture 4" descr="tlv-uses-all-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157163"/>
            <a:ext cx="4419600"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5" descr="legend"/>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7092950" y="1125538"/>
            <a:ext cx="1425575"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944978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5" name="Rectangle 5"/>
          <p:cNvSpPr>
            <a:spLocks noChangeArrowheads="1"/>
          </p:cNvSpPr>
          <p:nvPr/>
        </p:nvSpPr>
        <p:spPr bwMode="auto">
          <a:xfrm>
            <a:off x="395288" y="58769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a:solidFill>
                  <a:schemeClr val="tx2"/>
                </a:solidFill>
                <a:cs typeface="Arial" charset="0"/>
              </a:rPr>
              <a:t>Tel Aviv – 1959 Official plan of Slums in Tel Aviv (right); 1973 Unofficial plan of the TLV Slums Dwellers organization (left), courtesy of </a:t>
            </a:r>
            <a:r>
              <a:rPr lang="en-US" sz="1400" dirty="0" err="1">
                <a:solidFill>
                  <a:schemeClr val="tx2"/>
                </a:solidFill>
                <a:cs typeface="Arial" charset="0"/>
              </a:rPr>
              <a:t>Nati</a:t>
            </a:r>
            <a:r>
              <a:rPr lang="en-US" sz="1400" dirty="0">
                <a:solidFill>
                  <a:schemeClr val="tx2"/>
                </a:solidFill>
                <a:cs typeface="Arial" charset="0"/>
              </a:rPr>
              <a:t> </a:t>
            </a:r>
            <a:r>
              <a:rPr lang="en-US" sz="1400" dirty="0" err="1">
                <a:solidFill>
                  <a:schemeClr val="tx2"/>
                </a:solidFill>
                <a:cs typeface="Arial" charset="0"/>
              </a:rPr>
              <a:t>Marom</a:t>
            </a:r>
            <a:endParaRPr lang="en-US" sz="1400" dirty="0">
              <a:solidFill>
                <a:schemeClr val="tx2"/>
              </a:solidFill>
              <a:cs typeface="Arial" charset="0"/>
            </a:endParaRPr>
          </a:p>
        </p:txBody>
      </p:sp>
      <p:pic>
        <p:nvPicPr>
          <p:cNvPr id="33794" name="Picture 5" descr="IMG_49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825" y="1216025"/>
            <a:ext cx="2174875"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8" descr="משכנות עוני וקימו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025" y="1216025"/>
            <a:ext cx="2627313"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020508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5" name="Rectangle 5"/>
          <p:cNvSpPr>
            <a:spLocks noChangeArrowheads="1"/>
          </p:cNvSpPr>
          <p:nvPr/>
        </p:nvSpPr>
        <p:spPr bwMode="auto">
          <a:xfrm>
            <a:off x="395288" y="603567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a:solidFill>
                  <a:schemeClr val="tx2"/>
                </a:solidFill>
                <a:cs typeface="Arial" charset="0"/>
              </a:rPr>
              <a:t>Tel Aviv – </a:t>
            </a:r>
            <a:r>
              <a:rPr lang="en-US" sz="1400" dirty="0" err="1">
                <a:solidFill>
                  <a:schemeClr val="tx2"/>
                </a:solidFill>
                <a:cs typeface="Arial" charset="0"/>
              </a:rPr>
              <a:t>Yaffo</a:t>
            </a:r>
            <a:r>
              <a:rPr lang="en-US" sz="1400" dirty="0">
                <a:solidFill>
                  <a:schemeClr val="tx2"/>
                </a:solidFill>
                <a:cs typeface="Arial" charset="0"/>
              </a:rPr>
              <a:t>, persons under care of Welfare departments, 2014</a:t>
            </a:r>
          </a:p>
        </p:txBody>
      </p:sp>
      <p:pic>
        <p:nvPicPr>
          <p:cNvPr id="34818" name="Picture 2" descr="welfa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49238"/>
            <a:ext cx="4360863"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0808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5" name="Rectangle 5"/>
          <p:cNvSpPr>
            <a:spLocks noChangeArrowheads="1"/>
          </p:cNvSpPr>
          <p:nvPr/>
        </p:nvSpPr>
        <p:spPr bwMode="auto">
          <a:xfrm>
            <a:off x="395288" y="58769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a:solidFill>
                  <a:schemeClr val="tx2"/>
                </a:solidFill>
                <a:cs typeface="Arial" charset="0"/>
              </a:rPr>
              <a:t>Polluted land in South Tel Aviv and Jaffa, 2010</a:t>
            </a:r>
          </a:p>
        </p:txBody>
      </p:sp>
      <p:pic>
        <p:nvPicPr>
          <p:cNvPr id="35842" name="Picture 5" descr="b_0_2312_60_2_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0" y="1700213"/>
            <a:ext cx="48006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52185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a:defRPr/>
            </a:pPr>
            <a:endParaRPr lang="en-US"/>
          </a:p>
        </p:txBody>
      </p:sp>
      <p:sp>
        <p:nvSpPr>
          <p:cNvPr id="80899" name="Rectangle 3"/>
          <p:cNvSpPr>
            <a:spLocks noGrp="1" noChangeArrowheads="1"/>
          </p:cNvSpPr>
          <p:nvPr>
            <p:ph type="subTitle" idx="1"/>
          </p:nvPr>
        </p:nvSpPr>
        <p:spPr/>
        <p:txBody>
          <a:bodyPr/>
          <a:lstStyle/>
          <a:p>
            <a:pPr>
              <a:defRPr/>
            </a:pPr>
            <a:endParaRPr lang="en-US"/>
          </a:p>
        </p:txBody>
      </p:sp>
      <p:pic>
        <p:nvPicPr>
          <p:cNvPr id="66563" name="Picture 4" descr="wcbc-full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286000"/>
            <a:ext cx="9391651"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Rectangle 5"/>
          <p:cNvSpPr>
            <a:spLocks noChangeArrowheads="1"/>
          </p:cNvSpPr>
          <p:nvPr/>
        </p:nvSpPr>
        <p:spPr bwMode="auto">
          <a:xfrm>
            <a:off x="323850" y="5821363"/>
            <a:ext cx="8229600"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a:solidFill>
                  <a:schemeClr val="tx2"/>
                </a:solidFill>
              </a:rPr>
              <a:t>Memorial for Jaffa (project), </a:t>
            </a:r>
            <a:r>
              <a:rPr lang="en-US" sz="1400" dirty="0" err="1">
                <a:solidFill>
                  <a:schemeClr val="tx2"/>
                </a:solidFill>
              </a:rPr>
              <a:t>Manshieh</a:t>
            </a:r>
            <a:r>
              <a:rPr lang="en-US" sz="1400" dirty="0">
                <a:solidFill>
                  <a:schemeClr val="tx2"/>
                </a:solidFill>
              </a:rPr>
              <a:t>.</a:t>
            </a:r>
            <a:br>
              <a:rPr lang="en-US" sz="1400" dirty="0">
                <a:solidFill>
                  <a:schemeClr val="tx2"/>
                </a:solidFill>
              </a:rPr>
            </a:br>
            <a:r>
              <a:rPr lang="en-US" sz="1400" dirty="0">
                <a:solidFill>
                  <a:schemeClr val="tx2"/>
                </a:solidFill>
              </a:rPr>
              <a:t> </a:t>
            </a:r>
          </a:p>
        </p:txBody>
      </p:sp>
    </p:spTree>
    <p:extLst>
      <p:ext uri="{BB962C8B-B14F-4D97-AF65-F5344CB8AC3E}">
        <p14:creationId xmlns:p14="http://schemas.microsoft.com/office/powerpoint/2010/main" val="21023552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p:txBody>
          <a:bodyPr/>
          <a:lstStyle/>
          <a:p>
            <a:pPr eaLnBrk="1" hangingPunct="1">
              <a:defRPr/>
            </a:pPr>
            <a:endParaRPr lang="en-US" smtClean="0"/>
          </a:p>
        </p:txBody>
      </p:sp>
      <p:sp>
        <p:nvSpPr>
          <p:cNvPr id="10243" name="Rectangle 3"/>
          <p:cNvSpPr>
            <a:spLocks noGrp="1" noChangeArrowheads="1"/>
          </p:cNvSpPr>
          <p:nvPr>
            <p:ph type="subTitle" idx="1"/>
          </p:nvPr>
        </p:nvSpPr>
        <p:spPr/>
        <p:txBody>
          <a:bodyPr/>
          <a:lstStyle/>
          <a:p>
            <a:pPr eaLnBrk="1" hangingPunct="1">
              <a:defRPr/>
            </a:pPr>
            <a:endParaRPr lang="en-US" smtClean="0"/>
          </a:p>
        </p:txBody>
      </p:sp>
      <p:pic>
        <p:nvPicPr>
          <p:cNvPr id="19459" name="Picture 6" descr="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622300"/>
            <a:ext cx="467995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Rectangle 10"/>
          <p:cNvSpPr>
            <a:spLocks noChangeArrowheads="1"/>
          </p:cNvSpPr>
          <p:nvPr/>
        </p:nvSpPr>
        <p:spPr bwMode="auto">
          <a:xfrm>
            <a:off x="323850" y="5589588"/>
            <a:ext cx="8229600" cy="106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a:solidFill>
                  <a:schemeClr val="tx2"/>
                </a:solidFill>
                <a:cs typeface="Arial" charset="0"/>
              </a:rPr>
              <a:t>Michael Levin (curator), White City: Architecture of the International Style in Israel, Tel Aviv Museum of Art, Tel Aviv, 1984</a:t>
            </a:r>
            <a:br>
              <a:rPr lang="en-US" sz="1400">
                <a:solidFill>
                  <a:schemeClr val="tx2"/>
                </a:solidFill>
                <a:cs typeface="Arial" charset="0"/>
              </a:rPr>
            </a:br>
            <a:endParaRPr lang="en-US" sz="1400">
              <a:solidFill>
                <a:schemeClr val="tx2"/>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defRPr/>
            </a:pPr>
            <a:endParaRPr lang="en-US" smtClean="0"/>
          </a:p>
        </p:txBody>
      </p:sp>
      <p:sp>
        <p:nvSpPr>
          <p:cNvPr id="86019" name="Rectangle 3"/>
          <p:cNvSpPr>
            <a:spLocks noGrp="1" noChangeArrowheads="1"/>
          </p:cNvSpPr>
          <p:nvPr>
            <p:ph type="body" idx="1"/>
          </p:nvPr>
        </p:nvSpPr>
        <p:spPr/>
        <p:txBody>
          <a:bodyPr/>
          <a:lstStyle/>
          <a:p>
            <a:pPr eaLnBrk="1" hangingPunct="1">
              <a:defRPr/>
            </a:pPr>
            <a:endParaRPr lang="en-US" smtClean="0"/>
          </a:p>
        </p:txBody>
      </p:sp>
      <p:pic>
        <p:nvPicPr>
          <p:cNvPr id="20483" name="Picture 5" descr="eng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130300"/>
            <a:ext cx="433705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Rectangle 6"/>
          <p:cNvSpPr>
            <a:spLocks noChangeArrowheads="1"/>
          </p:cNvSpPr>
          <p:nvPr/>
        </p:nvSpPr>
        <p:spPr bwMode="auto">
          <a:xfrm>
            <a:off x="323850" y="5949950"/>
            <a:ext cx="8229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dirty="0">
                <a:solidFill>
                  <a:schemeClr val="tx2"/>
                </a:solidFill>
                <a:cs typeface="Arial" charset="0"/>
              </a:rPr>
              <a:t>Sam </a:t>
            </a:r>
            <a:r>
              <a:rPr lang="en-US" sz="1400" dirty="0" err="1">
                <a:solidFill>
                  <a:schemeClr val="tx2"/>
                </a:solidFill>
                <a:cs typeface="Arial" charset="0"/>
              </a:rPr>
              <a:t>Barkai</a:t>
            </a:r>
            <a:r>
              <a:rPr lang="en-US" sz="1400" dirty="0">
                <a:solidFill>
                  <a:schemeClr val="tx2"/>
                </a:solidFill>
                <a:cs typeface="Arial" charset="0"/>
              </a:rPr>
              <a:t>, architect – a private house in Ramat-</a:t>
            </a:r>
            <a:r>
              <a:rPr lang="en-US" sz="1400" dirty="0" err="1">
                <a:solidFill>
                  <a:schemeClr val="tx2"/>
                </a:solidFill>
                <a:cs typeface="Arial" charset="0"/>
              </a:rPr>
              <a:t>Gan</a:t>
            </a:r>
            <a:r>
              <a:rPr lang="en-US" sz="1400" dirty="0">
                <a:solidFill>
                  <a:schemeClr val="tx2"/>
                </a:solidFill>
                <a:cs typeface="Arial" charset="0"/>
              </a:rPr>
              <a:t>, 1935. </a:t>
            </a:r>
            <a:r>
              <a:rPr lang="en-US" sz="1400" dirty="0" err="1">
                <a:solidFill>
                  <a:schemeClr val="tx2"/>
                </a:solidFill>
                <a:cs typeface="Arial" charset="0"/>
              </a:rPr>
              <a:t>Zeev</a:t>
            </a:r>
            <a:r>
              <a:rPr lang="en-US" sz="1400" dirty="0">
                <a:solidFill>
                  <a:schemeClr val="tx2"/>
                </a:solidFill>
                <a:cs typeface="Arial" charset="0"/>
              </a:rPr>
              <a:t> </a:t>
            </a:r>
            <a:r>
              <a:rPr lang="en-US" sz="1400" dirty="0" err="1">
                <a:solidFill>
                  <a:schemeClr val="tx2"/>
                </a:solidFill>
                <a:cs typeface="Arial" charset="0"/>
              </a:rPr>
              <a:t>Rechter</a:t>
            </a:r>
            <a:r>
              <a:rPr lang="en-US" sz="1400" dirty="0">
                <a:solidFill>
                  <a:schemeClr val="tx2"/>
                </a:solidFill>
                <a:cs typeface="Arial" charset="0"/>
              </a:rPr>
              <a:t>, architect - Engel apartment building, Tel Aviv, 1933. </a:t>
            </a:r>
          </a:p>
          <a:p>
            <a:pPr algn="l">
              <a:defRPr/>
            </a:pPr>
            <a:r>
              <a:rPr lang="en-US" sz="1400" dirty="0">
                <a:solidFill>
                  <a:schemeClr val="tx2"/>
                </a:solidFill>
                <a:cs typeface="Arial" charset="0"/>
              </a:rPr>
              <a:t> “White City” catalogue (1984).</a:t>
            </a:r>
          </a:p>
        </p:txBody>
      </p:sp>
      <p:pic>
        <p:nvPicPr>
          <p:cNvPr id="20485" name="Picture 7" descr="1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944563"/>
            <a:ext cx="478790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p:txBody>
          <a:bodyPr/>
          <a:lstStyle/>
          <a:p>
            <a:pPr eaLnBrk="1" hangingPunct="1">
              <a:defRPr/>
            </a:pPr>
            <a:endParaRPr lang="en-US" smtClean="0"/>
          </a:p>
        </p:txBody>
      </p:sp>
      <p:sp>
        <p:nvSpPr>
          <p:cNvPr id="68611" name="Rectangle 3"/>
          <p:cNvSpPr>
            <a:spLocks noGrp="1" noChangeArrowheads="1"/>
          </p:cNvSpPr>
          <p:nvPr>
            <p:ph type="subTitle" idx="1"/>
          </p:nvPr>
        </p:nvSpPr>
        <p:spPr/>
        <p:txBody>
          <a:bodyPr/>
          <a:lstStyle/>
          <a:p>
            <a:pPr eaLnBrk="1" hangingPunct="1">
              <a:defRPr/>
            </a:pPr>
            <a:endParaRPr lang="en-US" smtClean="0"/>
          </a:p>
        </p:txBody>
      </p:sp>
      <p:pic>
        <p:nvPicPr>
          <p:cNvPr id="22531" name="Picture 5" desc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054100"/>
            <a:ext cx="3776663"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0" descr="houses-from-the-du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052513"/>
            <a:ext cx="43259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9" name="Rectangle 11"/>
          <p:cNvSpPr>
            <a:spLocks noChangeArrowheads="1"/>
          </p:cNvSpPr>
          <p:nvPr/>
        </p:nvSpPr>
        <p:spPr bwMode="auto">
          <a:xfrm>
            <a:off x="323850" y="6107113"/>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a:solidFill>
                  <a:schemeClr val="tx2"/>
                </a:solidFill>
                <a:cs typeface="Arial" charset="0"/>
              </a:rPr>
              <a:t>Nitza Metzger-Smuck, Houses on the Dunes, Hebrew edition, 1994: the cover and the title page with  Suskin’s famous photo showing the Ahuzat Bait lottery in April the 11</a:t>
            </a:r>
            <a:r>
              <a:rPr lang="en-US" sz="1400" baseline="30000">
                <a:solidFill>
                  <a:schemeClr val="tx2"/>
                </a:solidFill>
                <a:cs typeface="Arial" charset="0"/>
              </a:rPr>
              <a:t>th</a:t>
            </a:r>
            <a:r>
              <a:rPr lang="en-US" sz="1400">
                <a:solidFill>
                  <a:schemeClr val="tx2"/>
                </a:solidFill>
                <a:cs typeface="Arial" charset="0"/>
              </a:rPr>
              <a:t> 1909. </a:t>
            </a:r>
          </a:p>
        </p:txBody>
      </p:sp>
    </p:spTree>
    <p:extLst>
      <p:ext uri="{BB962C8B-B14F-4D97-AF65-F5344CB8AC3E}">
        <p14:creationId xmlns:p14="http://schemas.microsoft.com/office/powerpoint/2010/main" val="32389308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defRPr/>
            </a:pPr>
            <a:endParaRPr lang="en-US" smtClean="0"/>
          </a:p>
        </p:txBody>
      </p:sp>
      <p:sp>
        <p:nvSpPr>
          <p:cNvPr id="99331" name="Rectangle 3"/>
          <p:cNvSpPr>
            <a:spLocks noGrp="1" noChangeArrowheads="1"/>
          </p:cNvSpPr>
          <p:nvPr>
            <p:ph type="body" idx="1"/>
          </p:nvPr>
        </p:nvSpPr>
        <p:spPr/>
        <p:txBody>
          <a:bodyPr/>
          <a:lstStyle/>
          <a:p>
            <a:pPr eaLnBrk="1" hangingPunct="1">
              <a:defRPr/>
            </a:pPr>
            <a:endParaRPr lang="en-US" smtClean="0"/>
          </a:p>
        </p:txBody>
      </p:sp>
      <p:pic>
        <p:nvPicPr>
          <p:cNvPr id="21507" name="Picture 6" descr="1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81075"/>
            <a:ext cx="3502025"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7" descr="IMG_00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125538"/>
            <a:ext cx="379412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8" name="Rectangle 10"/>
          <p:cNvSpPr>
            <a:spLocks noChangeArrowheads="1"/>
          </p:cNvSpPr>
          <p:nvPr/>
        </p:nvSpPr>
        <p:spPr bwMode="auto">
          <a:xfrm>
            <a:off x="323850" y="6092825"/>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a:solidFill>
                  <a:schemeClr val="tx2"/>
                </a:solidFill>
                <a:cs typeface="Arial" charset="0"/>
              </a:rPr>
              <a:t>Nitza Metzger-Smuck, Dwelling on the Dunes, Hebrew catalogue of the 2004 Tel Aviv Museum exhibition; English-French edition, 2003.</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ctrTitle"/>
          </p:nvPr>
        </p:nvSpPr>
        <p:spPr/>
        <p:txBody>
          <a:bodyPr/>
          <a:lstStyle/>
          <a:p>
            <a:pPr eaLnBrk="1" hangingPunct="1">
              <a:defRPr/>
            </a:pPr>
            <a:endParaRPr lang="en-US" smtClean="0"/>
          </a:p>
        </p:txBody>
      </p:sp>
      <p:sp>
        <p:nvSpPr>
          <p:cNvPr id="171011" name="Rectangle 3"/>
          <p:cNvSpPr>
            <a:spLocks noGrp="1" noChangeArrowheads="1"/>
          </p:cNvSpPr>
          <p:nvPr>
            <p:ph type="subTitle" idx="1"/>
          </p:nvPr>
        </p:nvSpPr>
        <p:spPr/>
        <p:txBody>
          <a:bodyPr/>
          <a:lstStyle/>
          <a:p>
            <a:pPr eaLnBrk="1" hangingPunct="1">
              <a:defRPr/>
            </a:pPr>
            <a:endParaRPr lang="en-US" smtClean="0"/>
          </a:p>
        </p:txBody>
      </p:sp>
      <p:pic>
        <p:nvPicPr>
          <p:cNvPr id="25603" name="Picture 4" desc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400" y="765175"/>
            <a:ext cx="4238625"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3" name="Rectangle 5"/>
          <p:cNvSpPr>
            <a:spLocks noChangeArrowheads="1"/>
          </p:cNvSpPr>
          <p:nvPr/>
        </p:nvSpPr>
        <p:spPr bwMode="auto">
          <a:xfrm>
            <a:off x="323850" y="6107113"/>
            <a:ext cx="82296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1400">
                <a:solidFill>
                  <a:schemeClr val="tx2"/>
                </a:solidFill>
                <a:cs typeface="Arial" charset="0"/>
              </a:rPr>
              <a:t>“Bauhaus in Tel Aviv” – site map (1994)</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a:ln>
              <a:noFill/>
            </a:ln>
            <a:solidFill>
              <a:schemeClr val="tx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a:ln>
              <a:noFill/>
            </a:ln>
            <a:solidFill>
              <a:schemeClr val="tx1"/>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10940</TotalTime>
  <Words>755</Words>
  <Application>Microsoft Macintosh PowerPoint</Application>
  <PresentationFormat>On-screen Show (4:3)</PresentationFormat>
  <Paragraphs>49</Paragraphs>
  <Slides>48</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Default Design</vt:lpstr>
      <vt:lpstr>Acrobat Document</vt:lpstr>
      <vt:lpstr>      White City, Black City Architecture and War In Tel Aviv and Jaffa   Sharon Rotbard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babel</dc:creator>
  <cp:lastModifiedBy>xxx xxx</cp:lastModifiedBy>
  <cp:revision>139</cp:revision>
  <dcterms:created xsi:type="dcterms:W3CDTF">2004-11-04T22:27:40Z</dcterms:created>
  <dcterms:modified xsi:type="dcterms:W3CDTF">2016-09-17T11:52:50Z</dcterms:modified>
</cp:coreProperties>
</file>