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84" r:id="rId3"/>
    <p:sldId id="258" r:id="rId4"/>
    <p:sldId id="259" r:id="rId5"/>
    <p:sldId id="265" r:id="rId6"/>
    <p:sldId id="266" r:id="rId7"/>
    <p:sldId id="261" r:id="rId8"/>
    <p:sldId id="267" r:id="rId9"/>
    <p:sldId id="262" r:id="rId10"/>
    <p:sldId id="270" r:id="rId11"/>
    <p:sldId id="283" r:id="rId12"/>
    <p:sldId id="272" r:id="rId13"/>
    <p:sldId id="274" r:id="rId14"/>
    <p:sldId id="304" r:id="rId15"/>
    <p:sldId id="275" r:id="rId16"/>
    <p:sldId id="277" r:id="rId17"/>
    <p:sldId id="279" r:id="rId18"/>
    <p:sldId id="280" r:id="rId19"/>
    <p:sldId id="269" r:id="rId20"/>
    <p:sldId id="268" r:id="rId21"/>
    <p:sldId id="276" r:id="rId22"/>
    <p:sldId id="305" r:id="rId23"/>
    <p:sldId id="263" r:id="rId24"/>
    <p:sldId id="285" r:id="rId25"/>
    <p:sldId id="287" r:id="rId26"/>
    <p:sldId id="295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1EF5-08C0-4DFC-B4AB-DEF7838D33AF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325D-9F74-4BAD-8599-AC0536147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Подарок индийского математика Шармы. Диван </a:t>
            </a:r>
            <a:r>
              <a:rPr lang="ru-RU" dirty="0" err="1" smtClean="0"/>
              <a:t>Сармада</a:t>
            </a:r>
            <a:r>
              <a:rPr lang="ru-RU" dirty="0" smtClean="0"/>
              <a:t> на деванагари.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325D-9F74-4BAD-8599-AC0536147EA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Мирза Асадулла-хан </a:t>
            </a:r>
            <a:r>
              <a:rPr lang="ru-RU" dirty="0" err="1" smtClean="0"/>
              <a:t>Галиб</a:t>
            </a:r>
            <a:r>
              <a:rPr lang="ru-RU" dirty="0" smtClean="0"/>
              <a:t> (1797-1869)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325D-9F74-4BAD-8599-AC0536147EA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Израиль.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325D-9F74-4BAD-8599-AC0536147EA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Сармад</a:t>
            </a:r>
            <a:r>
              <a:rPr lang="ru-RU" dirty="0" smtClean="0"/>
              <a:t> прибыл в Индию во времена правления </a:t>
            </a:r>
            <a:r>
              <a:rPr lang="ru-RU" dirty="0" err="1" smtClean="0"/>
              <a:t>Шах-Джахана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325D-9F74-4BAD-8599-AC0536147EA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(</a:t>
            </a:r>
            <a:r>
              <a:rPr lang="ru-RU" sz="1200" i="1" dirty="0" smtClean="0"/>
              <a:t>Конгресс в Вашингтоне и доклад г-жи </a:t>
            </a:r>
            <a:r>
              <a:rPr lang="ru-RU" sz="1200" i="1" dirty="0" err="1" smtClean="0"/>
              <a:t>Нахид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Пирназар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325D-9F74-4BAD-8599-AC0536147EA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Поиски последнего высказывания </a:t>
            </a:r>
            <a:r>
              <a:rPr lang="ru-RU" dirty="0" err="1" smtClean="0"/>
              <a:t>Сармада</a:t>
            </a:r>
            <a:r>
              <a:rPr lang="ru-RU" dirty="0" smtClean="0"/>
              <a:t> по </a:t>
            </a:r>
            <a:r>
              <a:rPr lang="ru-RU" dirty="0" err="1" smtClean="0"/>
              <a:t>тазкере</a:t>
            </a:r>
            <a:r>
              <a:rPr lang="ru-RU" dirty="0" smtClean="0"/>
              <a:t> с помощью </a:t>
            </a:r>
            <a:r>
              <a:rPr lang="ru-RU" dirty="0" err="1" smtClean="0"/>
              <a:t>Бехруза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325D-9F74-4BAD-8599-AC0536147EA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324 </a:t>
            </a:r>
            <a:r>
              <a:rPr lang="ru-RU" dirty="0" err="1" smtClean="0"/>
              <a:t>рубаи</a:t>
            </a:r>
            <a:r>
              <a:rPr lang="ru-RU" dirty="0" smtClean="0"/>
              <a:t> в 30 встречается тема греха.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325D-9F74-4BAD-8599-AC0536147EA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Сармад</a:t>
            </a:r>
            <a:r>
              <a:rPr lang="ru-RU" dirty="0" smtClean="0"/>
              <a:t> испытывал гордость за свою трагическую судьбу. Он оплакивал не только себя, но и тех свидетелем чьей смерти он стал.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325D-9F74-4BAD-8599-AC0536147EAA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кажется невозможным, что на пороге смерти </a:t>
            </a:r>
            <a:r>
              <a:rPr lang="ru-RU" dirty="0" err="1" smtClean="0"/>
              <a:t>Сармада</a:t>
            </a:r>
            <a:r>
              <a:rPr lang="ru-RU" dirty="0" smtClean="0"/>
              <a:t> могло посетить мучительное и светлое воспоминание об убиенном друге, вылившееся в стихи  и ставшее данью памяти о личной</a:t>
            </a:r>
            <a:r>
              <a:rPr lang="ru-RU" baseline="0" dirty="0" smtClean="0"/>
              <a:t> дружбе между двумя мыслителями своей эпохи – Дара и </a:t>
            </a:r>
            <a:r>
              <a:rPr lang="ru-RU" baseline="0" dirty="0" err="1" smtClean="0"/>
              <a:t>Сармадом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325D-9F74-4BAD-8599-AC0536147EAA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524-E7A6-4422-8F52-75E932317926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FF3CE0-9408-48DC-8636-9DC7F2339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524-E7A6-4422-8F52-75E932317926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CE0-9408-48DC-8636-9DC7F2339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524-E7A6-4422-8F52-75E932317926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CE0-9408-48DC-8636-9DC7F2339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524-E7A6-4422-8F52-75E932317926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FF3CE0-9408-48DC-8636-9DC7F2339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524-E7A6-4422-8F52-75E932317926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CE0-9408-48DC-8636-9DC7F2339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524-E7A6-4422-8F52-75E932317926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CE0-9408-48DC-8636-9DC7F2339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524-E7A6-4422-8F52-75E932317926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FF3CE0-9408-48DC-8636-9DC7F2339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524-E7A6-4422-8F52-75E932317926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CE0-9408-48DC-8636-9DC7F2339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524-E7A6-4422-8F52-75E932317926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CE0-9408-48DC-8636-9DC7F2339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524-E7A6-4422-8F52-75E932317926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CE0-9408-48DC-8636-9DC7F2339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B524-E7A6-4422-8F52-75E932317926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CE0-9408-48DC-8636-9DC7F2339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5DB524-E7A6-4422-8F52-75E932317926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FF3CE0-9408-48DC-8636-9DC7F23396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Сармад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жизнь,  любовь и смерть суфия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Н.И. Пригарина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Сармад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«После изучения христианской и мусульманской теологии он обратился  в ислам. Позже как купец он прибыл в Индию, влюбился в мальчика-индуса в </a:t>
            </a:r>
            <a:r>
              <a:rPr lang="ru-RU" dirty="0" err="1" smtClean="0"/>
              <a:t>Тхатте</a:t>
            </a:r>
            <a:r>
              <a:rPr lang="ru-RU" dirty="0" smtClean="0"/>
              <a:t>, стал дервишем и наконец присоединился к кружку </a:t>
            </a:r>
            <a:r>
              <a:rPr lang="ru-RU" dirty="0" smtClean="0"/>
              <a:t>Дары. </a:t>
            </a:r>
            <a:r>
              <a:rPr lang="ru-RU" dirty="0" err="1" smtClean="0"/>
              <a:t>Сармад</a:t>
            </a:r>
            <a:r>
              <a:rPr lang="ru-RU" dirty="0" smtClean="0"/>
              <a:t> «следовал традиции </a:t>
            </a:r>
            <a:r>
              <a:rPr lang="ru-RU" dirty="0" err="1" smtClean="0"/>
              <a:t>Халладжа</a:t>
            </a:r>
            <a:r>
              <a:rPr lang="ru-RU" dirty="0" smtClean="0"/>
              <a:t>, стремившегося к казни как конечной цели своей жизни…»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Шиммель</a:t>
            </a:r>
            <a:r>
              <a:rPr lang="ru-RU" dirty="0" smtClean="0"/>
              <a:t> о </a:t>
            </a:r>
            <a:r>
              <a:rPr lang="ru-RU" dirty="0" err="1" smtClean="0"/>
              <a:t>Сармаде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Мухаммад </a:t>
            </a:r>
            <a:r>
              <a:rPr lang="en-US" dirty="0" smtClean="0"/>
              <a:t>C</a:t>
            </a:r>
            <a:r>
              <a:rPr lang="ru-RU" dirty="0" err="1" smtClean="0"/>
              <a:t>а‘ид</a:t>
            </a:r>
            <a:r>
              <a:rPr lang="ru-RU" dirty="0" smtClean="0"/>
              <a:t> </a:t>
            </a:r>
            <a:r>
              <a:rPr lang="ru-RU" dirty="0" err="1" smtClean="0"/>
              <a:t>Сармад</a:t>
            </a:r>
            <a:r>
              <a:rPr lang="ru-RU" dirty="0" smtClean="0"/>
              <a:t> Кашани </a:t>
            </a:r>
            <a:r>
              <a:rPr lang="ru-RU" dirty="0" err="1" smtClean="0"/>
              <a:t>Лахори</a:t>
            </a:r>
            <a:r>
              <a:rPr lang="ru-RU" dirty="0" smtClean="0"/>
              <a:t>  был казнен в Дели в царствование </a:t>
            </a:r>
            <a:r>
              <a:rPr lang="ru-RU" dirty="0" err="1" smtClean="0"/>
              <a:t>Аурангзеба</a:t>
            </a:r>
            <a:r>
              <a:rPr lang="ru-RU" dirty="0" smtClean="0"/>
              <a:t>, в 1661 г., примерно на семидесятом году жизни</a:t>
            </a:r>
            <a:r>
              <a:rPr lang="ru-RU" dirty="0" smtClean="0"/>
              <a:t>.</a:t>
            </a:r>
          </a:p>
          <a:p>
            <a:r>
              <a:rPr lang="fa-IR" dirty="0" smtClean="0"/>
              <a:t>رسید یار عریان تیغ این دم</a:t>
            </a:r>
          </a:p>
          <a:p>
            <a:r>
              <a:rPr lang="fa-IR" dirty="0" smtClean="0"/>
              <a:t>به هر رنگی که آیی تو را می شناسم</a:t>
            </a:r>
          </a:p>
          <a:p>
            <a:endParaRPr lang="fa-IR" dirty="0" smtClean="0"/>
          </a:p>
          <a:p>
            <a:r>
              <a:rPr lang="ru-RU" dirty="0" smtClean="0"/>
              <a:t>Вот приблизился друг с обнаженным мечом!</a:t>
            </a:r>
          </a:p>
          <a:p>
            <a:r>
              <a:rPr lang="ru-RU" dirty="0" smtClean="0"/>
              <a:t>В каком бы обличье ты ни пришел, я узнаю тебя!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ал-Халладж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ана-л-хакк</a:t>
            </a:r>
            <a:r>
              <a:rPr lang="ru-RU" dirty="0" smtClean="0"/>
              <a:t>, я – Истинный!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</a:t>
            </a:r>
            <a:r>
              <a:rPr lang="ru-RU" sz="2800" dirty="0" err="1" smtClean="0"/>
              <a:t>Халладж</a:t>
            </a:r>
            <a:r>
              <a:rPr lang="ru-RU" sz="2800" dirty="0" smtClean="0"/>
              <a:t> (858 - 922) выдающийся суфий, казненный за свои проповеди. Считал, что истинная любовь к Богу требует принесения в жертву своего «я»…</a:t>
            </a:r>
          </a:p>
          <a:p>
            <a:r>
              <a:rPr lang="ru-RU" sz="2800" dirty="0" smtClean="0"/>
              <a:t>Этим объясняется вызывающее поведение </a:t>
            </a:r>
            <a:r>
              <a:rPr lang="ru-RU" sz="2800" dirty="0" err="1" smtClean="0"/>
              <a:t>ал-Халладжа</a:t>
            </a:r>
            <a:r>
              <a:rPr lang="ru-RU" sz="2800" dirty="0" smtClean="0"/>
              <a:t> – его жажда страданий, противоестественное стремление к насильственному уходу из жизни» </a:t>
            </a:r>
            <a:r>
              <a:rPr lang="en-US" sz="2400" dirty="0" smtClean="0"/>
              <a:t>[</a:t>
            </a:r>
            <a:r>
              <a:rPr lang="ru-RU" sz="2400" dirty="0" smtClean="0"/>
              <a:t>Ислам. Энциклопедический словарь. </a:t>
            </a:r>
            <a:r>
              <a:rPr lang="ru-RU" sz="2400" dirty="0" err="1" smtClean="0"/>
              <a:t>А.Халидов</a:t>
            </a:r>
            <a:r>
              <a:rPr lang="en-US" sz="2400" dirty="0" smtClean="0"/>
              <a:t>]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Михаил Исаакович </a:t>
            </a:r>
            <a:r>
              <a:rPr lang="ru-RU" dirty="0" err="1" smtClean="0"/>
              <a:t>Занд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(1927 - 2018)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322820" y="1554163"/>
            <a:ext cx="4963824" cy="483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Казнь Сармада</a:t>
            </a:r>
            <a:endParaRPr lang="ru-RU" dirty="0"/>
          </a:p>
        </p:txBody>
      </p:sp>
      <p:pic>
        <p:nvPicPr>
          <p:cNvPr id="1026" name="Picture 2" descr="C:\Users\Natalia\Desktop\ПРОЕКТЫ 2020\САРМАД\казнь Сарма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382" y="1274408"/>
            <a:ext cx="8497460" cy="4440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Лондон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Секта хранителя могилы </a:t>
            </a:r>
            <a:r>
              <a:rPr lang="ru-RU" sz="3200" dirty="0" err="1" smtClean="0"/>
              <a:t>Сармада</a:t>
            </a:r>
            <a:endParaRPr lang="ru-RU" sz="3200" dirty="0"/>
          </a:p>
        </p:txBody>
      </p:sp>
      <p:pic>
        <p:nvPicPr>
          <p:cNvPr id="4098" name="Picture 2" descr="C:\Users\Natalia\Desktop\ПРОЕКТЫ 2020\САРМАД\Мазар Сарма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36810" y="1928802"/>
            <a:ext cx="591315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Сармад</a:t>
            </a:r>
            <a:br>
              <a:rPr lang="ru-RU" smtClean="0"/>
            </a:br>
            <a:endParaRPr lang="ru-RU" dirty="0"/>
          </a:p>
        </p:txBody>
      </p:sp>
      <p:pic>
        <p:nvPicPr>
          <p:cNvPr id="6146" name="Picture 2" descr="C:\Users\Natalia\Desktop\ПРОЕКТЫ 2020\САРМАД\Сармад отд.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286808" cy="500066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Шах </a:t>
            </a:r>
            <a:r>
              <a:rPr lang="ru-RU" dirty="0" err="1" smtClean="0"/>
              <a:t>Джахан</a:t>
            </a:r>
            <a:r>
              <a:rPr lang="ru-RU" dirty="0" smtClean="0"/>
              <a:t> и </a:t>
            </a:r>
            <a:r>
              <a:rPr lang="ru-RU" dirty="0" err="1" smtClean="0"/>
              <a:t>Мумтаз</a:t>
            </a:r>
            <a:r>
              <a:rPr lang="ru-RU" dirty="0" smtClean="0"/>
              <a:t> Махал</a:t>
            </a:r>
            <a:br>
              <a:rPr lang="ru-RU" dirty="0" smtClean="0"/>
            </a:br>
            <a:r>
              <a:rPr lang="ru-RU" dirty="0" smtClean="0"/>
              <a:t>1627-1658/9</a:t>
            </a:r>
            <a:endParaRPr lang="ru-RU" dirty="0"/>
          </a:p>
        </p:txBody>
      </p:sp>
      <p:pic>
        <p:nvPicPr>
          <p:cNvPr id="1026" name="Picture 2" descr="C:\Users\Natalia\Desktop\ПРОЕКТЫ 2020\САРМАД\Шах-Джаха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6221355" cy="4106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Смерть </a:t>
            </a:r>
            <a:r>
              <a:rPr lang="ru-RU" sz="3200" dirty="0" err="1" smtClean="0"/>
              <a:t>Мумтаз</a:t>
            </a:r>
            <a:r>
              <a:rPr lang="ru-RU" sz="3200" dirty="0" smtClean="0"/>
              <a:t> Махал (1631 г.)</a:t>
            </a:r>
            <a:br>
              <a:rPr lang="ru-RU" sz="3200" dirty="0" smtClean="0"/>
            </a:br>
            <a:r>
              <a:rPr lang="ru-RU" sz="3200" dirty="0" smtClean="0"/>
              <a:t>и строительство </a:t>
            </a:r>
            <a:r>
              <a:rPr lang="ru-RU" sz="3200" dirty="0" err="1" smtClean="0"/>
              <a:t>Тадж</a:t>
            </a:r>
            <a:r>
              <a:rPr lang="ru-RU" sz="3200" dirty="0" smtClean="0"/>
              <a:t> Махала</a:t>
            </a:r>
            <a:endParaRPr lang="ru-RU" sz="3200" dirty="0"/>
          </a:p>
        </p:txBody>
      </p:sp>
      <p:pic>
        <p:nvPicPr>
          <p:cNvPr id="2051" name="Picture 3" descr="C:\Users\Natalia\Desktop\ПРОЕКТЫ 2020\САРМАД\тадж-Махал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95076"/>
            <a:ext cx="6286544" cy="4831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 Дара </a:t>
            </a:r>
            <a:r>
              <a:rPr lang="ru-RU" dirty="0" err="1" smtClean="0"/>
              <a:t>Шикох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Natalia\Desktop\ПРОЕКТЫ 2020\САРМАД\Дара Шикох2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1" y="1357298"/>
            <a:ext cx="4929222" cy="5481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Встреча в городе Гданьск в </a:t>
            </a:r>
            <a:r>
              <a:rPr lang="ru-RU" dirty="0" smtClean="0"/>
              <a:t>1979 </a:t>
            </a:r>
            <a:r>
              <a:rPr lang="ru-RU" dirty="0" smtClean="0"/>
              <a:t>г.</a:t>
            </a:r>
            <a:endParaRPr lang="ru-RU" dirty="0"/>
          </a:p>
        </p:txBody>
      </p:sp>
      <p:pic>
        <p:nvPicPr>
          <p:cNvPr id="2050" name="Picture 2" descr="C:\Users\Natalia\Desktop\ПРОЕКТЫ 2020\САРМАД\Книига1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6948000" cy="4623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Дара </a:t>
            </a:r>
            <a:r>
              <a:rPr lang="ru-RU" dirty="0" err="1" smtClean="0"/>
              <a:t>Шикох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1615 - 1659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Правнук императора Акбара, первенец </a:t>
            </a:r>
            <a:r>
              <a:rPr lang="ru-RU" dirty="0" err="1" smtClean="0"/>
              <a:t>Шах-Джахана</a:t>
            </a:r>
            <a:r>
              <a:rPr lang="ru-RU" dirty="0" smtClean="0"/>
              <a:t> и </a:t>
            </a:r>
            <a:r>
              <a:rPr lang="ru-RU" dirty="0" err="1" smtClean="0"/>
              <a:t>Мумтаз-Махал</a:t>
            </a:r>
            <a:r>
              <a:rPr lang="ru-RU" dirty="0" smtClean="0"/>
              <a:t>.  Наследный принц. Рано проявил интерес к мистической мысли. Возглавил диспуты «по унификации мусульманской и индуистской мысли», продолжив усилия Акбара по созданию эклектической религии, сочетавшей лучшие черты известных ему религий.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Собеседование Сармада и Дара </a:t>
            </a:r>
            <a:r>
              <a:rPr lang="ru-RU" dirty="0" err="1" smtClean="0"/>
              <a:t>Шикоха</a:t>
            </a:r>
            <a:endParaRPr lang="ru-RU" dirty="0"/>
          </a:p>
        </p:txBody>
      </p:sp>
      <p:pic>
        <p:nvPicPr>
          <p:cNvPr id="5122" name="Picture 2" descr="C:\Users\Natalia\Desktop\ПРОЕКТЫ 2020\САРМАД\Indian_-_Single_Leaf_of_Shah_Sarmad_and_Prince_Dara_Shikoh_-_Walters_W9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314" b="-19143"/>
          <a:stretch>
            <a:fillRect/>
          </a:stretch>
        </p:blipFill>
        <p:spPr bwMode="auto">
          <a:xfrm>
            <a:off x="1071538" y="1214422"/>
            <a:ext cx="6357982" cy="7117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Аурангзеб</a:t>
            </a:r>
            <a:r>
              <a:rPr lang="ru-RU" dirty="0" smtClean="0"/>
              <a:t> </a:t>
            </a:r>
            <a:r>
              <a:rPr lang="ru-RU" dirty="0" err="1" smtClean="0"/>
              <a:t>Аламгир</a:t>
            </a:r>
            <a:r>
              <a:rPr lang="ru-RU" dirty="0" smtClean="0"/>
              <a:t> (1659 - 1707)</a:t>
            </a:r>
            <a:endParaRPr lang="ru-RU" dirty="0"/>
          </a:p>
        </p:txBody>
      </p:sp>
      <p:pic>
        <p:nvPicPr>
          <p:cNvPr id="1026" name="Picture 2" descr="C:\Users\Natalia\Desktop\ПРОЕКТЫ 2020\САРМАД\Аурангзеб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3050"/>
            <a:ext cx="3643338" cy="4168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Сармад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رسید یار عریان تیغ این دم</a:t>
            </a:r>
          </a:p>
          <a:p>
            <a:r>
              <a:rPr lang="fa-IR" dirty="0" smtClean="0"/>
              <a:t>به هر رنگی که آیی تو را می شناسم</a:t>
            </a:r>
          </a:p>
          <a:p>
            <a:endParaRPr lang="fa-IR" dirty="0"/>
          </a:p>
          <a:p>
            <a:r>
              <a:rPr lang="ru-RU" dirty="0" smtClean="0"/>
              <a:t>Вот приблизился друг с обнаженным (букв. голым) мечом!</a:t>
            </a:r>
          </a:p>
          <a:p>
            <a:r>
              <a:rPr lang="ru-RU" dirty="0" smtClean="0"/>
              <a:t>В каком бы обличье ты ни пришел, я узнаю тебя</a:t>
            </a:r>
            <a:r>
              <a:rPr lang="ru-RU" dirty="0" smtClean="0"/>
              <a:t>!</a:t>
            </a:r>
            <a:endParaRPr lang="ru-RU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Поиски текста указанного бейта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«Отделил мою голову от туловища тот дерзкий, кто был нашим другом,</a:t>
            </a:r>
          </a:p>
          <a:p>
            <a:r>
              <a:rPr lang="ru-RU" dirty="0" smtClean="0"/>
              <a:t>Сделал повесть короткой, иначе головная боль была бы слишком долгой».</a:t>
            </a:r>
          </a:p>
          <a:p>
            <a:r>
              <a:rPr lang="ru-RU" dirty="0" smtClean="0"/>
              <a:t>(</a:t>
            </a:r>
            <a:r>
              <a:rPr lang="ru-RU" sz="2400" i="1" dirty="0" err="1" smtClean="0"/>
              <a:t>Махзан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ал-Гараиб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Натаедж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ал-Афкар</a:t>
            </a:r>
            <a:r>
              <a:rPr lang="ru-RU" sz="2400" i="1" dirty="0" smtClean="0"/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Стихи перед смертью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«Уже давно устарели призывы </a:t>
            </a:r>
            <a:r>
              <a:rPr lang="ru-RU" dirty="0" err="1" smtClean="0"/>
              <a:t>Мансура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Я придам новый блеск веревке и виселице!»</a:t>
            </a:r>
          </a:p>
          <a:p>
            <a:r>
              <a:rPr lang="ru-RU" dirty="0" smtClean="0"/>
              <a:t>(</a:t>
            </a:r>
            <a:r>
              <a:rPr lang="ru-RU" sz="2400" i="1" dirty="0" err="1" smtClean="0"/>
              <a:t>Рийаз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ал-Арефин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«Подобно разлученному, наконец нашедшему своего друга,</a:t>
            </a:r>
          </a:p>
          <a:p>
            <a:r>
              <a:rPr lang="ru-RU" dirty="0" smtClean="0"/>
              <a:t>Рука, своим мечом хватившая меня по шее, исполнена пыла».</a:t>
            </a:r>
          </a:p>
          <a:p>
            <a:r>
              <a:rPr lang="ru-RU" dirty="0" smtClean="0"/>
              <a:t>(</a:t>
            </a:r>
            <a:r>
              <a:rPr lang="ru-RU" sz="2400" i="1" dirty="0" smtClean="0"/>
              <a:t>там же</a:t>
            </a:r>
            <a:r>
              <a:rPr lang="ru-RU" dirty="0" smtClean="0"/>
              <a:t>)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Еще одно «предсмертное» речение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«Приди, приди, ибо в </a:t>
            </a:r>
            <a:r>
              <a:rPr lang="ru-RU" b="1" dirty="0" smtClean="0"/>
              <a:t>каком бы обличье ты ни пришел</a:t>
            </a:r>
            <a:r>
              <a:rPr lang="ru-RU" dirty="0" smtClean="0"/>
              <a:t>, я узнаю тебя по твоей походке».</a:t>
            </a:r>
          </a:p>
          <a:p>
            <a:endParaRPr lang="ru-RU" dirty="0" smtClean="0"/>
          </a:p>
          <a:p>
            <a:r>
              <a:rPr lang="ru-RU" dirty="0" smtClean="0"/>
              <a:t>(</a:t>
            </a:r>
            <a:r>
              <a:rPr lang="ru-RU" sz="2400" i="1" dirty="0" err="1" smtClean="0"/>
              <a:t>Шам-и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Гарибан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Религиозные взгляды </a:t>
            </a:r>
            <a:r>
              <a:rPr lang="ru-RU" dirty="0" err="1" smtClean="0"/>
              <a:t>Сармада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 </a:t>
            </a:r>
            <a:r>
              <a:rPr lang="ru-RU" dirty="0" err="1" smtClean="0"/>
              <a:t>Сармад</a:t>
            </a:r>
            <a:r>
              <a:rPr lang="ru-RU" dirty="0" smtClean="0"/>
              <a:t>, ты завоевал громкую славу в мире,</a:t>
            </a:r>
          </a:p>
          <a:p>
            <a:r>
              <a:rPr lang="ru-RU" dirty="0" smtClean="0"/>
              <a:t>Из религии неверия ты обратился в ислам.</a:t>
            </a:r>
          </a:p>
          <a:p>
            <a:r>
              <a:rPr lang="ru-RU" dirty="0" smtClean="0"/>
              <a:t>Что же не понравилось тебе в Боге и Пророке,</a:t>
            </a:r>
          </a:p>
          <a:p>
            <a:r>
              <a:rPr lang="ru-RU" dirty="0" smtClean="0"/>
              <a:t>Что став вероотступником, сделался </a:t>
            </a:r>
            <a:r>
              <a:rPr lang="ru-RU" dirty="0" err="1" smtClean="0"/>
              <a:t>муридом</a:t>
            </a:r>
            <a:r>
              <a:rPr lang="ru-RU" dirty="0" smtClean="0"/>
              <a:t> </a:t>
            </a:r>
            <a:r>
              <a:rPr lang="ru-RU" dirty="0" err="1" smtClean="0"/>
              <a:t>Лакшмана</a:t>
            </a:r>
            <a:r>
              <a:rPr lang="ru-RU" dirty="0" smtClean="0"/>
              <a:t> и Рамы.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Считал ли </a:t>
            </a:r>
            <a:r>
              <a:rPr lang="ru-RU" dirty="0" err="1" smtClean="0"/>
              <a:t>Сармад</a:t>
            </a:r>
            <a:r>
              <a:rPr lang="ru-RU" dirty="0" smtClean="0"/>
              <a:t> свое поведение предосудительным?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Слова «грех», «вина», «промах», «ошибка» –всегда встречаются в паре со словами «милость», «благодеяние», «прощение», «снисхождение».</a:t>
            </a:r>
          </a:p>
          <a:p>
            <a:r>
              <a:rPr lang="ru-RU" dirty="0" smtClean="0"/>
              <a:t>Милость Творца всегда неизмеримо выше любых прегрешений.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Хадис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err="1" smtClean="0"/>
              <a:t>Ал-Хаким</a:t>
            </a:r>
            <a:r>
              <a:rPr lang="ru-RU" sz="2800" dirty="0" smtClean="0"/>
              <a:t> передал следующее: «Адам сказал: Господи, разве ты не сотворил меня своей рукой? Аллах ответил: Сотворил. Адам </a:t>
            </a:r>
            <a:r>
              <a:rPr lang="ru-RU" sz="2800" dirty="0" err="1" smtClean="0"/>
              <a:t>сказал:Разве</a:t>
            </a:r>
            <a:r>
              <a:rPr lang="ru-RU" sz="2800" dirty="0" smtClean="0"/>
              <a:t> ты не вдохнул в меня от духа твоего? Аллах ответил: Конечно, вдохнул. Он сказал: Господи, разве Ты не поселил меня в Твоем раю? Аллах сказал: Конечно, поселил. Он сказал: Разве милость Твоя не опережает гнев Твой?  Аллах ответил: Конечно, опережает. Он спросил: Скажи, если я раскаюсь и стану поступать праведно, Ты вернешь меня в Рай? Аллах ответил: Конечно верну».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Мирза Асадулла-хан </a:t>
            </a:r>
            <a:r>
              <a:rPr lang="ru-RU" dirty="0" err="1" smtClean="0"/>
              <a:t>Галиб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1797 – 1869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825283" y="1780534"/>
            <a:ext cx="7454100" cy="493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Хотя Он знает о моих грехах,</a:t>
            </a:r>
          </a:p>
          <a:p>
            <a:r>
              <a:rPr lang="ru-RU" dirty="0" smtClean="0"/>
              <a:t>Он постоянно зовет меня к столу Своих щедрот,</a:t>
            </a:r>
          </a:p>
          <a:p>
            <a:r>
              <a:rPr lang="ru-RU" dirty="0" smtClean="0"/>
              <a:t>Я много размышлял о своих страхах и проступках, </a:t>
            </a:r>
          </a:p>
          <a:p>
            <a:r>
              <a:rPr lang="ru-RU" dirty="0" smtClean="0"/>
              <a:t>И я понял, что Он более всего склонен к мило</a:t>
            </a:r>
            <a:r>
              <a:rPr lang="ru-RU" sz="2800" dirty="0" smtClean="0"/>
              <a:t>сти.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в осеннюю пору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Сердце снова озабочено влечением к красавцам, </a:t>
            </a:r>
          </a:p>
          <a:p>
            <a:r>
              <a:rPr lang="ru-RU" dirty="0" smtClean="0"/>
              <a:t>Поглощено мыслями о </a:t>
            </a:r>
            <a:r>
              <a:rPr lang="ru-RU" dirty="0" err="1" smtClean="0"/>
              <a:t>тюльпаноликих</a:t>
            </a:r>
            <a:r>
              <a:rPr lang="ru-RU" dirty="0" smtClean="0"/>
              <a:t>,</a:t>
            </a:r>
          </a:p>
          <a:p>
            <a:r>
              <a:rPr lang="ru-RU" dirty="0" smtClean="0"/>
              <a:t>Я стар, а сердце мое страстно тянется к молодости,</a:t>
            </a:r>
          </a:p>
          <a:p>
            <a:r>
              <a:rPr lang="ru-RU" dirty="0" smtClean="0"/>
              <a:t>В осеннюю пору и весеннее волнение!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Неожиданное 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Сармаду</a:t>
            </a:r>
            <a:r>
              <a:rPr lang="ru-RU" dirty="0" smtClean="0"/>
              <a:t> вовсе не была чужда гармония с миром, он узнал, что любовь не всегда бывает безответной, испытал расцвет в старости.</a:t>
            </a:r>
          </a:p>
          <a:p>
            <a:r>
              <a:rPr lang="ru-RU" dirty="0" smtClean="0"/>
              <a:t>Бог любит безумцев, они и до </a:t>
            </a:r>
            <a:r>
              <a:rPr lang="ru-RU" dirty="0" err="1" smtClean="0"/>
              <a:t>Сармада</a:t>
            </a:r>
            <a:r>
              <a:rPr lang="ru-RU" dirty="0" smtClean="0"/>
              <a:t> срывали с себя одежды. «Одеяние благочестия лучше» чем одежды «для прикрытия ваших срамных частей и украшения» </a:t>
            </a:r>
            <a:r>
              <a:rPr lang="en-US" dirty="0" smtClean="0"/>
              <a:t>[</a:t>
            </a:r>
            <a:r>
              <a:rPr lang="ru-RU" dirty="0" smtClean="0"/>
              <a:t>Коран 7:26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Нагота </a:t>
            </a:r>
            <a:r>
              <a:rPr lang="ru-RU" dirty="0" err="1" smtClean="0"/>
              <a:t>Сармада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Мое </a:t>
            </a:r>
            <a:r>
              <a:rPr lang="ru-RU" sz="3600" dirty="0" err="1" smtClean="0"/>
              <a:t>сулейманство</a:t>
            </a:r>
            <a:r>
              <a:rPr lang="ru-RU" sz="3600" dirty="0" smtClean="0"/>
              <a:t> в сидении на земле,</a:t>
            </a:r>
          </a:p>
          <a:p>
            <a:r>
              <a:rPr lang="ru-RU" sz="3600" dirty="0" smtClean="0"/>
              <a:t>Оно прекрасней султанского венца,</a:t>
            </a:r>
          </a:p>
          <a:p>
            <a:r>
              <a:rPr lang="ru-RU" sz="3600" dirty="0" smtClean="0"/>
              <a:t>Сорок лет, как я прикрываю им себя, </a:t>
            </a:r>
          </a:p>
          <a:p>
            <a:r>
              <a:rPr lang="ru-RU" sz="3600" dirty="0" smtClean="0"/>
              <a:t>И все не истрепалась одежда моей наготы</a:t>
            </a:r>
            <a:endParaRPr lang="ru-RU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Созерцание безбородых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точки зрения суфизма, его любовь к </a:t>
            </a:r>
            <a:r>
              <a:rPr lang="ru-RU" dirty="0" err="1" smtClean="0"/>
              <a:t>Абхаи</a:t>
            </a:r>
            <a:r>
              <a:rPr lang="ru-RU" dirty="0" smtClean="0"/>
              <a:t> </a:t>
            </a:r>
            <a:r>
              <a:rPr lang="ru-RU" dirty="0" err="1" smtClean="0"/>
              <a:t>Чанду</a:t>
            </a:r>
            <a:r>
              <a:rPr lang="ru-RU" dirty="0" smtClean="0"/>
              <a:t> не что иное, как благочестивое созерцание безбородых – один из видов суфийского подвижничества, связанный с созерцанием Бога в прекрасной внешности безбородого юноши.</a:t>
            </a:r>
          </a:p>
          <a:p>
            <a:r>
              <a:rPr lang="ru-RU" dirty="0" smtClean="0"/>
              <a:t>Нагота может быть и атрибутом аскета, в Индии того времени это обычное явление.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Бернье</a:t>
            </a:r>
            <a:r>
              <a:rPr lang="ru-RU" dirty="0" smtClean="0"/>
              <a:t> об аскетах Индии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Дели я в течение довольно продолжительного времени встречал известного факира по имени </a:t>
            </a:r>
            <a:r>
              <a:rPr lang="ru-RU" dirty="0" err="1" smtClean="0"/>
              <a:t>Сармет</a:t>
            </a:r>
            <a:r>
              <a:rPr lang="ru-RU" dirty="0" smtClean="0"/>
              <a:t>, который разгуливал по улицам совершенно голым. Несмотря на все угрозы и обещания </a:t>
            </a:r>
            <a:r>
              <a:rPr lang="ru-RU" dirty="0" err="1" smtClean="0"/>
              <a:t>Аурангзеба</a:t>
            </a:r>
            <a:r>
              <a:rPr lang="ru-RU" dirty="0" smtClean="0"/>
              <a:t>, он предпочел, чтобы ему отрубили голову, но ни за что не пожелал согласиться на какую-нибудь одежду.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Бернье</a:t>
            </a:r>
            <a:r>
              <a:rPr lang="ru-RU" dirty="0" smtClean="0"/>
              <a:t> об аскетах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Мне часто приходилось встречать в сельских местностях, преимущественно на территории какого-нибудь раджи толпы таких голых факиров отвратительного вида… я видел, как они совершенно голые шествовали по большому городу, и удивлялся, когда мужчины, женщины и девушки равнодушно глядели на них и выражали не больше волнения, чем вызывают у нас отшельники, идущие по улице. Женщины весьма благочестиво подавали им милостыню, несомненно полагая, что это люди святые, более мудрые и порядочные, чем остальные мужчины.</a:t>
            </a:r>
            <a:endParaRPr lang="ru-RU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</a:t>
            </a:r>
            <a:r>
              <a:rPr lang="ru-RU" dirty="0" err="1" smtClean="0"/>
              <a:t>Аурангзебу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Тот, кто дал тебе венец на правление миром,</a:t>
            </a:r>
          </a:p>
          <a:p>
            <a:r>
              <a:rPr lang="ru-RU" dirty="0" smtClean="0"/>
              <a:t>На мою долю оставил все возможные беспокойства,</a:t>
            </a:r>
          </a:p>
          <a:p>
            <a:r>
              <a:rPr lang="ru-RU" dirty="0" smtClean="0"/>
              <a:t>Тех, кто исполнен грехов, Он укрыл одеждами,</a:t>
            </a:r>
          </a:p>
          <a:p>
            <a:r>
              <a:rPr lang="ru-RU" dirty="0" smtClean="0"/>
              <a:t>А безгрешным Он дал в одеяние наготу. 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Философия отречения от благ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Хотя </a:t>
            </a:r>
            <a:r>
              <a:rPr lang="ru-RU" sz="2400" dirty="0" err="1" smtClean="0"/>
              <a:t>Сармад</a:t>
            </a:r>
            <a:r>
              <a:rPr lang="ru-RU" sz="2400" dirty="0" smtClean="0"/>
              <a:t> одобряет жизненный успех, но достигнуть его  можно, если отказаться от мира и его благ, от всех честолюбивых помыслов «низшей души». Отказ от мира требует полного самоуничтожения. </a:t>
            </a:r>
          </a:p>
          <a:p>
            <a:r>
              <a:rPr lang="ru-RU" sz="2400" dirty="0" smtClean="0"/>
              <a:t>Эта философия вкупе со стечением жизненных обстоятельств позволила </a:t>
            </a:r>
            <a:r>
              <a:rPr lang="ru-RU" sz="2400" dirty="0" err="1" smtClean="0"/>
              <a:t>Сармаду</a:t>
            </a:r>
            <a:r>
              <a:rPr lang="ru-RU" sz="2400" dirty="0" smtClean="0"/>
              <a:t> стоически принять смерть, и подобно героям античности, произнести предсмертное слово. </a:t>
            </a:r>
          </a:p>
          <a:p>
            <a:r>
              <a:rPr lang="ru-RU" sz="2400" dirty="0" smtClean="0"/>
              <a:t>Самоубийственным или взыскующим смерти было его поведение после казни Дары </a:t>
            </a:r>
            <a:r>
              <a:rPr lang="ru-RU" sz="2400" dirty="0" err="1" smtClean="0"/>
              <a:t>Шикоха</a:t>
            </a:r>
            <a:r>
              <a:rPr lang="ru-RU" sz="2400" dirty="0" smtClean="0"/>
              <a:t>, но он отказался покаяться и изменить своим убеждениям.</a:t>
            </a:r>
            <a:endParaRPr lang="ru-RU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Сармад</a:t>
            </a:r>
            <a:r>
              <a:rPr lang="ru-RU" dirty="0" smtClean="0"/>
              <a:t> оплакивал и тех, свидетелем чьей гибели он был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бойне любви убивали только хороших людей, </a:t>
            </a:r>
          </a:p>
          <a:p>
            <a:r>
              <a:rPr lang="ru-RU" dirty="0" smtClean="0"/>
              <a:t>Ничтожных и подлых не убивали.</a:t>
            </a:r>
          </a:p>
          <a:p>
            <a:r>
              <a:rPr lang="ru-RU" dirty="0" smtClean="0"/>
              <a:t>Ты искренне влюбленный? Не беги от убиения,</a:t>
            </a:r>
          </a:p>
          <a:p>
            <a:r>
              <a:rPr lang="ru-RU" dirty="0" smtClean="0"/>
              <a:t>Трупом стал тот, кого не убивали.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Ше</a:t>
            </a:r>
            <a:r>
              <a:rPr lang="en-US" i="1" dirty="0" smtClean="0"/>
              <a:t>‘</a:t>
            </a:r>
            <a:r>
              <a:rPr lang="ru-RU" i="1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Галиба</a:t>
            </a:r>
            <a:r>
              <a:rPr lang="ru-RU" dirty="0" smtClean="0"/>
              <a:t> из ранней газели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dirty="0" smtClean="0"/>
              <a:t>Меч в руке, пена на губах, палач идет в эту сторону.</a:t>
            </a:r>
          </a:p>
          <a:p>
            <a:r>
              <a:rPr lang="ru-RU" dirty="0" smtClean="0"/>
              <a:t>Добрая весть! О мечта </a:t>
            </a:r>
            <a:r>
              <a:rPr lang="ru-RU" dirty="0" err="1" smtClean="0"/>
              <a:t>Галиба</a:t>
            </a:r>
            <a:r>
              <a:rPr lang="ru-RU" dirty="0" smtClean="0"/>
              <a:t> о смерти, добрая весть</a:t>
            </a:r>
            <a:r>
              <a:rPr lang="ru-RU" sz="2800" dirty="0" smtClean="0"/>
              <a:t>!</a:t>
            </a:r>
            <a:endParaRPr lang="ru-RU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 одеяния и Дара </a:t>
            </a:r>
            <a:r>
              <a:rPr lang="ru-RU" dirty="0" err="1" smtClean="0"/>
              <a:t>Шикох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Дара </a:t>
            </a:r>
            <a:r>
              <a:rPr lang="ru-RU" dirty="0" err="1" smtClean="0"/>
              <a:t>Шикох</a:t>
            </a:r>
            <a:r>
              <a:rPr lang="ru-RU" dirty="0" smtClean="0"/>
              <a:t> писал: «Сколь удивительные двери Божественного вдохновения открылись этому факиру (т.е. самому Дара), и что Бог, несмотря на то, что он (т.е. Дара) пребывал в этом одеянии царевича, открыл ему врата святости…Он привлекает к Себе  того, кого он любит, </a:t>
            </a:r>
            <a:r>
              <a:rPr lang="ru-RU" b="1" dirty="0" smtClean="0"/>
              <a:t>в каком бы одеянии он ни был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Последний бейт </a:t>
            </a:r>
            <a:r>
              <a:rPr lang="ru-RU" dirty="0" err="1" smtClean="0"/>
              <a:t>Сармада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Слова Дары придают силу жизненного свидетельства строкам, казавшимся полностью мистическими и всего лишь удачно сказанными к случаю:</a:t>
            </a:r>
          </a:p>
          <a:p>
            <a:r>
              <a:rPr lang="ru-RU" dirty="0" smtClean="0"/>
              <a:t>Вот приблизился друг с обнаженным мечом!</a:t>
            </a:r>
          </a:p>
          <a:p>
            <a:r>
              <a:rPr lang="ru-RU" dirty="0" smtClean="0"/>
              <a:t>В каком </a:t>
            </a:r>
            <a:r>
              <a:rPr lang="ru-RU" b="1" dirty="0" smtClean="0"/>
              <a:t>бы обличье ты ни пришел</a:t>
            </a:r>
            <a:r>
              <a:rPr lang="ru-RU" dirty="0" smtClean="0"/>
              <a:t>, я узнаю тебя.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один </a:t>
            </a:r>
            <a:r>
              <a:rPr lang="ru-RU" dirty="0" err="1" smtClean="0"/>
              <a:t>ше</a:t>
            </a:r>
            <a:r>
              <a:rPr lang="en-US" dirty="0" smtClean="0"/>
              <a:t>‘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Галиба</a:t>
            </a:r>
            <a:r>
              <a:rPr lang="fa-IR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боятся палача, не пререкаются с проповедником,</a:t>
            </a:r>
          </a:p>
          <a:p>
            <a:r>
              <a:rPr lang="ru-RU" dirty="0" smtClean="0"/>
              <a:t>Мы узнаем его, в каком бы обличье он не появился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еще один </a:t>
            </a:r>
            <a:r>
              <a:rPr lang="ru-RU" dirty="0" err="1" smtClean="0"/>
              <a:t>ше</a:t>
            </a:r>
            <a:r>
              <a:rPr lang="en-US" dirty="0" smtClean="0"/>
              <a:t>‘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Галиба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спрашивай о радости влюбленных на лобном месте,</a:t>
            </a:r>
          </a:p>
          <a:p>
            <a:r>
              <a:rPr lang="ru-RU" dirty="0" smtClean="0"/>
              <a:t>Вид обнаженного (букв. голого) меча для них праздничное зрелище.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Аннемари</a:t>
            </a:r>
            <a:r>
              <a:rPr lang="ru-RU" dirty="0" smtClean="0"/>
              <a:t> </a:t>
            </a:r>
            <a:r>
              <a:rPr lang="ru-RU" dirty="0" err="1" smtClean="0"/>
              <a:t>Шиммель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1922 - 2003</a:t>
            </a:r>
            <a:endParaRPr lang="ru-RU" dirty="0"/>
          </a:p>
        </p:txBody>
      </p:sp>
      <p:pic>
        <p:nvPicPr>
          <p:cNvPr id="4" name="Picture 2" descr="C:\Users\Natalia\Desktop\ПРОЕКТЫ 2020\САРМАД\Annemarie Schimm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35134" y="1524900"/>
            <a:ext cx="7166449" cy="4833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 </a:t>
            </a:r>
            <a:r>
              <a:rPr lang="ru-RU" dirty="0" err="1" smtClean="0"/>
              <a:t>Шиммель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Мир исламского мистицизма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Перевод с английского Н.И. Пригариной и А.С. </a:t>
            </a:r>
            <a:r>
              <a:rPr lang="ru-RU" dirty="0" err="1" smtClean="0"/>
              <a:t>Рапопорт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1-е изд., М. </a:t>
            </a:r>
            <a:r>
              <a:rPr lang="ru-RU" dirty="0" err="1" smtClean="0"/>
              <a:t>Алетейа</a:t>
            </a:r>
            <a:r>
              <a:rPr lang="ru-RU" dirty="0" smtClean="0"/>
              <a:t>, 1999</a:t>
            </a:r>
          </a:p>
          <a:p>
            <a:r>
              <a:rPr lang="ru-RU" dirty="0" smtClean="0"/>
              <a:t>2-е </a:t>
            </a:r>
            <a:r>
              <a:rPr lang="ru-RU" dirty="0" err="1" smtClean="0"/>
              <a:t>изд</a:t>
            </a:r>
            <a:r>
              <a:rPr lang="ru-RU" dirty="0" smtClean="0"/>
              <a:t>, </a:t>
            </a:r>
            <a:r>
              <a:rPr lang="ru-RU" dirty="0" err="1" smtClean="0"/>
              <a:t>испр</a:t>
            </a:r>
            <a:r>
              <a:rPr lang="ru-RU" dirty="0" smtClean="0"/>
              <a:t>. и </a:t>
            </a:r>
            <a:r>
              <a:rPr lang="ru-RU" dirty="0" err="1" smtClean="0"/>
              <a:t>дополн</a:t>
            </a:r>
            <a:r>
              <a:rPr lang="ru-RU" dirty="0" smtClean="0"/>
              <a:t>., М. «</a:t>
            </a:r>
            <a:r>
              <a:rPr lang="ru-RU" dirty="0" err="1" smtClean="0"/>
              <a:t>Садра</a:t>
            </a:r>
            <a:r>
              <a:rPr lang="ru-RU" dirty="0" smtClean="0"/>
              <a:t>», 2012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Аннемари</a:t>
            </a:r>
            <a:r>
              <a:rPr lang="ru-RU" dirty="0" smtClean="0"/>
              <a:t> </a:t>
            </a:r>
            <a:r>
              <a:rPr lang="ru-RU" dirty="0" err="1" smtClean="0"/>
              <a:t>Шиммель</a:t>
            </a:r>
            <a:r>
              <a:rPr lang="ru-RU" dirty="0" smtClean="0"/>
              <a:t> о </a:t>
            </a:r>
            <a:r>
              <a:rPr lang="ru-RU" dirty="0" err="1" smtClean="0"/>
              <a:t>Сармаде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Среди литераторов при </a:t>
            </a:r>
            <a:r>
              <a:rPr lang="ru-RU" dirty="0" err="1" smtClean="0"/>
              <a:t>могольском</a:t>
            </a:r>
            <a:r>
              <a:rPr lang="ru-RU" dirty="0" smtClean="0"/>
              <a:t> принце Дара </a:t>
            </a:r>
            <a:r>
              <a:rPr lang="ru-RU" dirty="0" err="1" smtClean="0"/>
              <a:t>Шикохе</a:t>
            </a:r>
            <a:r>
              <a:rPr lang="ru-RU" dirty="0" smtClean="0"/>
              <a:t> «выделяется более чем странная фигура </a:t>
            </a:r>
            <a:r>
              <a:rPr lang="ru-RU" dirty="0" err="1" smtClean="0"/>
              <a:t>Сармада</a:t>
            </a:r>
            <a:r>
              <a:rPr lang="ru-RU" dirty="0" smtClean="0"/>
              <a:t>, высокоинтеллектуального иранского еврея…Некоторые традиционные темы иранской поэзии нашли яркое выражение в его стихах…»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3530</TotalTime>
  <Words>1524</Words>
  <Application>Microsoft Office PowerPoint</Application>
  <PresentationFormat>Экран (4:3)</PresentationFormat>
  <Paragraphs>139</Paragraphs>
  <Slides>41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Сармад жизнь,  любовь и смерть суфия</vt:lpstr>
      <vt:lpstr>Встреча в городе Гданьск в 1979 г.</vt:lpstr>
      <vt:lpstr>Мирза Асадулла-хан Галиб 1797 – 1869 </vt:lpstr>
      <vt:lpstr>Ше‘р Галиба из ранней газели</vt:lpstr>
      <vt:lpstr>Еще один ше‘р Галиба </vt:lpstr>
      <vt:lpstr>И еще один ше‘р Галиба</vt:lpstr>
      <vt:lpstr>Аннемари Шиммель 1922 - 2003</vt:lpstr>
      <vt:lpstr>А. Шиммель Мир исламского мистицизма</vt:lpstr>
      <vt:lpstr>Аннемари Шиммель о Сармаде</vt:lpstr>
      <vt:lpstr>Сармад</vt:lpstr>
      <vt:lpstr>Шиммель о Сармаде</vt:lpstr>
      <vt:lpstr>ал-Халладж ана-л-хакк, я – Истинный!</vt:lpstr>
      <vt:lpstr>Михаил Исаакович Занд (1927 - 2018)</vt:lpstr>
      <vt:lpstr>Казнь Сармада</vt:lpstr>
      <vt:lpstr>Лондон. Секта хранителя могилы Сармада</vt:lpstr>
      <vt:lpstr>Сармад </vt:lpstr>
      <vt:lpstr>Шах Джахан и Мумтаз Махал 1627-1658/9</vt:lpstr>
      <vt:lpstr>Смерть Мумтаз Махал (1631 г.) и строительство Тадж Махала</vt:lpstr>
      <vt:lpstr>Принц Дара Шикох </vt:lpstr>
      <vt:lpstr>Дара Шикох 1615 - 1659</vt:lpstr>
      <vt:lpstr>Собеседование Сармада и Дара Шикоха</vt:lpstr>
      <vt:lpstr>Аурангзеб Аламгир (1659 - 1707)</vt:lpstr>
      <vt:lpstr>Сармад</vt:lpstr>
      <vt:lpstr>Поиски текста указанного бейта</vt:lpstr>
      <vt:lpstr>Другие Стихи перед смертью</vt:lpstr>
      <vt:lpstr>Еще одно «предсмертное» речение</vt:lpstr>
      <vt:lpstr>Религиозные взгляды Сармада</vt:lpstr>
      <vt:lpstr>Считал ли Сармад свое поведение предосудительным?</vt:lpstr>
      <vt:lpstr>Хадис</vt:lpstr>
      <vt:lpstr>Грехи</vt:lpstr>
      <vt:lpstr>Любовь в осеннюю пору</vt:lpstr>
      <vt:lpstr>Неожиданное заключение</vt:lpstr>
      <vt:lpstr>Нагота Сармада</vt:lpstr>
      <vt:lpstr>Созерцание безбородых</vt:lpstr>
      <vt:lpstr>Бернье об аскетах Индии</vt:lpstr>
      <vt:lpstr>Бернье об аскетах</vt:lpstr>
      <vt:lpstr>К Аурангзебу</vt:lpstr>
      <vt:lpstr>Философия отречения от благ мира</vt:lpstr>
      <vt:lpstr>Сармад оплакивал и тех, свидетелем чьей гибели он был</vt:lpstr>
      <vt:lpstr>Мотив одеяния и Дара Шикох</vt:lpstr>
      <vt:lpstr>Последний бейт Сармада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Сармад жизнь любовь и смерть суфия</dc:title>
  <dc:creator>Natalia</dc:creator>
  <cp:lastModifiedBy>Natalia</cp:lastModifiedBy>
  <cp:revision>8</cp:revision>
  <dcterms:created xsi:type="dcterms:W3CDTF">2020-09-12T09:29:41Z</dcterms:created>
  <dcterms:modified xsi:type="dcterms:W3CDTF">2020-09-26T11:22:13Z</dcterms:modified>
</cp:coreProperties>
</file>