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0"/>
  </p:notesMasterIdLst>
  <p:sldIdLst>
    <p:sldId id="416" r:id="rId3"/>
    <p:sldId id="429" r:id="rId4"/>
    <p:sldId id="430" r:id="rId5"/>
    <p:sldId id="417" r:id="rId6"/>
    <p:sldId id="418" r:id="rId7"/>
    <p:sldId id="419" r:id="rId8"/>
    <p:sldId id="420" r:id="rId9"/>
    <p:sldId id="422" r:id="rId10"/>
    <p:sldId id="421" r:id="rId11"/>
    <p:sldId id="423" r:id="rId12"/>
    <p:sldId id="330" r:id="rId13"/>
    <p:sldId id="352" r:id="rId14"/>
    <p:sldId id="353" r:id="rId15"/>
    <p:sldId id="354" r:id="rId16"/>
    <p:sldId id="428" r:id="rId17"/>
    <p:sldId id="424" r:id="rId18"/>
    <p:sldId id="425" r:id="rId19"/>
    <p:sldId id="355" r:id="rId20"/>
    <p:sldId id="356" r:id="rId21"/>
    <p:sldId id="357" r:id="rId22"/>
    <p:sldId id="358" r:id="rId23"/>
    <p:sldId id="426" r:id="rId24"/>
    <p:sldId id="427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A1ED5-B832-4E0B-9C10-2B9623F4FF87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C935C-92FF-4F37-9C4F-0A4FBC5D0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87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C935C-92FF-4F37-9C4F-0A4FBC5D07D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97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9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4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41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13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9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11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13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44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88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94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4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93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42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87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68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9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3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5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4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6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7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F9D7A-B985-4AD2-B3A3-E5F262FB17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1C777-F1E5-481B-A67A-11C69295E1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0101C-87D9-4CA1-9514-7CE0BBDA16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A5DA0-23A7-4F0B-8989-4088FFAD12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5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04665"/>
            <a:ext cx="7632847" cy="1296144"/>
          </a:xfrm>
        </p:spPr>
        <p:txBody>
          <a:bodyPr anchor="t">
            <a:normAutofit fontScale="90000"/>
          </a:bodyPr>
          <a:lstStyle/>
          <a:p>
            <a: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Валерий 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Дымшиц</a:t>
            </a:r>
            <a:b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Европейский 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в </a:t>
            </a:r>
            <a: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Центр 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«Петербургская </a:t>
            </a:r>
            <a:r>
              <a:rPr lang="ru-RU" sz="2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иудаика</a:t>
            </a:r>
            <a: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916832"/>
            <a:ext cx="8352928" cy="4536504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МАНИФЕСТЫ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ЕВРЕЙСКОГО ХУДОЖЕСТВЕННОГО АВАНГАРДА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 том, как в последний раз 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ткрыли и закрыли еврейское 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национальное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1" r="50000" b="7472"/>
          <a:stretch/>
        </p:blipFill>
        <p:spPr bwMode="auto">
          <a:xfrm>
            <a:off x="251520" y="188640"/>
            <a:ext cx="1800199" cy="200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0" t="18193" r="2529" b="8808"/>
          <a:stretch/>
        </p:blipFill>
        <p:spPr bwMode="auto">
          <a:xfrm>
            <a:off x="7302042" y="4293096"/>
            <a:ext cx="1629520" cy="234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28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DSCN53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t="20692" r="22833" b="16299"/>
          <a:stretch>
            <a:fillRect/>
          </a:stretch>
        </p:blipFill>
        <p:spPr bwMode="auto">
          <a:xfrm>
            <a:off x="1187624" y="796050"/>
            <a:ext cx="7214862" cy="498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07504" y="5805488"/>
            <a:ext cx="88569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выставке в Еврейском историко-этнографическом обществе. Май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1914.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Слева направо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Авром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Рехтман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неизвестный, С.А. Ан-</a:t>
            </a:r>
            <a:r>
              <a:rPr lang="ru-RU" altLang="ru-RU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ский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Шолом-Алейхем, его жена Ольга Рабинович, М.А. Гинсбург. </a:t>
            </a: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0969"/>
            <a:ext cx="8064896" cy="5616624"/>
          </a:xfrm>
        </p:spPr>
        <p:txBody>
          <a:bodyPr anchor="t"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7992888" cy="5616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Социализм и народное еврейское искусство </a:t>
            </a:r>
          </a:p>
        </p:txBody>
      </p:sp>
    </p:spTree>
    <p:extLst>
      <p:ext uri="{BB962C8B-B14F-4D97-AF65-F5344CB8AC3E}">
        <p14:creationId xmlns:p14="http://schemas.microsoft.com/office/powerpoint/2010/main" val="14348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 anchor="t"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Абрам Эфрос. Лампа Аладдина (1918)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9552" y="764705"/>
            <a:ext cx="3957836" cy="864096"/>
          </a:xfrm>
        </p:spPr>
        <p:txBody>
          <a:bodyPr anchor="t">
            <a:normAutofit fontScale="62500" lnSpcReduction="20000"/>
          </a:bodyPr>
          <a:lstStyle/>
          <a:p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Соломон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Юдовин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Эскизы обложки альбома «Еврейская художественная старина». 1918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572000" y="764705"/>
            <a:ext cx="4320480" cy="864095"/>
          </a:xfrm>
        </p:spPr>
        <p:txBody>
          <a:bodyPr>
            <a:normAutofit fontScale="62500" lnSpcReduction="20000"/>
          </a:bodyPr>
          <a:lstStyle/>
          <a:p>
            <a:pPr lvl="0"/>
            <a:endParaRPr lang="ru-RU" b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Юрий Анненков. </a:t>
            </a:r>
          </a:p>
          <a:p>
            <a:pPr lvl="0" algn="ctr"/>
            <a:r>
              <a:rPr lang="ru-RU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Абрама Эфроса </a:t>
            </a:r>
            <a:r>
              <a:rPr lang="ru-RU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(1888 — 1954</a:t>
            </a:r>
            <a:r>
              <a:rPr lang="ru-RU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19121</a:t>
            </a:r>
            <a:endParaRPr lang="ru-RU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384376" cy="462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9477"/>
            <a:ext cx="2371649" cy="301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6"/>
          <a:stretch/>
        </p:blipFill>
        <p:spPr bwMode="auto">
          <a:xfrm>
            <a:off x="2411759" y="3140968"/>
            <a:ext cx="2569785" cy="347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645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38138"/>
          </a:xfrm>
        </p:spPr>
        <p:txBody>
          <a:bodyPr anchor="t">
            <a:norm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 Эфрос. Лампа Аладдина (1918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Еврейский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мир.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Лит.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бор.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ред. А. Соболя и Э. Б.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Лойтера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1.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Нас сжигает нечто от того же старинного пламени. Еврейское народное искусство, — к которому наконец-то решительно приковывает широчайшее общественное внимание Ан-</a:t>
            </a:r>
            <a:r>
              <a:rPr lang="ru-RU" dirty="0" err="1"/>
              <a:t>ский</a:t>
            </a:r>
            <a:r>
              <a:rPr lang="ru-RU" dirty="0"/>
              <a:t> своим поистине историческим собирательством, мы встречаем так же, как первенцы </a:t>
            </a:r>
            <a:r>
              <a:rPr lang="ru-RU" dirty="0" err="1"/>
              <a:t>Rinascimento</a:t>
            </a:r>
            <a:r>
              <a:rPr lang="ru-RU" dirty="0"/>
              <a:t> — свои статуи. Наше волнение так же любовно и страстно. Мы так же стремимся опереться в художественном своем делании на “добытую из недр красоту”. И так же чувствуем, что то, что будет создано молодой работой еврейства, — будет непохоже на эту красоту, но и так же выкормлено ею, как непохоже на красоту античную и, однако же, совершенно вскормлено ею искусство итальянского Возрождения. &lt;…&gt; Внутри нас прорастает и заполняет душевный наш небосвод огромное предчувствие приближающегося Возрождения. Мы уже хмельны будущим.</a:t>
            </a:r>
          </a:p>
        </p:txBody>
      </p:sp>
    </p:spTree>
    <p:extLst>
      <p:ext uri="{BB962C8B-B14F-4D97-AF65-F5344CB8AC3E}">
        <p14:creationId xmlns:p14="http://schemas.microsoft.com/office/powerpoint/2010/main" val="3836526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Эфрос. Лампа Аладдина (1918)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91264" cy="521744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эстетического возрождения или не будет вовсе, или оно взойдет на тех же двух корнях, на которых всходит все мировое искусство современности — на модернизме и народном творчестве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Не уступать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ничего от нашей доли участия в самых крайних и буйных поисках молодых течений европейского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Проникновение в интимную глубину народного искусства заставит нас из нагромождения частиц и черт извлечь общую структуру народной эстетики форм и распознать законы еврейской линии, цвета, плоскости, пространства.</a:t>
            </a:r>
          </a:p>
        </p:txBody>
      </p:sp>
    </p:spTree>
    <p:extLst>
      <p:ext uri="{BB962C8B-B14F-4D97-AF65-F5344CB8AC3E}">
        <p14:creationId xmlns:p14="http://schemas.microsoft.com/office/powerpoint/2010/main" val="289768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2664296"/>
          </a:xfrm>
        </p:spPr>
        <p:txBody>
          <a:bodyPr anchor="t"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Сухер-Бер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Рыбак, Борис 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Борух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Аронсон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ЕВРЕЙСКОЙ ЖИВОПИСИ.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РАЗМЫШЛЕНИЯ ХУДОЖНИКА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Альманах «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Уфганг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(«Восход»). Киев. Издательство «Культур-Лига», 1919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с идиша Г. </a:t>
            </a:r>
            <a:r>
              <a:rPr lang="ru-RU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Казовского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29680"/>
            <a:ext cx="5472608" cy="3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375" y="3046581"/>
            <a:ext cx="16293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 Аронсон, А. Тышлер, С.-Б. Рыбак. 1919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584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22114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Мурашко (1875 – 1919)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Богомазов (1880 —1930)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Экстер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Григорович, 1882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1949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11103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82017"/>
            <a:ext cx="2304256" cy="297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79" y="2708920"/>
            <a:ext cx="2612417" cy="27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422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4632" cy="3195787"/>
          </a:xfrm>
        </p:spPr>
        <p:txBody>
          <a:bodyPr anchor="t">
            <a:normAutofit/>
          </a:bodyPr>
          <a:lstStyle/>
          <a:p>
            <a:pPr lvl="0" algn="l"/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Сухер-Бер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Рыбак (1897,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Елисаветград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1935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Париж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синагога,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1917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861048"/>
            <a:ext cx="6760840" cy="2592288"/>
          </a:xfrm>
        </p:spPr>
        <p:txBody>
          <a:bodyPr>
            <a:normAutofit/>
          </a:bodyPr>
          <a:lstStyle/>
          <a:p>
            <a:pPr lvl="0" algn="l"/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 к книге </a:t>
            </a:r>
          </a:p>
          <a:p>
            <a:pPr lvl="0" algn="l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Марголина.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Сказочки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маленьких детей.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1922.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93125"/>
            <a:ext cx="862807" cy="132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843561" cy="262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20052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0" y="3428999"/>
            <a:ext cx="3312456" cy="269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714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490066"/>
          </a:xfrm>
        </p:spPr>
        <p:txBody>
          <a:bodyPr anchor="t">
            <a:normAutofit/>
          </a:bodyPr>
          <a:lstStyle/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Аронсон (1900—1980)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692697"/>
            <a:ext cx="3672408" cy="504055"/>
          </a:xfrm>
        </p:spPr>
        <p:txBody>
          <a:bodyPr anchor="t">
            <a:normAutofit/>
          </a:bodyPr>
          <a:lstStyle/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Восточный танец. 1922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404664"/>
            <a:ext cx="4041775" cy="504056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Автопортрет. 1920 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91" y="1268760"/>
            <a:ext cx="414081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4224578" cy="528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077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490066"/>
          </a:xfrm>
        </p:spPr>
        <p:txBody>
          <a:bodyPr anchor="t">
            <a:normAutofit/>
          </a:bodyPr>
          <a:lstStyle/>
          <a:p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Сухер-Бер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Рыбак,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Борух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Аронсон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Пути еврейской живописи.</a:t>
            </a:r>
            <a:endParaRPr lang="ru-RU" sz="1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620688"/>
            <a:ext cx="8496944" cy="5505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– одинок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него охотно замечают и ценят мысль, фантазию, идеологию, его общественное влияние и эмоциональные моменты. При этом никто не собирается поинтересоваться специфически живописными достижениями еврейского художника, не замечают важнейшего момента творчества – мастерства художника.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принципиальны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сложная композиция, а не идея, глубина тона, а не реалистическая интерпретация объекта.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южет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ценнейшим и вечным в художественной картине. Без формы – картина представляет собой не более, чем обычный холст. Тот, кто хочет наслаждаться картинами и даже судить о них, должен глубоко усвоить эту аксиому.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проникнуть в сущность живописи, необходима культура глаза. Нужно уметь смотреть на картину, а не просто смотреть.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 – выявлять пластические формы – всеобщая и интернациональная. Однако ВОПЛОЩЕНИЕ форм происходит у различных народов разным образом.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Творения различных народов и отдельных мастеров только тогда исполнены колоссальной силы и могут служить примером подлинного «высокого искусства», когда национальная сущность, формы и эмоции самой жизни глубоко переосмыслены и воплощены в материале пластического творчества.</a:t>
            </a:r>
          </a:p>
        </p:txBody>
      </p:sp>
    </p:spTree>
    <p:extLst>
      <p:ext uri="{BB962C8B-B14F-4D97-AF65-F5344CB8AC3E}">
        <p14:creationId xmlns:p14="http://schemas.microsoft.com/office/powerpoint/2010/main" val="315133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211" y="260648"/>
            <a:ext cx="2925961" cy="851694"/>
          </a:xfrm>
        </p:spPr>
        <p:txBody>
          <a:bodyPr anchor="t"/>
          <a:lstStyle/>
          <a:p>
            <a:r>
              <a:rPr lang="ru-RU" sz="18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</a:t>
            </a:r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 </a:t>
            </a:r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Аронсон.  Пути еврейской </a:t>
            </a:r>
            <a:r>
              <a:rPr lang="ru-RU" sz="18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живописи</a:t>
            </a:r>
            <a:endParaRPr lang="ru-RU" b="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63888" y="188640"/>
            <a:ext cx="5461446" cy="6264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сожалению, художники-евреи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именно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 время, когда искусство находилось в упадке. Это была эпоха господства в русской живописи так называемых «передвижников».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иллюстраторы жизни были во власти народнического духа, царившего тогда в русском обществе. Он приводил к утрате чувства художественного мастерства, а в холсте и красках видели не более, чем средство для отображения жизни понятным образом. Однако «передвижники» изображали лишь внешние, анекдотические стороны жизни, поэтому и их искусство не содержало в себе ничего национального по своей форме. Национальное у них проявилось не как специфическое воплощение формы, но только как сюжеты русской жизни.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художники-евреи. Влияние русских «передвижников» побудило и их искать национальные мотивы в своем искусстве.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было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Антокольским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одной из самых значительных личностей в истории русского идейного искусства. В истории русского искусства он сыграл роль тяжелой болезни, чьи последствия еще не преодолены. В истории еврейского искусства его единственная «заслуга» состоит в том, что он, будучи первым скульптором среди евреев, положил начало ложно-описательному национальному подходу к еврейской пластике.</a:t>
            </a: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95536" y="1124744"/>
            <a:ext cx="3096344" cy="5241797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Репин.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 М.М.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Антокольского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0133"/>
            <a:ext cx="3273199" cy="419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555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92211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Пролог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марок «Народы СССР» (1933)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507368" cy="478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636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886" y="188640"/>
            <a:ext cx="3008313" cy="1162050"/>
          </a:xfrm>
        </p:spPr>
        <p:txBody>
          <a:bodyPr anchor="t"/>
          <a:lstStyle/>
          <a:p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Именно в </a:t>
            </a:r>
            <a:r>
              <a:rPr lang="ru-RU" sz="4000" dirty="0" smtClean="0">
                <a:latin typeface="Times New Roman"/>
                <a:ea typeface="Times New Roman"/>
                <a:cs typeface="Times New Roman"/>
              </a:rPr>
              <a:t>лице </a:t>
            </a:r>
            <a:r>
              <a:rPr lang="ru-RU" sz="4000" dirty="0">
                <a:latin typeface="Times New Roman"/>
                <a:ea typeface="Times New Roman"/>
                <a:cs typeface="Times New Roman"/>
              </a:rPr>
              <a:t>М .</a:t>
            </a:r>
            <a:r>
              <a:rPr lang="ru-RU" sz="4000" dirty="0" err="1">
                <a:latin typeface="Times New Roman"/>
                <a:ea typeface="Times New Roman"/>
                <a:cs typeface="Times New Roman"/>
              </a:rPr>
              <a:t>Антокольского</a:t>
            </a:r>
            <a:r>
              <a:rPr lang="ru-RU" sz="4000" dirty="0">
                <a:latin typeface="Times New Roman"/>
                <a:ea typeface="Times New Roman"/>
                <a:cs typeface="Times New Roman"/>
              </a:rPr>
              <a:t> российскому еврейству было тогда суждено выдвинуть из своей среды </a:t>
            </a:r>
            <a:r>
              <a:rPr lang="ru-RU" sz="4000" dirty="0" err="1">
                <a:latin typeface="Times New Roman"/>
                <a:ea typeface="Times New Roman"/>
                <a:cs typeface="Times New Roman"/>
              </a:rPr>
              <a:t>характернейшего</a:t>
            </a:r>
            <a:r>
              <a:rPr lang="ru-RU" sz="4000" dirty="0">
                <a:latin typeface="Times New Roman"/>
                <a:ea typeface="Times New Roman"/>
                <a:cs typeface="Times New Roman"/>
              </a:rPr>
              <a:t> и сильнейшего представителя еврейского творчества. И это, конечно же, не случайно. На почве российской интеллектуальной жизни встретились две интеллигенции, имевшие между собой немало общего. Это были – интеллигенция русская, и – еврейская. Обе были оторваны от жизни социально, обе обладали сходными идеями. Кроме того, еврейский интеллигент привнес еще и </a:t>
            </a:r>
            <a:r>
              <a:rPr lang="ru-RU" sz="4000" dirty="0" err="1">
                <a:latin typeface="Times New Roman"/>
                <a:ea typeface="Times New Roman"/>
                <a:cs typeface="Times New Roman"/>
              </a:rPr>
              <a:t>отточенно</a:t>
            </a:r>
            <a:r>
              <a:rPr lang="ru-RU" sz="4000" dirty="0">
                <a:latin typeface="Times New Roman"/>
                <a:ea typeface="Times New Roman"/>
                <a:cs typeface="Times New Roman"/>
              </a:rPr>
              <a:t>-абстрактный, сухой и формалистический ум. В таких душах не оставалось места для чистого искусства, у них искусство нуждалось в оправдании, а оправдание они находили в своем отношении к искусству – как к вспомогательному средству для выражения общих идей и для осуществления высших социально-этических принципов. Вот в таких условиях и формировался </a:t>
            </a:r>
            <a:r>
              <a:rPr lang="ru-RU" sz="4000" dirty="0" err="1">
                <a:latin typeface="Times New Roman"/>
                <a:ea typeface="Times New Roman"/>
                <a:cs typeface="Times New Roman"/>
              </a:rPr>
              <a:t>Антокольский</a:t>
            </a:r>
            <a:r>
              <a:rPr lang="ru-RU" sz="4000" dirty="0">
                <a:latin typeface="Times New Roman"/>
                <a:ea typeface="Times New Roman"/>
                <a:cs typeface="Times New Roman"/>
              </a:rPr>
              <a:t>, и сам был, в то же время, их наиболее ярким выразителем. В нем – еврейская психика, соединившись с русской руководящей идеей, породили образ художника-мыслителя.</a:t>
            </a:r>
            <a:endParaRPr lang="ru-RU" sz="4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3" y="1268760"/>
            <a:ext cx="3401880" cy="485740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М.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Антокольский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(1843 – 1902)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Еврей-портной. 1865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3" y="2204864"/>
            <a:ext cx="3248700" cy="395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045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31" y="116632"/>
            <a:ext cx="4795209" cy="648072"/>
          </a:xfrm>
        </p:spPr>
        <p:txBody>
          <a:bodyPr anchor="t">
            <a:normAutofit/>
          </a:bodyPr>
          <a:lstStyle/>
          <a:p>
            <a:r>
              <a:rPr lang="ru-RU" sz="16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8749" y="188640"/>
            <a:ext cx="4395739" cy="7128792"/>
          </a:xfrm>
        </p:spPr>
        <p:txBody>
          <a:bodyPr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endParaRPr lang="ru-RU" sz="14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Почти 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все художники-евреи в России обратились к изображению еврейского </a:t>
            </a: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быта. Наиболее 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характерными представителями такого рода живописи были </a:t>
            </a:r>
            <a:r>
              <a:rPr lang="ru-RU" sz="1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Гиршенберг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 чрезмерно «земной наблюдатель жизни» </a:t>
            </a:r>
            <a:r>
              <a:rPr lang="ru-RU" sz="1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Пилиховский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Их произведения являются примерами еврейского «передвижнического» натурализма в живописи, который, к сожалению, был тогда тесно связан со слабым и плохим </a:t>
            </a:r>
            <a:r>
              <a:rPr lang="ru-RU" sz="1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бытописательством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 литературном творчестве Менделе, Шолом-Алейхема и начинающего </a:t>
            </a:r>
            <a:r>
              <a:rPr lang="ru-RU" sz="1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Переца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То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что делал Кауфман, – это просто «плагиат природы». Того же принципа придерживались позднее и Маркович, </a:t>
            </a:r>
            <a:r>
              <a:rPr lang="ru-RU" sz="1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Минковский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Пастернак и др. Вообще, трудно говорить о творческом начале в их произведениях, так как они, фактически, переносили на холст нечто вроде фотографических форм. Искусство же не имеет ничего общего с лживой бесстрастностью фотографического объектива...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Подобно русским, еврейские «передвижники» пытались создать национальное искусство, изображая сюжеты из еврейской жизни. В их живописном воплощении не происходило, однако, художественного переосмысления форм жизни народа. Их поиски в области национального искусства ни к чему не привели.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476672"/>
            <a:ext cx="4392488" cy="6264696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Гиршенберг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(1865 – 1908)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еврейском кладбище в Лодзи.  1892. 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5" y="3356992"/>
            <a:ext cx="4389236" cy="291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1872208" cy="265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445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Земные наблюдатели жизни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836713"/>
            <a:ext cx="4389884" cy="504056"/>
          </a:xfrm>
        </p:spPr>
        <p:txBody>
          <a:bodyPr anchor="t">
            <a:normAutofit/>
          </a:bodyPr>
          <a:lstStyle/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Леопольд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Пилиховский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(1869 – 1934)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836713"/>
            <a:ext cx="4104457" cy="432048"/>
          </a:xfrm>
        </p:spPr>
        <p:txBody>
          <a:bodyPr anchor="t">
            <a:noAutofit/>
          </a:bodyPr>
          <a:lstStyle/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Пастернак (1862 – 1945) 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17" y="1628800"/>
            <a:ext cx="4497363" cy="44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73" y="1628800"/>
            <a:ext cx="3244192" cy="44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083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Плагиат природы. Исидор Кауфман (1853 – 1921)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4608512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1" y="1844824"/>
            <a:ext cx="3395226" cy="416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846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en-US" sz="16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III. </a:t>
            </a:r>
            <a:r>
              <a:rPr lang="ru-RU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Еврейские 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художники также были увлечены импрессионизмом. Однако они не проявили никакого особенного своеобразия в восприятии чуждых форм. У евреев – у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Писарро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во Франции, Левитана и, позднее, Бродского,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Браза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Анисфельда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Бакста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в России,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Лессера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Ури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Макса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Либермана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в Германии, у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Йосефа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Израэльса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в Голландии – у большей части перечисленных художников форма, как правило, вообще не отражает их национального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воприятия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Некоторое исключение представляют собой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Израэльс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Левитан и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Писарро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 Левитана семитическое восприятие художника обнаруживается в композиции, в колорите и в вибрирующем чувстве тона. Левитан занимает совершенно особое место среди русских пейзажистов его времени, и бессмысленно видеть в его творчестве отражение русской тоски Чехова и поэтичности Тютчева. </a:t>
            </a:r>
            <a:r>
              <a:rPr lang="ru-RU" sz="16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Левитановские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«грустные» и «осенние» мотивы рождены не столько тоскливой русской природой, сколько специфическим восприятием ее Левитаном как евреем, с его специфической способностью совершенно слиться и сжиться с чуждым окружением.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Левитан (1860 – 1900)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вечным покоем.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1894.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0" y="2636912"/>
            <a:ext cx="3133310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157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3050"/>
            <a:ext cx="2853953" cy="851694"/>
          </a:xfrm>
        </p:spPr>
        <p:txBody>
          <a:bodyPr anchor="t"/>
          <a:lstStyle/>
          <a:p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273050"/>
            <a:ext cx="5122912" cy="6324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Подобное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же своеобразие в известной мере чувствуется и в импрессионизме </a:t>
            </a:r>
            <a:r>
              <a:rPr lang="ru-RU" sz="2000" dirty="0" err="1">
                <a:latin typeface="Times New Roman"/>
                <a:ea typeface="Times New Roman"/>
                <a:cs typeface="Times New Roman"/>
              </a:rPr>
              <a:t>Израэльса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. Сероватый колорит, глубина тона, «интимность» его композиций – все это характерно для голландского еврея </a:t>
            </a:r>
            <a:r>
              <a:rPr lang="ru-RU" sz="2000" dirty="0" err="1">
                <a:latin typeface="Times New Roman"/>
                <a:ea typeface="Times New Roman"/>
                <a:cs typeface="Times New Roman"/>
              </a:rPr>
              <a:t>Израэльса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Размышление. 1896. </a:t>
            </a:r>
            <a:endParaRPr lang="ru-RU" sz="2000" dirty="0">
              <a:ea typeface="Calibri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озеф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Израэльс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(1824 – 1911)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6" y="2564904"/>
            <a:ext cx="2827844" cy="32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37394"/>
            <a:ext cx="4250416" cy="347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48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Йозеф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Израэльс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1824 – 1911)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74" y="2348880"/>
            <a:ext cx="447718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038600" cy="288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440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73050"/>
            <a:ext cx="2997969" cy="779686"/>
          </a:xfrm>
        </p:spPr>
        <p:txBody>
          <a:bodyPr/>
          <a:lstStyle/>
          <a:p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067944" y="260648"/>
            <a:ext cx="4618856" cy="6334284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У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Писарро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расовые черты находят свое выражение в том, что он обращается с принципами импрессионизма более рационально и сдержанно, чем большинство его французских коллег. Именно поэтому он был первым, кто дал французскому художнику Сезанну толчок к пониманию сущности истинной картины. Совершенно не случайно то, что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Бакст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– декоратор. Его утонченность, культурность, полнота темперамента находят свое применение в балетных декорациях. Экзотически кричащие по своему колориту, они, в своей рафинированности, в определенной мере являются продуктом древней семитской культуры.</a:t>
            </a:r>
            <a:endParaRPr lang="ru-RU" sz="1600" dirty="0"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ru-RU" sz="1600" dirty="0">
                <a:latin typeface="Times New Roman"/>
                <a:ea typeface="Times New Roman"/>
              </a:rPr>
              <a:t>И все же, все эти перечисленные евреи-импрессионисты внесли чрезвычайно мало своего в подходе к технике импрессионизма. Им также не удалось в полной мере выразить национальное начало в своем искусстве. И все это потому, что импрессионизм не был в состоянии воплотить самобытно-еврейские особенности восприятия, так как специфическое выражение невозможно в заимствованной чуждой форме, которая отражает чуждые эмоции.</a:t>
            </a:r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Писарро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(1830 – 1903)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 Монмартр. 1897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96011"/>
            <a:ext cx="3816424" cy="296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086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418058"/>
          </a:xfrm>
        </p:spPr>
        <p:txBody>
          <a:bodyPr anchor="t">
            <a:norm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688632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IV</a:t>
            </a:r>
            <a:endParaRPr lang="ru-RU" sz="28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6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Искусство, чистая форма, – всегда абстрактно. Национальное в искусстве выражается тогда, когда абстрактное живописное чувство воплощается через специфический материал восприятия.</a:t>
            </a:r>
            <a:endParaRPr lang="ru-RU" sz="6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3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Наше </a:t>
            </a:r>
            <a:r>
              <a:rPr lang="ru-RU" sz="4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живое еврейское искусство, переварившее уже элементы западноевропейского творчества, находится в лагере «левых». </a:t>
            </a:r>
            <a:r>
              <a:rPr lang="ru-RU" sz="43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Еврейские </a:t>
            </a:r>
            <a:r>
              <a:rPr lang="ru-RU" sz="4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художники ощущают свое родство с современными новаторами, выдвинувшими принципы абстрактной живописи, ибо только в чистом, абстрактном творчестве, свободном от какой бы то ни было примеси литературы, возможно достичь воплощения собственного национального ощущения формы.</a:t>
            </a:r>
            <a:endParaRPr lang="ru-RU" sz="43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Благодаря особенностям абстракции, всегда отвечающей лишь на один вопрос «как?» в восприятии художника, многие из современных еврейских художников раскрыли свои черты, даже если они совершенно не предполагали выискивать и подчеркивать свое специфическое национальное восприятие.</a:t>
            </a:r>
            <a:endParaRPr lang="ru-RU" sz="43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Абстракция не терпит никаких других душевных излияний, кроме чисто живописных. Тем самым выявляется их самая сокровенная сущность, состоящая в том, «как» художник воплощает свое живописное чувство. Если мы проанализируем это самое «как», то обнаружим, что для французов характерны светлый тон и живописность; для немцев – сухость, рациональность, принципиальное значение рисунка, в то время, как живописность почти полностью у них отсутствует; для евреев – аналитически-синтетическая </a:t>
            </a:r>
            <a:r>
              <a:rPr lang="ru-RU" sz="43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сероватость</a:t>
            </a:r>
            <a:r>
              <a:rPr lang="ru-RU" sz="4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колорита и углубленно-темноватая </a:t>
            </a:r>
            <a:r>
              <a:rPr lang="ru-RU" sz="43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полихроматичность</a:t>
            </a:r>
            <a:r>
              <a:rPr lang="ru-RU" sz="4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(цвета, переходящие в полутона); фресковая живопись характерна для итальянцев; упрощенность линий и возвышенность религиозной живописи – для византийцев.</a:t>
            </a:r>
            <a:endParaRPr lang="ru-RU" sz="43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6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Итак</a:t>
            </a:r>
            <a:r>
              <a:rPr lang="ru-RU" sz="6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совершенно ясно, что национальное в искусстве воплощается только в абстрактной форме. </a:t>
            </a:r>
            <a:endParaRPr lang="ru-RU" sz="6200" dirty="0"/>
          </a:p>
        </p:txBody>
      </p:sp>
    </p:spTree>
    <p:extLst>
      <p:ext uri="{BB962C8B-B14F-4D97-AF65-F5344CB8AC3E}">
        <p14:creationId xmlns:p14="http://schemas.microsoft.com/office/powerpoint/2010/main" val="2431533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286001" cy="779686"/>
          </a:xfrm>
        </p:spPr>
        <p:txBody>
          <a:bodyPr anchor="t">
            <a:normAutofit fontScale="90000"/>
          </a:bodyPr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Петров-Водкин. Пространство Евклида (1932) 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Трехцветия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которыми глаз ориентируется в видимости, неодинаковы не только у различных народов, не только зависят от географических и пейзажных условий, но и каждый из нас по зрительным и мозговым свойствам в иной шкале этого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трехцветия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мыслит.</a:t>
            </a:r>
          </a:p>
          <a:p>
            <a:pPr marL="0" indent="0" algn="just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Когда бродишь берегами рек, окружающих Новгород, и видишь образование галек из цветных земель, глин, от синих через красные баканы до светло-охристых, то становится ясным, откуда возник колорит росписи Спаса-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Нередицы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пророка Илии и вообще древней новгородской школы. Красочный материал местного нахождения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предуказал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мастерам основу расцветки, но из этих же основ живописцы осуществили отличные друг от друга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трехцветия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которым и подчинили готовый уже, казалось, красочный материал.</a:t>
            </a:r>
          </a:p>
          <a:p>
            <a:pPr marL="0" indent="0" algn="just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Трехцветие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нимбов буддийских росписей иное, чем у Египта. Греческое иное, чем в Византии; витражи готики устанавливают свои основные цвета для новых глаз, новых выдвигающихся народов.</a:t>
            </a:r>
          </a:p>
          <a:p>
            <a:pPr marL="0" indent="0" algn="just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Цвет характеризует прозрение и затемнение целых исторических эпох и говорит о молодости, расцвете и о старости цивилизаций.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7836" y="1052736"/>
            <a:ext cx="3257677" cy="5073427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Петров-Водкин.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Автопортрет. 1929.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6" y="1916832"/>
            <a:ext cx="3349721" cy="441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970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 anchor="t"/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Серия марок «Народы СССР» (1933)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4038600" cy="291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8" y="1196752"/>
            <a:ext cx="4107531" cy="209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132948"/>
            <a:ext cx="4464496" cy="227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187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258" y="188640"/>
            <a:ext cx="3008313" cy="1162050"/>
          </a:xfrm>
        </p:spPr>
        <p:txBody>
          <a:bodyPr anchor="t"/>
          <a:lstStyle/>
          <a:p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b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332656"/>
            <a:ext cx="4834880" cy="5793507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Пикассо – это синтез и высшее проявление современного абстрактного чувства формы. Выявление поверхности объема, глубины плоскости картины и передача объема на плоскости, – все то, что являлось задачей кубизма и, одновременно, выражение и мощного динамизма, и статики, в чем заключались достижения футуристов, – все это умел только испанец Пикассо. 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latin typeface="Times New Roman"/>
                <a:ea typeface="Times New Roman"/>
                <a:cs typeface="Times New Roman"/>
              </a:rPr>
              <a:t>Вот</a:t>
            </a:r>
            <a:r>
              <a:rPr lang="ru-RU" sz="3800" b="1" dirty="0">
                <a:latin typeface="Times New Roman"/>
                <a:ea typeface="Times New Roman"/>
                <a:cs typeface="Times New Roman"/>
              </a:rPr>
              <a:t>, почему Пикассо близок и дорог нам, еврейским художникам, воспринимающим форму только как воплощение живописного материала. Кто знает – может быть, таким образом проявляются определенные еврейские черты, родственные испанским?</a:t>
            </a:r>
            <a:endParaRPr lang="ru-RU" sz="3800" b="1" dirty="0">
              <a:ea typeface="Calibri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Пикассо. Автопортрет. 1907.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214097" cy="426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479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3050"/>
            <a:ext cx="2997969" cy="707678"/>
          </a:xfrm>
        </p:spPr>
        <p:txBody>
          <a:bodyPr anchor="t"/>
          <a:lstStyle/>
          <a:p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Первые попытки еврейских художников воплотить некоторые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специфические элементы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 своей живописи были предприняты в России. Наиболее ярким проявлением их достижений в этой области является творчество Шагала, Фалька и Альтмана, весьма своеобразно воспринявших современную абстрактную форму.</a:t>
            </a:r>
            <a:endParaRPr lang="ru-RU" sz="28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Натан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Альтман – один из тех художников, которые выдвинулись на волне русского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интеллигентско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-романтического импрессионизма (группа «Мир искусства»). Однако, будучи евреем, Альтман быстро освободился от определенного груза отсталости русской живописи и освоил открытия французских художников. В период рафинированного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ретроспективизма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и мании графичности творчество Альтмана активно погружено в русский художественный мир («Портрет Анны Ахматовой», 1914). В ахматовском портрете мы находим умственно-интеллектуальный анализ достижений Запада, пропущенный через призму русского живописного восприятия. </a:t>
            </a:r>
            <a:endParaRPr lang="ru-RU" sz="28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Альтмане встречаются два начала: современный еврейский художник-новатор и реликты устаревшей натуралистической живописной традиции, мешающей ему воплотить специфический материал, соответствующий его семитической конструкции. Альтман обратился к поискам элементов, с помощью которых он смог бы выразить свое специфическое «я», а потому не случайно, что он начал изучать еврейское народное искусство. Результатом этих исканий стал цикл «Еврейская графика» (Художественная выставка «Мир искусства» 1914 года). К сожалению, произведения еврейского народного творчества у него не были индивидуально переосмыслены, но просто скопированы. В прекрасно изваянном скульптурном портрете «Голова молодого еврея» видно намерение художника выявить свое национальное начало.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800" dirty="0">
              <a:ea typeface="Calibri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Альтман (1889 – 1970)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А. Ахматовой.  1914.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14" y="2636912"/>
            <a:ext cx="3220540" cy="385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665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3050"/>
            <a:ext cx="2997969" cy="635670"/>
          </a:xfrm>
        </p:spPr>
        <p:txBody>
          <a:bodyPr anchor="t">
            <a:normAutofit fontScale="90000"/>
          </a:bodyPr>
          <a:lstStyle/>
          <a:p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ru-RU" sz="13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Альтмане встречаются два начала: современный еврейский художник-новатор и реликты устаревшей натуралистической живописной традиции, мешающей ему воплотить специфический материал, соответствующий его семитической конструкции. Альтман обратился к поискам элементов, с помощью которых он смог бы выразить свое специфическое «я», а потому не случайно, что он начал изучать еврейское народное искусство. Результатом этих исканий стал цикл «Еврейская графика» (Художественная выставка «Мир искусства» 1914 года). К сожалению, произведения еврейского народного творчества у него не были индивидуально переосмыслены, но просто скопированы. В прекрасно изваянном скульптурном портрете «Голова молодого еврея» видно намерение художника выявить свое национальное начало.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836712"/>
            <a:ext cx="2997969" cy="5289451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Альтман.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молодого еврея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(Автопортрет). 1916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069901" cy="409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58154"/>
            <a:ext cx="2952328" cy="245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10948" r="6192" b="14320"/>
          <a:stretch/>
        </p:blipFill>
        <p:spPr bwMode="auto">
          <a:xfrm>
            <a:off x="6300192" y="3376519"/>
            <a:ext cx="2397053" cy="127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001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3050"/>
            <a:ext cx="2997969" cy="635670"/>
          </a:xfrm>
        </p:spPr>
        <p:txBody>
          <a:bodyPr anchor="t">
            <a:normAutofit fontScale="90000"/>
          </a:bodyPr>
          <a:lstStyle/>
          <a:p>
            <a:r>
              <a:rPr lang="ru-RU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88640"/>
            <a:ext cx="4474840" cy="6192688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несколько большей степени еврейское восприятие выражено у художника-живописца Фалька, ищущего подлинно-живописную форму в ее абстрактном понимании. Это наиболее ярко проявилось в его работах крымского периода 1916-1917 годов («Портрет родителей», натюрморты и этюды). Благодаря своему своеобразно-еврейскому стремлению к сдержанности и, в то же время, к предельной убедительности, Фальк в «Портрете родителей» синтезировал живописные достижения Сезанна и кубистов и при этом внес свои собственные субъективные штрихи. Национальное воплотилось у Фалька в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синтетизированности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тона и живописного колорита. В ряде его натюрмортов и пейзажей, как правило, чувствуется синтез каждого цвета, каждой краски: это – не просто розовое, черное, голубое, но именно синтез розового, черного или голубого. Такого рода восприятие возможно только у еврея.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052736"/>
            <a:ext cx="4032448" cy="5073427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Фальк (1886 – 1958)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Каган-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Шабшая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(1877 – 1939)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19083"/>
            <a:ext cx="3559463" cy="410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37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3050"/>
            <a:ext cx="2925961" cy="707678"/>
          </a:xfrm>
        </p:spPr>
        <p:txBody>
          <a:bodyPr anchor="t"/>
          <a:lstStyle/>
          <a:p>
            <a:r>
              <a:rPr lang="ru-RU" sz="16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Особое место занимает Шагал. Особое место – потому, что, в отличие от Альтмана и Фалька, Шагал в абстрактной форме воплотил как свой индивидуально-живописный, так и свой национальный материал. Шагал, в определенной мере, уже продукт еврейской культуры. Живописными понятиями он выражает формы жизни своего народа. Находясь в Париже, в самом эпицентре водоворота поисков новейших форм в искусстве, задушившем немало личностей, Шагал, благодаря специфичности своего восприятия, сохранил свою индивидуальность. Он воспринял все современные достижения, включая и футуризм, но своеобразно переосмыслил их. Лучшим доказательством тому служит «Молящийся еврей» (1914), произведение, которому принадлежит законное место среди величайших шедевров современной живописи.</a:t>
            </a:r>
            <a:endParaRPr lang="ru-RU" sz="2800" dirty="0">
              <a:ea typeface="Calibri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052736"/>
            <a:ext cx="3069977" cy="5073427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Шагал (1887 – 1885)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Молящийся еврей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063086" cy="3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004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ru-RU" sz="16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273050"/>
            <a:ext cx="4186808" cy="625229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Насыщенный тон, бархатистый колорит, глубина красочных слоев – в этом отразилось благоговейное отношение евреев к бархату, шелку, атласу и другим полихромным тканям, использовавшимся в культовых целях (футляры для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тфиллин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, талесы, облачения свитков Торы и т.п.). Экстатическая насыщенность тона в живописи Шагала – достижение в области еврейской национальной живописи. Совершенно не случайно, что в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шагаловской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палитре такое важное место занимают дополнительные цвета: бархатисто-черный, фиолетовый, коричневый, небесно-лазурный, соседствующий с багрово-красным. Все это – колорит тканей, столь любимых евреями и распространенных в их жизни.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908720"/>
            <a:ext cx="3898776" cy="5217443"/>
          </a:xfrm>
        </p:spPr>
        <p:txBody>
          <a:bodyPr>
            <a:normAutofit/>
          </a:bodyPr>
          <a:lstStyle/>
          <a:p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Паройхес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Волынская губ. 1887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456384" cy="540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110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846" y="332656"/>
            <a:ext cx="3008313" cy="1162050"/>
          </a:xfrm>
        </p:spPr>
        <p:txBody>
          <a:bodyPr anchor="t"/>
          <a:lstStyle/>
          <a:p>
            <a:r>
              <a:rPr lang="ru-RU" sz="16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Шагалу как художнику-живописцу непростительно лишь одно – его литературно-анекдотические холсты, где отсутствует всякая живописная конструкция и композиция. К этому ряду должны быть причислены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шагаловские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«парикмахерские» и другие подобные «этюды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».</a:t>
            </a:r>
            <a:endParaRPr lang="ru-RU" sz="2800" dirty="0" smtClean="0"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Большую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роль в живописи Шагала играет то, что художник, многим обязанный маленькому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штетлу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, переосмыслил еврейское народное творчество. Еврейское народное искусство дало Шагалу зоркость и остроту в видении плоскостных композиций. То, что Шагал видел на протяжении всего своего детства и в зрелом возрасте – резные надгробия, росписи синагог, множество еврейских примитивов и т.п., – послужило ему материалом, который он воплотил, чтобы выразить свое национальное «я».</a:t>
            </a:r>
            <a:endParaRPr lang="ru-RU" sz="2800" dirty="0">
              <a:ea typeface="Calibri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052736"/>
            <a:ext cx="2925961" cy="5073427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Шагал.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Парикмахерская. 1912.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1"/>
            <a:ext cx="3131045" cy="421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217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346050"/>
          </a:xfrm>
        </p:spPr>
        <p:txBody>
          <a:bodyPr anchor="t">
            <a:normAutofit fontScale="90000"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С.-Б. Рыбак, Б. Аронсон.  Пути еврейской живописи.</a:t>
            </a:r>
            <a:endParaRPr lang="ru-RU" sz="20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5536" y="692696"/>
            <a:ext cx="8291264" cy="5433467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 smtClean="0">
                <a:latin typeface="Times New Roman"/>
                <a:ea typeface="Times New Roman"/>
                <a:cs typeface="Times New Roman"/>
              </a:rPr>
              <a:t>Современный </a:t>
            </a:r>
            <a:r>
              <a:rPr lang="ru-RU" sz="3800" dirty="0">
                <a:latin typeface="Times New Roman"/>
                <a:ea typeface="Times New Roman"/>
                <a:cs typeface="Times New Roman"/>
              </a:rPr>
              <a:t>еврейский художник склоняется к беспредметной живописи, так как в такого рода живописи не отражаются жизненные эмоции.</a:t>
            </a:r>
            <a:endParaRPr lang="ru-RU" sz="38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 smtClean="0">
                <a:latin typeface="Times New Roman"/>
                <a:ea typeface="Times New Roman"/>
                <a:cs typeface="Times New Roman"/>
              </a:rPr>
              <a:t>На </a:t>
            </a:r>
            <a:r>
              <a:rPr lang="ru-RU" sz="3800" dirty="0">
                <a:latin typeface="Times New Roman"/>
                <a:ea typeface="Times New Roman"/>
                <a:cs typeface="Times New Roman"/>
              </a:rPr>
              <a:t>фоне экстремальных достижений западноевропейской живописи, доходящих до абсолютной абстракции, еврейский художник, благодаря его свежести, его ярко-фанатичной и наивной способности к восприятию и к воплощению своего животрепещущего живописного чувства в национальном материале, – еврейский художник призван произвести переворот в современной </a:t>
            </a:r>
            <a:r>
              <a:rPr lang="ru-RU" sz="3800" dirty="0" smtClean="0">
                <a:latin typeface="Times New Roman"/>
                <a:ea typeface="Times New Roman"/>
                <a:cs typeface="Times New Roman"/>
              </a:rPr>
              <a:t>живописи.</a:t>
            </a:r>
            <a:endParaRPr lang="ru-RU" sz="3800" dirty="0" smtClean="0"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dirty="0" smtClean="0">
                <a:latin typeface="Times New Roman"/>
                <a:ea typeface="Times New Roman"/>
                <a:cs typeface="Times New Roman"/>
              </a:rPr>
              <a:t>Усталый </a:t>
            </a:r>
            <a:r>
              <a:rPr lang="ru-RU" sz="3800" dirty="0">
                <a:latin typeface="Times New Roman"/>
                <a:ea typeface="Times New Roman"/>
                <a:cs typeface="Times New Roman"/>
              </a:rPr>
              <a:t>Запад, уже исчерпавший все формы пластического ремесла, принесший в жертву во имя этого ремесла самый экстаз живых жизненных эмоций, зовет свежих, молодых живописцев, еврейских художников, по-азиатски опьяненных </a:t>
            </a:r>
            <a:r>
              <a:rPr lang="ru-RU" sz="3800" dirty="0" smtClean="0">
                <a:latin typeface="Times New Roman"/>
                <a:ea typeface="Times New Roman"/>
                <a:cs typeface="Times New Roman"/>
              </a:rPr>
              <a:t>формой.</a:t>
            </a:r>
            <a:endParaRPr lang="ru-RU" sz="3800" dirty="0" smtClean="0"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Еврейская </a:t>
            </a:r>
            <a:r>
              <a:rPr lang="ru-RU" sz="4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форма уже здесь, </a:t>
            </a:r>
            <a:endParaRPr lang="ru-RU" sz="44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она </a:t>
            </a:r>
            <a:r>
              <a:rPr lang="ru-RU" sz="4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просыпается, </a:t>
            </a:r>
            <a:endParaRPr lang="ru-RU" sz="44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она </a:t>
            </a:r>
            <a:r>
              <a:rPr lang="ru-RU" sz="4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возрождается!</a:t>
            </a:r>
            <a:endParaRPr lang="ru-RU" sz="4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4821" r="4647" b="3800"/>
          <a:stretch/>
        </p:blipFill>
        <p:spPr bwMode="auto">
          <a:xfrm>
            <a:off x="6516216" y="3444403"/>
            <a:ext cx="2041821" cy="327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116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74638"/>
            <a:ext cx="8208912" cy="850106"/>
          </a:xfrm>
        </p:spPr>
        <p:txBody>
          <a:bodyPr anchor="t"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евреям понадобилось еврейское искусство?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5536" y="980728"/>
            <a:ext cx="4101852" cy="1656184"/>
          </a:xfrm>
        </p:spPr>
        <p:txBody>
          <a:bodyPr anchor="t">
            <a:normAutofit/>
          </a:bodyPr>
          <a:lstStyle/>
          <a:p>
            <a:endParaRPr lang="ru-RU" sz="28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Эрнст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Ренан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1823 – 1892)</a:t>
            </a:r>
          </a:p>
          <a:p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932040" y="908720"/>
            <a:ext cx="3754762" cy="1800200"/>
          </a:xfrm>
        </p:spPr>
        <p:txBody>
          <a:bodyPr anchor="t">
            <a:normAutofit/>
          </a:bodyPr>
          <a:lstStyle/>
          <a:p>
            <a:endPara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74441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7544" y="1916832"/>
            <a:ext cx="4176464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духа и склонностью к однообразию пустыни объясняется, по воззрению Ренана, отсутствие у Семитов пластических искусств.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(проф. А.Д. Беляев, 1849 –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1920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823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жанр быть еврейским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искусством?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67544" y="980729"/>
            <a:ext cx="4029844" cy="648072"/>
          </a:xfrm>
        </p:spPr>
        <p:txBody>
          <a:bodyPr anchor="t">
            <a:normAutofit fontScale="92500" lnSpcReduction="20000"/>
          </a:bodyPr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Крамской. Оскорбленный еврейский мальчик (1874)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0198" y="2174875"/>
            <a:ext cx="263419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572000" y="980729"/>
            <a:ext cx="4114803" cy="648072"/>
          </a:xfrm>
        </p:spPr>
        <p:txBody>
          <a:bodyPr anchor="t">
            <a:normAutofit fontScale="85000" lnSpcReduction="20000"/>
          </a:bodyPr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Исидор Кауфман (1853 – 1921)</a:t>
            </a:r>
          </a:p>
          <a:p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Галицийский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мальчик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83" y="2174875"/>
            <a:ext cx="306805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66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274638"/>
            <a:ext cx="4968552" cy="922114"/>
          </a:xfrm>
        </p:spPr>
        <p:txBody>
          <a:bodyPr anchor="t">
            <a:normAutofit/>
          </a:bodyPr>
          <a:lstStyle/>
          <a:p>
            <a:pPr algn="l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Гаскала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(Просвещение)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неомавританский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стиль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104456" cy="936104"/>
          </a:xfrm>
        </p:spPr>
        <p:txBody>
          <a:bodyPr anchor="t">
            <a:normAutofit fontScale="92500" lnSpcReduction="10000"/>
          </a:bodyPr>
          <a:lstStyle/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Ропет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(1845 – 1908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Ворота Петербургской синагоги. 1905</a:t>
            </a:r>
          </a:p>
          <a:p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 Пятикнижия. Толедо. 1260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 flipH="1">
            <a:off x="6300191" y="1196752"/>
            <a:ext cx="45719" cy="978123"/>
          </a:xfrm>
        </p:spPr>
        <p:txBody>
          <a:bodyPr anchor="t">
            <a:normAutofit/>
          </a:bodyPr>
          <a:lstStyle/>
          <a:p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3164"/>
            <a:ext cx="3384376" cy="45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6038"/>
            <a:ext cx="2016224" cy="240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5137017" cy="303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60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 anchor="t"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Сионизм и искусство Древнего Востока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836712"/>
            <a:ext cx="4101852" cy="792088"/>
          </a:xfrm>
        </p:spPr>
        <p:txBody>
          <a:bodyPr anchor="t">
            <a:normAutofit/>
          </a:bodyPr>
          <a:lstStyle/>
          <a:p>
            <a:pPr algn="ctr"/>
            <a:r>
              <a:rPr lang="ru-RU" sz="19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Эфраим-Моше</a:t>
            </a:r>
            <a:r>
              <a:rPr lang="ru-RU" sz="19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Лилиен</a:t>
            </a:r>
            <a:r>
              <a:rPr lang="ru-RU" sz="19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(1874 – 1925)</a:t>
            </a:r>
          </a:p>
          <a:p>
            <a:pPr algn="ctr"/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Моисей 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99992" y="908721"/>
            <a:ext cx="4186811" cy="648072"/>
          </a:xfrm>
        </p:spPr>
        <p:txBody>
          <a:bodyPr anchor="t">
            <a:normAutofit/>
          </a:bodyPr>
          <a:lstStyle/>
          <a:p>
            <a:pPr algn="ctr"/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Ассирийский рельеф, 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VIII 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до н. э. 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839101" cy="465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038" y="1484784"/>
            <a:ext cx="3112526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801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0609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 Стасов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(1824 – 1906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поиски национального еврейского искусства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Нет </a:t>
            </a:r>
            <a:r>
              <a:rPr lang="ru-RU" dirty="0"/>
              <a:t>искусства без национальности… Эти самые </a:t>
            </a:r>
            <a:r>
              <a:rPr lang="ru-RU" dirty="0" err="1"/>
              <a:t>объевропеенные</a:t>
            </a:r>
            <a:r>
              <a:rPr lang="ru-RU" dirty="0"/>
              <a:t> евреи, сколько они способны представить миру оригинальных мыслей, самобытных ритмов и никем не тронутых нот душевных… Или еврейская национальность кажется им… бедною, или тем в ней мало в ее старой и новой истории</a:t>
            </a:r>
            <a:r>
              <a:rPr lang="ru-RU" dirty="0" smtClean="0"/>
              <a:t>….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049228" cy="510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60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70722" y="274638"/>
            <a:ext cx="6593766" cy="778098"/>
          </a:xfrm>
        </p:spPr>
        <p:txBody>
          <a:bodyPr anchor="t">
            <a:normAutofit/>
          </a:bodyPr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наперед отыскать и полюбить все маленькое и скромное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2865" r="837"/>
          <a:stretch/>
        </p:blipFill>
        <p:spPr bwMode="auto">
          <a:xfrm>
            <a:off x="2639107" y="793385"/>
            <a:ext cx="6504893" cy="556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7920"/>
            <a:ext cx="2119202" cy="297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501009"/>
            <a:ext cx="2088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Стасов В.В.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всемирной выставки // Еврейская библиотека. Издание А. Е. Ландау Т. 7. 1879.</a:t>
            </a:r>
            <a:endParaRPr lang="ru-RU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2990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2824</Words>
  <Application>Microsoft Office PowerPoint</Application>
  <PresentationFormat>Экран (4:3)</PresentationFormat>
  <Paragraphs>195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1_Тема Office</vt:lpstr>
      <vt:lpstr>Тема Office</vt:lpstr>
      <vt:lpstr>                                                                             Валерий Дымшиц                                                   Европейский университет в СПб                                                  Центр «Петербургская иудаика» </vt:lpstr>
      <vt:lpstr>Пролог Серия марок «Народы СССР» (1933) </vt:lpstr>
      <vt:lpstr>Серия марок «Народы СССР» (1933) </vt:lpstr>
      <vt:lpstr>ПРЕДИСЛОВИЕ Зачем евреям понадобилось еврейское искусство?</vt:lpstr>
      <vt:lpstr>Может ли жанр быть еврейским искусством?</vt:lpstr>
      <vt:lpstr>Гаскала (Просвещение) и неомавританский стиль</vt:lpstr>
      <vt:lpstr>Сионизм и искусство Древнего Востока</vt:lpstr>
      <vt:lpstr>В.В. Стасов (1824 – 1906) и поиски национального еврейского искусства </vt:lpstr>
      <vt:lpstr>Надо наперед отыскать и полюбить все маленькое и скромное</vt:lpstr>
      <vt:lpstr>Презентация PowerPoint</vt:lpstr>
      <vt:lpstr>Абрам Эфрос. Лампа Аладдина (1918)</vt:lpstr>
      <vt:lpstr>Абрам Эфрос. Лампа Аладдина (1918) Еврейский мир. Лит. сбор. под ред. А. Соболя и Э. Б. Лойтера. Вып. 1. М., 1918. </vt:lpstr>
      <vt:lpstr> Абрам Эфрос. Лампа Аладдина (1918) </vt:lpstr>
      <vt:lpstr>Глава I  Сухер-Бер Рыбак, Борис (Борух) Аронсон    ПУТИ ЕВРЕЙСКОЙ ЖИВОПИСИ.  РАЗМЫШЛЕНИЯ ХУДОЖНИКА  Альманах «Уфганг» («Восход»). Киев. Издательство «Культур-Лига», 1919 Перевод с идиша Г. Казовского    </vt:lpstr>
      <vt:lpstr>Учителя  Александр Мурашко (1875 – 1919) Александр Богомазов (1880 —1930) Александра Экстер (Григорович, 1882 – 1949) </vt:lpstr>
      <vt:lpstr>Сухер-Бер Рыбак (1897, Елисаветград — 1935, Париж) Старая синагога, 1917    </vt:lpstr>
      <vt:lpstr>Борис Аронсон (1900—1980)</vt:lpstr>
      <vt:lpstr>Сухер-Бер Рыбак, Борух Аронсон.  Пути еврейской живописи.</vt:lpstr>
      <vt:lpstr>С.-Б. Рыбак, Б. Аронсон.  Пути еврейской живописи</vt:lpstr>
      <vt:lpstr>С.-Б. Рыбак, Б. Аронсон.  Пути еврейской живописи.</vt:lpstr>
      <vt:lpstr>С.-Б. Рыбак, Б. Аронсон.  Пути еврейской живописи</vt:lpstr>
      <vt:lpstr>Земные наблюдатели жизни  </vt:lpstr>
      <vt:lpstr>Плагиат природы. Исидор Кауфман (1853 – 1921) </vt:lpstr>
      <vt:lpstr>С.-Б. Рыбак, Б. Аронсон.  Пути еврейской живописи.</vt:lpstr>
      <vt:lpstr>С.-Б. Рыбак, Б. Аронсон.  Пути еврейской живописи.</vt:lpstr>
      <vt:lpstr>Йозеф Израэльс (1824 – 1911) </vt:lpstr>
      <vt:lpstr>С.-Б. Рыбак, Б. Аронсон.  Пути еврейской живописи.</vt:lpstr>
      <vt:lpstr>С.-Б. Рыбак, Б. Аронсон.  Пути еврейской живописи.</vt:lpstr>
      <vt:lpstr>К. Петров-Водкин. Пространство Евклида (1932) </vt:lpstr>
      <vt:lpstr>С.-Б. Рыбак, Б. Аронсон.  Пути еврейской живописи.</vt:lpstr>
      <vt:lpstr>С.-Б. Рыбак, Б. Аронсон.  Пути еврейской живописи.</vt:lpstr>
      <vt:lpstr>С.-Б. Рыбак, Б. Аронсон.  Пути еврейской живописи.</vt:lpstr>
      <vt:lpstr>С.-Б. Рыбак, Б. Аронсон.  Пути еврейской живописи.</vt:lpstr>
      <vt:lpstr>С.-Б. Рыбак, Б. Аронсон.  Пути еврейской живописи.</vt:lpstr>
      <vt:lpstr>С.-Б. Рыбак, Б. Аронсон.  Пути еврейской живописи.</vt:lpstr>
      <vt:lpstr>С.-Б. Рыбак, Б. Аронсон.  Пути еврейской живописи.</vt:lpstr>
      <vt:lpstr>С.-Б. Рыбак, Б. Аронсон.  Пути еврейской живописи.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130</cp:revision>
  <dcterms:created xsi:type="dcterms:W3CDTF">2020-03-15T09:15:05Z</dcterms:created>
  <dcterms:modified xsi:type="dcterms:W3CDTF">2021-04-12T04:59:46Z</dcterms:modified>
</cp:coreProperties>
</file>