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6" r:id="rId3"/>
    <p:sldId id="256" r:id="rId4"/>
    <p:sldId id="274" r:id="rId5"/>
    <p:sldId id="278" r:id="rId6"/>
    <p:sldId id="277" r:id="rId7"/>
    <p:sldId id="279" r:id="rId8"/>
    <p:sldId id="264" r:id="rId9"/>
    <p:sldId id="268" r:id="rId10"/>
    <p:sldId id="265" r:id="rId11"/>
    <p:sldId id="258" r:id="rId12"/>
    <p:sldId id="280" r:id="rId13"/>
    <p:sldId id="263" r:id="rId14"/>
    <p:sldId id="262" r:id="rId15"/>
    <p:sldId id="259" r:id="rId16"/>
    <p:sldId id="272" r:id="rId17"/>
    <p:sldId id="269" r:id="rId18"/>
    <p:sldId id="271" r:id="rId19"/>
    <p:sldId id="26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28" autoAdjust="0"/>
  </p:normalViewPr>
  <p:slideViewPr>
    <p:cSldViewPr>
      <p:cViewPr>
        <p:scale>
          <a:sx n="77" d="100"/>
          <a:sy n="77" d="100"/>
        </p:scale>
        <p:origin x="-117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3C5653-DB2A-4072-99B1-5215E69254D7}"/>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87ED3FD-6732-4137-9EB1-9A1ABF7C37E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5B6E92E2-B241-474A-80FF-657E74895BD5}"/>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xmlns="" id="{390976F6-E2B4-4C6F-B069-B25F92155343}"/>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6597F120-F75D-4CF8-AD89-2C79B7280345}"/>
              </a:ext>
            </a:extLst>
          </p:cNvPr>
          <p:cNvSpPr>
            <a:spLocks noGrp="1"/>
          </p:cNvSpPr>
          <p:nvPr>
            <p:ph type="sldNum" sz="quarter" idx="12"/>
          </p:nvPr>
        </p:nvSpPr>
        <p:spPr/>
        <p:txBody>
          <a:bodyPr/>
          <a:lstStyle>
            <a:lvl1pPr>
              <a:defRPr/>
            </a:lvl1pPr>
          </a:lstStyle>
          <a:p>
            <a:fld id="{9F0A1D92-B280-4185-A9BE-AA73F339D667}" type="slidenum">
              <a:rPr lang="ru-RU" altLang="ru-RU"/>
              <a:pPr/>
              <a:t>‹#›</a:t>
            </a:fld>
            <a:endParaRPr lang="ru-RU" altLang="ru-RU"/>
          </a:p>
        </p:txBody>
      </p:sp>
    </p:spTree>
    <p:extLst>
      <p:ext uri="{BB962C8B-B14F-4D97-AF65-F5344CB8AC3E}">
        <p14:creationId xmlns:p14="http://schemas.microsoft.com/office/powerpoint/2010/main" val="157889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C7295B-51C9-471F-B471-0759198E588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C4D4AF6-98A5-493B-96C2-AADCF0A14DE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407C26C-9B33-47B1-A39E-392EC3A21D97}"/>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xmlns="" id="{447F3DD7-59FE-4B2E-999E-64E32FF08220}"/>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076D7093-EBB6-454F-80F6-6A570C240C1F}"/>
              </a:ext>
            </a:extLst>
          </p:cNvPr>
          <p:cNvSpPr>
            <a:spLocks noGrp="1"/>
          </p:cNvSpPr>
          <p:nvPr>
            <p:ph type="sldNum" sz="quarter" idx="12"/>
          </p:nvPr>
        </p:nvSpPr>
        <p:spPr/>
        <p:txBody>
          <a:bodyPr/>
          <a:lstStyle>
            <a:lvl1pPr>
              <a:defRPr/>
            </a:lvl1pPr>
          </a:lstStyle>
          <a:p>
            <a:fld id="{89F7E2E5-E6ED-4769-A68A-D9AC35E5A5AF}" type="slidenum">
              <a:rPr lang="ru-RU" altLang="ru-RU"/>
              <a:pPr/>
              <a:t>‹#›</a:t>
            </a:fld>
            <a:endParaRPr lang="ru-RU" altLang="ru-RU"/>
          </a:p>
        </p:txBody>
      </p:sp>
    </p:spTree>
    <p:extLst>
      <p:ext uri="{BB962C8B-B14F-4D97-AF65-F5344CB8AC3E}">
        <p14:creationId xmlns:p14="http://schemas.microsoft.com/office/powerpoint/2010/main" val="336769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FB610E8-5678-492B-AEF8-8ACF275E116A}"/>
              </a:ext>
            </a:extLst>
          </p:cNvPr>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9448E8B-8B4A-4CD7-A458-BE8EFF73047D}"/>
              </a:ext>
            </a:extLst>
          </p:cNvPr>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E5672BE-67FE-4CF0-81B8-BBE493D1BE6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xmlns="" id="{AF7A2723-91C9-4CFA-9B4A-33595F0F2A34}"/>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96EE79FA-5C54-4FAE-AB3B-DF119FF0BC9E}"/>
              </a:ext>
            </a:extLst>
          </p:cNvPr>
          <p:cNvSpPr>
            <a:spLocks noGrp="1"/>
          </p:cNvSpPr>
          <p:nvPr>
            <p:ph type="sldNum" sz="quarter" idx="12"/>
          </p:nvPr>
        </p:nvSpPr>
        <p:spPr/>
        <p:txBody>
          <a:bodyPr/>
          <a:lstStyle>
            <a:lvl1pPr>
              <a:defRPr/>
            </a:lvl1pPr>
          </a:lstStyle>
          <a:p>
            <a:fld id="{0A56664A-55AC-4485-A568-885E083D4B25}" type="slidenum">
              <a:rPr lang="ru-RU" altLang="ru-RU"/>
              <a:pPr/>
              <a:t>‹#›</a:t>
            </a:fld>
            <a:endParaRPr lang="ru-RU" altLang="ru-RU"/>
          </a:p>
        </p:txBody>
      </p:sp>
    </p:spTree>
    <p:extLst>
      <p:ext uri="{BB962C8B-B14F-4D97-AF65-F5344CB8AC3E}">
        <p14:creationId xmlns:p14="http://schemas.microsoft.com/office/powerpoint/2010/main" val="41858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16774D6-5C84-467E-981F-49A0CC92DDB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B570803-84E4-4F93-B3C8-00BA61FD09A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861117-FFC0-405D-8C8D-69BF54EA901F}"/>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xmlns="" id="{208C9A48-215C-43E1-8C05-3E26633BE36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E1D7AF8A-914C-4A5C-BCD1-41D2AC311FD6}"/>
              </a:ext>
            </a:extLst>
          </p:cNvPr>
          <p:cNvSpPr>
            <a:spLocks noGrp="1"/>
          </p:cNvSpPr>
          <p:nvPr>
            <p:ph type="sldNum" sz="quarter" idx="12"/>
          </p:nvPr>
        </p:nvSpPr>
        <p:spPr/>
        <p:txBody>
          <a:bodyPr/>
          <a:lstStyle>
            <a:lvl1pPr>
              <a:defRPr/>
            </a:lvl1pPr>
          </a:lstStyle>
          <a:p>
            <a:fld id="{0DDC7C38-8853-45BD-B100-71909AD4897A}" type="slidenum">
              <a:rPr lang="ru-RU" altLang="ru-RU"/>
              <a:pPr/>
              <a:t>‹#›</a:t>
            </a:fld>
            <a:endParaRPr lang="ru-RU" altLang="ru-RU"/>
          </a:p>
        </p:txBody>
      </p:sp>
    </p:spTree>
    <p:extLst>
      <p:ext uri="{BB962C8B-B14F-4D97-AF65-F5344CB8AC3E}">
        <p14:creationId xmlns:p14="http://schemas.microsoft.com/office/powerpoint/2010/main" val="371492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EC26FF-CE71-4336-A7C0-5C5A39E7313C}"/>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10FC722-0F13-4CE3-B05F-E5314A98E6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xmlns="" id="{24BB8662-756D-4161-964C-A3F03B6CD233}"/>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xmlns="" id="{2A321A7D-B90E-44F4-BE10-B121B8A6CA22}"/>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597B8509-4570-4F13-ABCF-E7A22E7753C6}"/>
              </a:ext>
            </a:extLst>
          </p:cNvPr>
          <p:cNvSpPr>
            <a:spLocks noGrp="1"/>
          </p:cNvSpPr>
          <p:nvPr>
            <p:ph type="sldNum" sz="quarter" idx="12"/>
          </p:nvPr>
        </p:nvSpPr>
        <p:spPr/>
        <p:txBody>
          <a:bodyPr/>
          <a:lstStyle>
            <a:lvl1pPr>
              <a:defRPr/>
            </a:lvl1pPr>
          </a:lstStyle>
          <a:p>
            <a:fld id="{D715E2E3-F815-42B0-9D19-2D6D7248397C}" type="slidenum">
              <a:rPr lang="ru-RU" altLang="ru-RU"/>
              <a:pPr/>
              <a:t>‹#›</a:t>
            </a:fld>
            <a:endParaRPr lang="ru-RU" altLang="ru-RU"/>
          </a:p>
        </p:txBody>
      </p:sp>
    </p:spTree>
    <p:extLst>
      <p:ext uri="{BB962C8B-B14F-4D97-AF65-F5344CB8AC3E}">
        <p14:creationId xmlns:p14="http://schemas.microsoft.com/office/powerpoint/2010/main" val="195970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13DEEB-58FB-4219-8935-A44367DD6B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D469912-2F4C-4CD5-95A4-4DF6EB0F4D5E}"/>
              </a:ext>
            </a:extLst>
          </p:cNvPr>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A10714F-B4F3-49A5-A115-F5530CAA59C3}"/>
              </a:ext>
            </a:extLst>
          </p:cNvPr>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0E36A92-B7BC-4128-84B0-61A28BE03B40}"/>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xmlns="" id="{A6361D6C-8929-4D32-B6B5-625791989F0D}"/>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xmlns="" id="{D81D006D-8704-48F8-9BDF-D9A7160A4839}"/>
              </a:ext>
            </a:extLst>
          </p:cNvPr>
          <p:cNvSpPr>
            <a:spLocks noGrp="1"/>
          </p:cNvSpPr>
          <p:nvPr>
            <p:ph type="sldNum" sz="quarter" idx="12"/>
          </p:nvPr>
        </p:nvSpPr>
        <p:spPr/>
        <p:txBody>
          <a:bodyPr/>
          <a:lstStyle>
            <a:lvl1pPr>
              <a:defRPr/>
            </a:lvl1pPr>
          </a:lstStyle>
          <a:p>
            <a:fld id="{0DD23342-584D-43FA-9759-552B6AAB46BE}" type="slidenum">
              <a:rPr lang="ru-RU" altLang="ru-RU"/>
              <a:pPr/>
              <a:t>‹#›</a:t>
            </a:fld>
            <a:endParaRPr lang="ru-RU" altLang="ru-RU"/>
          </a:p>
        </p:txBody>
      </p:sp>
    </p:spTree>
    <p:extLst>
      <p:ext uri="{BB962C8B-B14F-4D97-AF65-F5344CB8AC3E}">
        <p14:creationId xmlns:p14="http://schemas.microsoft.com/office/powerpoint/2010/main" val="350050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FFFA39-8844-468F-8391-BDA5B46CFE36}"/>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365AB8A7-DC08-4106-8509-4C5E18A7AD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8E7BA17-37F1-45B2-A4FC-D6B190F79DC4}"/>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08822FEC-D3B6-47F8-8831-45B12FB9F8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9585637-CCCB-4BF9-B946-64A5FE5D3563}"/>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D22C8BE-B895-48E5-9C21-3C4D7AFAAED0}"/>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xmlns="" id="{9F03F921-204F-474C-AC4A-5BB0C0D6DB6B}"/>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xmlns="" id="{7893CD06-3D57-4E9E-8CDD-A6844F266850}"/>
              </a:ext>
            </a:extLst>
          </p:cNvPr>
          <p:cNvSpPr>
            <a:spLocks noGrp="1"/>
          </p:cNvSpPr>
          <p:nvPr>
            <p:ph type="sldNum" sz="quarter" idx="12"/>
          </p:nvPr>
        </p:nvSpPr>
        <p:spPr/>
        <p:txBody>
          <a:bodyPr/>
          <a:lstStyle>
            <a:lvl1pPr>
              <a:defRPr/>
            </a:lvl1pPr>
          </a:lstStyle>
          <a:p>
            <a:fld id="{39FFBC11-3C98-449B-ABD9-A217F0E3C92D}" type="slidenum">
              <a:rPr lang="ru-RU" altLang="ru-RU"/>
              <a:pPr/>
              <a:t>‹#›</a:t>
            </a:fld>
            <a:endParaRPr lang="ru-RU" altLang="ru-RU"/>
          </a:p>
        </p:txBody>
      </p:sp>
    </p:spTree>
    <p:extLst>
      <p:ext uri="{BB962C8B-B14F-4D97-AF65-F5344CB8AC3E}">
        <p14:creationId xmlns:p14="http://schemas.microsoft.com/office/powerpoint/2010/main" val="10176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A9F3C5-63AC-416C-AC65-0E6EA3F6C24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36E8CE8-A6EE-4BEB-ADE9-0BA42C4A7941}"/>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xmlns="" id="{78DDA074-0C72-4C7A-8964-BEB0FA14A627}"/>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xmlns="" id="{6F889457-5550-4DAC-BAD2-D9E81B136233}"/>
              </a:ext>
            </a:extLst>
          </p:cNvPr>
          <p:cNvSpPr>
            <a:spLocks noGrp="1"/>
          </p:cNvSpPr>
          <p:nvPr>
            <p:ph type="sldNum" sz="quarter" idx="12"/>
          </p:nvPr>
        </p:nvSpPr>
        <p:spPr/>
        <p:txBody>
          <a:bodyPr/>
          <a:lstStyle>
            <a:lvl1pPr>
              <a:defRPr/>
            </a:lvl1pPr>
          </a:lstStyle>
          <a:p>
            <a:fld id="{C34E745D-B539-459F-9708-88178713A58B}" type="slidenum">
              <a:rPr lang="ru-RU" altLang="ru-RU"/>
              <a:pPr/>
              <a:t>‹#›</a:t>
            </a:fld>
            <a:endParaRPr lang="ru-RU" altLang="ru-RU"/>
          </a:p>
        </p:txBody>
      </p:sp>
    </p:spTree>
    <p:extLst>
      <p:ext uri="{BB962C8B-B14F-4D97-AF65-F5344CB8AC3E}">
        <p14:creationId xmlns:p14="http://schemas.microsoft.com/office/powerpoint/2010/main" val="8275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38E7940-88F7-4BB5-993E-EAD23EDC852D}"/>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xmlns="" id="{792A0E7C-91D7-41EC-A5F8-E309751DED40}"/>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xmlns="" id="{E1E89F62-17D4-4091-960C-A65518980FB9}"/>
              </a:ext>
            </a:extLst>
          </p:cNvPr>
          <p:cNvSpPr>
            <a:spLocks noGrp="1"/>
          </p:cNvSpPr>
          <p:nvPr>
            <p:ph type="sldNum" sz="quarter" idx="12"/>
          </p:nvPr>
        </p:nvSpPr>
        <p:spPr/>
        <p:txBody>
          <a:bodyPr/>
          <a:lstStyle>
            <a:lvl1pPr>
              <a:defRPr/>
            </a:lvl1pPr>
          </a:lstStyle>
          <a:p>
            <a:fld id="{B9B75408-E878-4187-82B5-DFD9FFC4567E}" type="slidenum">
              <a:rPr lang="ru-RU" altLang="ru-RU"/>
              <a:pPr/>
              <a:t>‹#›</a:t>
            </a:fld>
            <a:endParaRPr lang="ru-RU" altLang="ru-RU"/>
          </a:p>
        </p:txBody>
      </p:sp>
    </p:spTree>
    <p:extLst>
      <p:ext uri="{BB962C8B-B14F-4D97-AF65-F5344CB8AC3E}">
        <p14:creationId xmlns:p14="http://schemas.microsoft.com/office/powerpoint/2010/main" val="406997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AC036-73B8-4C2A-A188-23B8F674739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68D9EC9-FCC6-4AC7-8846-1453B3116EA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AF7DD0B-3D06-4456-9700-77C05AF26B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312F60C-6DEE-4016-9B92-7DD4AEC8656A}"/>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xmlns="" id="{9A4B1B1A-AAD1-47AE-B2E0-D40152B31FD6}"/>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xmlns="" id="{34113E7C-377D-46E9-96C1-888194DF73A2}"/>
              </a:ext>
            </a:extLst>
          </p:cNvPr>
          <p:cNvSpPr>
            <a:spLocks noGrp="1"/>
          </p:cNvSpPr>
          <p:nvPr>
            <p:ph type="sldNum" sz="quarter" idx="12"/>
          </p:nvPr>
        </p:nvSpPr>
        <p:spPr/>
        <p:txBody>
          <a:bodyPr/>
          <a:lstStyle>
            <a:lvl1pPr>
              <a:defRPr/>
            </a:lvl1pPr>
          </a:lstStyle>
          <a:p>
            <a:fld id="{97BBEBA9-BCF4-4A4A-B433-4313B9174DA2}" type="slidenum">
              <a:rPr lang="ru-RU" altLang="ru-RU"/>
              <a:pPr/>
              <a:t>‹#›</a:t>
            </a:fld>
            <a:endParaRPr lang="ru-RU" altLang="ru-RU"/>
          </a:p>
        </p:txBody>
      </p:sp>
    </p:spTree>
    <p:extLst>
      <p:ext uri="{BB962C8B-B14F-4D97-AF65-F5344CB8AC3E}">
        <p14:creationId xmlns:p14="http://schemas.microsoft.com/office/powerpoint/2010/main" val="335726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42BF0B-4BFA-405C-8F4C-C263E204C464}"/>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2104714-AACC-4AD5-82A6-CCE6E83EBB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49D69F8C-5DFB-4B5D-906F-909FBDEF26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1354C28-D02C-4440-9D52-0594A4A8C8C1}"/>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xmlns="" id="{6DF59F79-7D6B-460D-B723-2F6B2D2C3A29}"/>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xmlns="" id="{1C7527F9-5BF7-4C2A-8C3D-18B11AB091ED}"/>
              </a:ext>
            </a:extLst>
          </p:cNvPr>
          <p:cNvSpPr>
            <a:spLocks noGrp="1"/>
          </p:cNvSpPr>
          <p:nvPr>
            <p:ph type="sldNum" sz="quarter" idx="12"/>
          </p:nvPr>
        </p:nvSpPr>
        <p:spPr/>
        <p:txBody>
          <a:bodyPr/>
          <a:lstStyle>
            <a:lvl1pPr>
              <a:defRPr/>
            </a:lvl1pPr>
          </a:lstStyle>
          <a:p>
            <a:fld id="{58C10533-39FF-401F-A795-C69B9607A7A2}" type="slidenum">
              <a:rPr lang="ru-RU" altLang="ru-RU"/>
              <a:pPr/>
              <a:t>‹#›</a:t>
            </a:fld>
            <a:endParaRPr lang="ru-RU" altLang="ru-RU"/>
          </a:p>
        </p:txBody>
      </p:sp>
    </p:spTree>
    <p:extLst>
      <p:ext uri="{BB962C8B-B14F-4D97-AF65-F5344CB8AC3E}">
        <p14:creationId xmlns:p14="http://schemas.microsoft.com/office/powerpoint/2010/main" val="427683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6C7477C-5351-4F59-9B23-3BFB5667576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xmlns="" id="{5BFCE384-1696-4785-95CA-609C2DF3954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xmlns="" id="{0C9B9E33-8DDA-458D-88EA-3A1AAAB044B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xmlns="" id="{F3F57DC3-9A95-4A9A-9634-5C47BF9ADD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xmlns="" id="{568F3443-E60D-4E00-82F0-C8387D8E449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FA646C-8EDF-4E56-8B59-0E91A16418F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Как устроен рай: «Книга Рая» </a:t>
            </a:r>
            <a:r>
              <a:rPr lang="ru-RU" dirty="0" err="1" smtClean="0"/>
              <a:t>Ицика</a:t>
            </a:r>
            <a:r>
              <a:rPr lang="ru-RU" dirty="0" smtClean="0"/>
              <a:t> </a:t>
            </a:r>
            <a:r>
              <a:rPr lang="ru-RU" dirty="0" err="1" smtClean="0"/>
              <a:t>Мангера</a:t>
            </a:r>
            <a:endParaRPr lang="ru-RU" dirty="0"/>
          </a:p>
        </p:txBody>
      </p:sp>
      <p:sp>
        <p:nvSpPr>
          <p:cNvPr id="3" name="Подзаголовок 2"/>
          <p:cNvSpPr>
            <a:spLocks noGrp="1"/>
          </p:cNvSpPr>
          <p:nvPr>
            <p:ph type="subTitle" idx="1"/>
          </p:nvPr>
        </p:nvSpPr>
        <p:spPr/>
        <p:txBody>
          <a:bodyPr/>
          <a:lstStyle/>
          <a:p>
            <a:r>
              <a:rPr lang="ru-RU" dirty="0" smtClean="0"/>
              <a:t>Александра Полян</a:t>
            </a:r>
          </a:p>
          <a:p>
            <a:r>
              <a:rPr lang="ru-RU" dirty="0" smtClean="0"/>
              <a:t>Мария </a:t>
            </a:r>
            <a:r>
              <a:rPr lang="ru-RU" dirty="0" err="1" smtClean="0"/>
              <a:t>Каспина</a:t>
            </a:r>
            <a:endParaRPr lang="ru-RU" dirty="0" smtClean="0"/>
          </a:p>
          <a:p>
            <a:r>
              <a:rPr lang="ru-RU" dirty="0" smtClean="0"/>
              <a:t>04.12.2019</a:t>
            </a:r>
            <a:endParaRPr lang="ru-RU" dirty="0"/>
          </a:p>
        </p:txBody>
      </p:sp>
    </p:spTree>
    <p:extLst>
      <p:ext uri="{BB962C8B-B14F-4D97-AF65-F5344CB8AC3E}">
        <p14:creationId xmlns:p14="http://schemas.microsoft.com/office/powerpoint/2010/main" val="36278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21561"/>
            <a:ext cx="5105400" cy="296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4055"/>
            <a:ext cx="533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533400"/>
            <a:ext cx="3226558" cy="1477328"/>
          </a:xfrm>
          <a:prstGeom prst="rect">
            <a:avLst/>
          </a:prstGeom>
          <a:noFill/>
        </p:spPr>
        <p:txBody>
          <a:bodyPr wrap="square" rtlCol="0">
            <a:spAutoFit/>
          </a:bodyPr>
          <a:lstStyle/>
          <a:p>
            <a:r>
              <a:rPr lang="ru-RU" b="1" dirty="0"/>
              <a:t>Цадики.</a:t>
            </a:r>
          </a:p>
          <a:p>
            <a:r>
              <a:rPr lang="ru-RU" b="1" dirty="0"/>
              <a:t>Двор Исраэля Фридмана,</a:t>
            </a:r>
          </a:p>
          <a:p>
            <a:r>
              <a:rPr lang="ru-RU" b="1" dirty="0" err="1"/>
              <a:t>Ружинского</a:t>
            </a:r>
            <a:r>
              <a:rPr lang="ru-RU" b="1" dirty="0"/>
              <a:t> ребе, в </a:t>
            </a:r>
          </a:p>
          <a:p>
            <a:r>
              <a:rPr lang="ru-RU" b="1" dirty="0" err="1"/>
              <a:t>Садгоре</a:t>
            </a:r>
            <a:r>
              <a:rPr lang="ru-RU" b="1" dirty="0"/>
              <a:t> (Черновицкая область)</a:t>
            </a:r>
          </a:p>
        </p:txBody>
      </p:sp>
    </p:spTree>
    <p:extLst>
      <p:ext uri="{BB962C8B-B14F-4D97-AF65-F5344CB8AC3E}">
        <p14:creationId xmlns:p14="http://schemas.microsoft.com/office/powerpoint/2010/main" val="423455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C51FBE9-36E6-4216-833B-908E2DB14AA5}"/>
              </a:ext>
            </a:extLst>
          </p:cNvPr>
          <p:cNvSpPr>
            <a:spLocks noGrp="1" noChangeArrowheads="1"/>
          </p:cNvSpPr>
          <p:nvPr>
            <p:ph type="title"/>
          </p:nvPr>
        </p:nvSpPr>
        <p:spPr/>
        <p:txBody>
          <a:bodyPr/>
          <a:lstStyle/>
          <a:p>
            <a:r>
              <a:rPr lang="ru-RU" altLang="ru-RU"/>
              <a:t>Шорабор и Левиафан</a:t>
            </a:r>
          </a:p>
        </p:txBody>
      </p:sp>
      <p:sp>
        <p:nvSpPr>
          <p:cNvPr id="7171" name="Rectangle 3">
            <a:extLst>
              <a:ext uri="{FF2B5EF4-FFF2-40B4-BE49-F238E27FC236}">
                <a16:creationId xmlns:a16="http://schemas.microsoft.com/office/drawing/2014/main" xmlns="" id="{FA50CD77-C57F-444E-A384-37E7EBACBA47}"/>
              </a:ext>
            </a:extLst>
          </p:cNvPr>
          <p:cNvSpPr>
            <a:spLocks noGrp="1" noChangeArrowheads="1"/>
          </p:cNvSpPr>
          <p:nvPr>
            <p:ph type="body" idx="1"/>
          </p:nvPr>
        </p:nvSpPr>
        <p:spPr/>
        <p:txBody>
          <a:bodyPr/>
          <a:lstStyle/>
          <a:p>
            <a:pPr>
              <a:lnSpc>
                <a:spcPct val="80000"/>
              </a:lnSpc>
            </a:pPr>
            <a:r>
              <a:rPr lang="ru-RU" altLang="ru-RU" sz="2400" dirty="0"/>
              <a:t>Иов 40:10-27</a:t>
            </a:r>
          </a:p>
          <a:p>
            <a:pPr algn="just">
              <a:lnSpc>
                <a:spcPct val="80000"/>
              </a:lnSpc>
              <a:buFontTx/>
              <a:buNone/>
            </a:pPr>
            <a:r>
              <a:rPr lang="ru-RU" altLang="ru-RU" sz="2400" b="1" dirty="0"/>
              <a:t>10</a:t>
            </a:r>
            <a:r>
              <a:rPr lang="ru-RU" altLang="ru-RU" sz="2400" dirty="0"/>
              <a:t> Вот </a:t>
            </a:r>
            <a:r>
              <a:rPr lang="ru-RU" altLang="ru-RU" sz="2400" b="1" dirty="0"/>
              <a:t>бегемот</a:t>
            </a:r>
            <a:r>
              <a:rPr lang="ru-RU" altLang="ru-RU" sz="2400" dirty="0"/>
              <a:t>, которого Я создал, как и тебя; он ест траву, как вол; </a:t>
            </a:r>
            <a:r>
              <a:rPr lang="ru-RU" altLang="ru-RU" sz="2400" b="1" dirty="0"/>
              <a:t>11</a:t>
            </a:r>
            <a:r>
              <a:rPr lang="ru-RU" altLang="ru-RU" sz="2400" dirty="0"/>
              <a:t> вот, его сила в чреслах его и крепость его в мускулах чрева его; </a:t>
            </a:r>
            <a:r>
              <a:rPr lang="ru-RU" altLang="ru-RU" sz="2400" b="1" dirty="0"/>
              <a:t>12</a:t>
            </a:r>
            <a:r>
              <a:rPr lang="ru-RU" altLang="ru-RU" sz="2400" dirty="0"/>
              <a:t> поворачивает хвостом своим, как кедром; жилы же на бедрах его переплетены; </a:t>
            </a:r>
            <a:r>
              <a:rPr lang="ru-RU" altLang="ru-RU" sz="2400" b="1" dirty="0"/>
              <a:t>13</a:t>
            </a:r>
            <a:r>
              <a:rPr lang="ru-RU" altLang="ru-RU" sz="2400" dirty="0"/>
              <a:t> ноги у него, как медные трубы; кости у него, как железные прутья; </a:t>
            </a:r>
            <a:r>
              <a:rPr lang="ru-RU" altLang="ru-RU" sz="2400" b="1" dirty="0"/>
              <a:t>14</a:t>
            </a:r>
            <a:r>
              <a:rPr lang="ru-RU" altLang="ru-RU" sz="2400" dirty="0"/>
              <a:t> это — верх путей Божиих; только Сотворивший его может приблизить к нему меч Свой; </a:t>
            </a:r>
            <a:r>
              <a:rPr lang="ru-RU" altLang="ru-RU" sz="2400" b="1" dirty="0"/>
              <a:t>15</a:t>
            </a:r>
            <a:r>
              <a:rPr lang="ru-RU" altLang="ru-RU" sz="2400" dirty="0"/>
              <a:t> горы приносят ему пищу, и там все звери полевые играют; </a:t>
            </a:r>
            <a:r>
              <a:rPr lang="ru-RU" altLang="ru-RU" sz="2400" b="1" dirty="0"/>
              <a:t>16</a:t>
            </a:r>
            <a:r>
              <a:rPr lang="ru-RU" altLang="ru-RU" sz="2400" dirty="0"/>
              <a:t> он ложится под тенистыми деревьями, под кровом тростника и в болотах; </a:t>
            </a:r>
            <a:r>
              <a:rPr lang="ru-RU" altLang="ru-RU" sz="2400" b="1" dirty="0"/>
              <a:t>17</a:t>
            </a:r>
            <a:r>
              <a:rPr lang="ru-RU" altLang="ru-RU" sz="2400" dirty="0"/>
              <a:t> тенистые дерева покрывают его своею тенью; ивы при ручьях окружают его; </a:t>
            </a:r>
            <a:r>
              <a:rPr lang="ru-RU" altLang="ru-RU" sz="2400" b="1" dirty="0"/>
              <a:t>18</a:t>
            </a:r>
            <a:r>
              <a:rPr lang="ru-RU" altLang="ru-RU" sz="2400" dirty="0"/>
              <a:t> вот, он пьет из реки и не торопится; остается спокоен, хотя бы Иордан устремился ко рту его</a:t>
            </a:r>
            <a:r>
              <a:rPr lang="ru-RU" altLang="ru-RU" sz="2400" dirty="0" smtClean="0"/>
              <a:t>.</a:t>
            </a:r>
            <a:endParaRPr lang="ru-RU" altLang="ru-RU"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Шорабор</a:t>
            </a:r>
            <a:r>
              <a:rPr lang="ru-RU" dirty="0" smtClean="0"/>
              <a:t> и Левиафан</a:t>
            </a:r>
            <a:endParaRPr lang="ru-RU" dirty="0"/>
          </a:p>
        </p:txBody>
      </p:sp>
      <p:sp>
        <p:nvSpPr>
          <p:cNvPr id="3" name="Объект 2"/>
          <p:cNvSpPr>
            <a:spLocks noGrp="1"/>
          </p:cNvSpPr>
          <p:nvPr>
            <p:ph idx="1"/>
          </p:nvPr>
        </p:nvSpPr>
        <p:spPr/>
        <p:txBody>
          <a:bodyPr/>
          <a:lstStyle/>
          <a:p>
            <a:pPr marL="0" indent="0">
              <a:buNone/>
            </a:pPr>
            <a:r>
              <a:rPr lang="ru-RU" altLang="ru-RU" sz="2200" b="1" dirty="0"/>
              <a:t>19</a:t>
            </a:r>
            <a:r>
              <a:rPr lang="ru-RU" altLang="ru-RU" sz="2200" dirty="0"/>
              <a:t> Возьмет ли кто его в глазах его и проколет ли ему нос багром? </a:t>
            </a:r>
            <a:r>
              <a:rPr lang="ru-RU" altLang="ru-RU" sz="2200" b="1" dirty="0"/>
              <a:t>20</a:t>
            </a:r>
            <a:r>
              <a:rPr lang="ru-RU" altLang="ru-RU" sz="2200" dirty="0"/>
              <a:t> Можешь ли ты удою вытащить </a:t>
            </a:r>
            <a:r>
              <a:rPr lang="ru-RU" altLang="ru-RU" sz="2200" b="1" dirty="0"/>
              <a:t>левиафана</a:t>
            </a:r>
            <a:r>
              <a:rPr lang="ru-RU" altLang="ru-RU" sz="2200" dirty="0"/>
              <a:t> и </a:t>
            </a:r>
            <a:r>
              <a:rPr lang="ru-RU" altLang="ru-RU" sz="2200" dirty="0" err="1"/>
              <a:t>веревкою</a:t>
            </a:r>
            <a:r>
              <a:rPr lang="ru-RU" altLang="ru-RU" sz="2200" dirty="0"/>
              <a:t> схватить за язык его? </a:t>
            </a:r>
            <a:r>
              <a:rPr lang="ru-RU" altLang="ru-RU" sz="2200" b="1" dirty="0"/>
              <a:t>21</a:t>
            </a:r>
            <a:r>
              <a:rPr lang="ru-RU" altLang="ru-RU" sz="2200" dirty="0"/>
              <a:t> Вденешь ли кольцо в ноздри его? проколешь ли иглою челюсть его? </a:t>
            </a:r>
            <a:r>
              <a:rPr lang="ru-RU" altLang="ru-RU" sz="2200" b="1" dirty="0"/>
              <a:t>22</a:t>
            </a:r>
            <a:r>
              <a:rPr lang="ru-RU" altLang="ru-RU" sz="2200" dirty="0"/>
              <a:t> Будет ли он много умолять тебя и будет ли говорить с тобою кротко? </a:t>
            </a:r>
            <a:r>
              <a:rPr lang="ru-RU" altLang="ru-RU" sz="2200" b="1" dirty="0"/>
              <a:t>23</a:t>
            </a:r>
            <a:r>
              <a:rPr lang="ru-RU" altLang="ru-RU" sz="2200" dirty="0"/>
              <a:t> Сделает ли он договор с тобою, и возьмешь ли его навсегда себе в рабы? </a:t>
            </a:r>
            <a:r>
              <a:rPr lang="ru-RU" altLang="ru-RU" sz="2200" b="1" dirty="0"/>
              <a:t>24</a:t>
            </a:r>
            <a:r>
              <a:rPr lang="ru-RU" altLang="ru-RU" sz="2200" dirty="0"/>
              <a:t> Станешь ли забавляться им, как птичкою, и свяжешь ли его для девочек твоих? </a:t>
            </a:r>
            <a:r>
              <a:rPr lang="ru-RU" altLang="ru-RU" sz="2200" b="1" dirty="0"/>
              <a:t>25</a:t>
            </a:r>
            <a:r>
              <a:rPr lang="ru-RU" altLang="ru-RU" sz="2200" dirty="0"/>
              <a:t> Будут ли продавать его товарищи ловли, разделят ли его между </a:t>
            </a:r>
            <a:r>
              <a:rPr lang="ru-RU" altLang="ru-RU" sz="2200" dirty="0" err="1"/>
              <a:t>Хананейскими</a:t>
            </a:r>
            <a:r>
              <a:rPr lang="ru-RU" altLang="ru-RU" sz="2200" dirty="0"/>
              <a:t> купцами? </a:t>
            </a:r>
            <a:r>
              <a:rPr lang="ru-RU" altLang="ru-RU" sz="2200" b="1" dirty="0"/>
              <a:t>26</a:t>
            </a:r>
            <a:r>
              <a:rPr lang="ru-RU" altLang="ru-RU" sz="2200" dirty="0"/>
              <a:t> Можешь ли пронзить кожу его копьем и голову его рыбачьею острогою? </a:t>
            </a:r>
            <a:r>
              <a:rPr lang="ru-RU" altLang="ru-RU" sz="2200" b="1" dirty="0"/>
              <a:t>27</a:t>
            </a:r>
            <a:r>
              <a:rPr lang="ru-RU" altLang="ru-RU" sz="2200" dirty="0"/>
              <a:t> Клади на него руку твою, и помни о борьбе: вперед не будешь</a:t>
            </a:r>
            <a:r>
              <a:rPr lang="ru-RU" altLang="ru-RU" sz="2200" dirty="0" smtClean="0"/>
              <a:t>.</a:t>
            </a:r>
            <a:endParaRPr lang="ru-RU" altLang="ru-RU" sz="2200" i="1" dirty="0"/>
          </a:p>
        </p:txBody>
      </p:sp>
    </p:spTree>
    <p:extLst>
      <p:ext uri="{BB962C8B-B14F-4D97-AF65-F5344CB8AC3E}">
        <p14:creationId xmlns:p14="http://schemas.microsoft.com/office/powerpoint/2010/main" val="365438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Иов 40:30 (41:6)</a:t>
            </a:r>
            <a:br>
              <a:rPr lang="ru-RU" dirty="0"/>
            </a:br>
            <a:r>
              <a:rPr lang="he-IL" dirty="0"/>
              <a:t>יִכְר֣וּ עָ֭לָי/ו חַבָּרִ֑ים יֶ֝חֱצ֗וּ/הוּ בֵּ֣ין כְּֽנַעֲנִֽים׃</a:t>
            </a:r>
            <a:endParaRPr lang="ru-RU" dirty="0"/>
          </a:p>
        </p:txBody>
      </p:sp>
      <p:sp>
        <p:nvSpPr>
          <p:cNvPr id="3" name="Объект 2"/>
          <p:cNvSpPr>
            <a:spLocks noGrp="1"/>
          </p:cNvSpPr>
          <p:nvPr>
            <p:ph idx="1"/>
          </p:nvPr>
        </p:nvSpPr>
        <p:spPr/>
        <p:txBody>
          <a:bodyPr/>
          <a:lstStyle/>
          <a:p>
            <a:r>
              <a:rPr lang="ru-RU" dirty="0"/>
              <a:t>Кто может отворить двери лица его? круг зубов его – ужас (синод)</a:t>
            </a:r>
          </a:p>
          <a:p>
            <a:r>
              <a:rPr lang="ru-RU" dirty="0"/>
              <a:t>Купят ли у тебя его рыбаки, разрежут ли на куски и продадут ли его купцам?</a:t>
            </a:r>
          </a:p>
        </p:txBody>
      </p:sp>
      <p:pic>
        <p:nvPicPr>
          <p:cNvPr id="5" name="Рисунок 4">
            <a:extLst>
              <a:ext uri="{FF2B5EF4-FFF2-40B4-BE49-F238E27FC236}">
                <a16:creationId xmlns:a16="http://schemas.microsoft.com/office/drawing/2014/main" xmlns="" id="{D6DF2540-AD02-44C6-97A8-2F1782EECB85}"/>
              </a:ext>
            </a:extLst>
          </p:cNvPr>
          <p:cNvPicPr>
            <a:picLocks noChangeAspect="1"/>
          </p:cNvPicPr>
          <p:nvPr/>
        </p:nvPicPr>
        <p:blipFill>
          <a:blip r:embed="rId2"/>
          <a:stretch>
            <a:fillRect/>
          </a:stretch>
        </p:blipFill>
        <p:spPr>
          <a:xfrm>
            <a:off x="3200400" y="3874220"/>
            <a:ext cx="2438400" cy="2434505"/>
          </a:xfrm>
          <a:prstGeom prst="rect">
            <a:avLst/>
          </a:prstGeom>
        </p:spPr>
      </p:pic>
    </p:spTree>
    <p:extLst>
      <p:ext uri="{BB962C8B-B14F-4D97-AF65-F5344CB8AC3E}">
        <p14:creationId xmlns:p14="http://schemas.microsoft.com/office/powerpoint/2010/main" val="171822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6325F8-D3ED-410B-A2E9-9E367B0FCD0E}"/>
              </a:ext>
            </a:extLst>
          </p:cNvPr>
          <p:cNvSpPr>
            <a:spLocks noGrp="1"/>
          </p:cNvSpPr>
          <p:nvPr>
            <p:ph type="title"/>
          </p:nvPr>
        </p:nvSpPr>
        <p:spPr/>
        <p:txBody>
          <a:bodyPr/>
          <a:lstStyle/>
          <a:p>
            <a:r>
              <a:rPr lang="ru-RU" dirty="0"/>
              <a:t>Вавилонский Талмуд, трактат </a:t>
            </a:r>
            <a:r>
              <a:rPr lang="ru-RU" dirty="0" err="1"/>
              <a:t>Бава</a:t>
            </a:r>
            <a:r>
              <a:rPr lang="ru-RU" dirty="0"/>
              <a:t> </a:t>
            </a:r>
            <a:r>
              <a:rPr lang="ru-RU" dirty="0" err="1"/>
              <a:t>Батра</a:t>
            </a:r>
            <a:r>
              <a:rPr lang="ru-RU" dirty="0"/>
              <a:t> 75-а</a:t>
            </a:r>
          </a:p>
        </p:txBody>
      </p:sp>
      <p:sp>
        <p:nvSpPr>
          <p:cNvPr id="3" name="Объект 2">
            <a:extLst>
              <a:ext uri="{FF2B5EF4-FFF2-40B4-BE49-F238E27FC236}">
                <a16:creationId xmlns:a16="http://schemas.microsoft.com/office/drawing/2014/main" xmlns="" id="{EC910922-C359-41AA-B403-19026A3A98BC}"/>
              </a:ext>
            </a:extLst>
          </p:cNvPr>
          <p:cNvSpPr>
            <a:spLocks noGrp="1"/>
          </p:cNvSpPr>
          <p:nvPr>
            <p:ph idx="1"/>
          </p:nvPr>
        </p:nvSpPr>
        <p:spPr>
          <a:xfrm>
            <a:off x="457200" y="1600200"/>
            <a:ext cx="8229600" cy="4495799"/>
          </a:xfrm>
        </p:spPr>
        <p:txBody>
          <a:bodyPr/>
          <a:lstStyle/>
          <a:p>
            <a:pPr algn="r"/>
            <a:r>
              <a:rPr lang="he-IL" sz="2000" dirty="0"/>
              <a:t>אמר רבה א"ר יוחנן עתיד הקב"ה לעשות סעודה לצדיקים מבשרו של לויתן שנאמר (איוב מ, ל) יכרו עליו חברים ואין כרה אלא סעודה שנאמר (מלכים ב ו, כג) ויכרה להם כרה גדולה ויאכלו וישתו ואין חברים אלא תלמידי חכמים שנאמר (שיר השירים ח, יג) היושבת בגנים חברים מקשיבים לקולך השמיעני</a:t>
            </a:r>
            <a:r>
              <a:rPr lang="ru-RU" sz="2000" dirty="0"/>
              <a:t> </a:t>
            </a:r>
          </a:p>
          <a:p>
            <a:pPr marL="0" indent="0" algn="just">
              <a:buNone/>
            </a:pPr>
            <a:r>
              <a:rPr lang="ru-RU" sz="2200" dirty="0"/>
              <a:t>Сказал </a:t>
            </a:r>
            <a:r>
              <a:rPr lang="ru-RU" sz="2200" dirty="0" err="1"/>
              <a:t>Рабба</a:t>
            </a:r>
            <a:r>
              <a:rPr lang="ru-RU" sz="2200" dirty="0"/>
              <a:t> со слов Рабби </a:t>
            </a:r>
            <a:r>
              <a:rPr lang="ru-RU" sz="2200" dirty="0" err="1"/>
              <a:t>Иоханана</a:t>
            </a:r>
            <a:r>
              <a:rPr lang="ru-RU" sz="2200" dirty="0"/>
              <a:t>, в будущем Святой, да благословен Он, сделает трапезу для праведников из мяса Левиафана, как сказано: «</a:t>
            </a:r>
            <a:r>
              <a:rPr lang="ru-RU" sz="2200" dirty="0" err="1"/>
              <a:t>хаббарим</a:t>
            </a:r>
            <a:r>
              <a:rPr lang="ru-RU" sz="2200" dirty="0"/>
              <a:t> сделают трапезу из него» : Иов 40:30)</a:t>
            </a:r>
            <a:r>
              <a:rPr lang="en-US" sz="2200" dirty="0"/>
              <a:t>, </a:t>
            </a:r>
            <a:r>
              <a:rPr lang="ru-RU" sz="2200" dirty="0"/>
              <a:t>а «</a:t>
            </a:r>
            <a:r>
              <a:rPr lang="ru-RU" sz="2200" dirty="0" err="1"/>
              <a:t>кера</a:t>
            </a:r>
            <a:r>
              <a:rPr lang="ru-RU" sz="2200" dirty="0"/>
              <a:t>» значит трапеза, как сказано: «И приготовил им большой обед («</a:t>
            </a:r>
            <a:r>
              <a:rPr lang="ru-RU" sz="2200" dirty="0" err="1"/>
              <a:t>кера</a:t>
            </a:r>
            <a:r>
              <a:rPr lang="ru-RU" sz="2200" dirty="0"/>
              <a:t>»), и они ели и пили» (2 Царств 6:23) А </a:t>
            </a:r>
            <a:r>
              <a:rPr lang="ru-RU" sz="2200" dirty="0" err="1"/>
              <a:t>хаббарим</a:t>
            </a:r>
            <a:r>
              <a:rPr lang="ru-RU" sz="2200" dirty="0"/>
              <a:t> значит не что другое, кроме как мудрецы Торы, как сказано: «Там, где ты сидишь в саду, </a:t>
            </a:r>
            <a:r>
              <a:rPr lang="ru-RU" sz="2200" b="1" dirty="0"/>
              <a:t>друзья (</a:t>
            </a:r>
            <a:r>
              <a:rPr lang="ru-RU" sz="2200" b="1" dirty="0" err="1"/>
              <a:t>хаверим</a:t>
            </a:r>
            <a:r>
              <a:rPr lang="ru-RU" sz="2200" b="1" dirty="0"/>
              <a:t>)</a:t>
            </a:r>
            <a:r>
              <a:rPr lang="ru-RU" sz="2200" dirty="0"/>
              <a:t> твой голос слышат, Дай же голос твой и мне услышать!»(Песнь Песней 8:13). (</a:t>
            </a:r>
            <a:r>
              <a:rPr lang="ru-RU" sz="2200" i="1" dirty="0"/>
              <a:t>мудрецы слышат голос Бога)</a:t>
            </a:r>
          </a:p>
        </p:txBody>
      </p:sp>
    </p:spTree>
    <p:extLst>
      <p:ext uri="{BB962C8B-B14F-4D97-AF65-F5344CB8AC3E}">
        <p14:creationId xmlns:p14="http://schemas.microsoft.com/office/powerpoint/2010/main" val="274308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79558AD7-A385-41CD-91DC-7D95FD410CD4}"/>
              </a:ext>
            </a:extLst>
          </p:cNvPr>
          <p:cNvSpPr>
            <a:spLocks noGrp="1" noChangeArrowheads="1"/>
          </p:cNvSpPr>
          <p:nvPr>
            <p:ph type="title"/>
          </p:nvPr>
        </p:nvSpPr>
        <p:spPr/>
        <p:txBody>
          <a:bodyPr/>
          <a:lstStyle/>
          <a:p>
            <a:r>
              <a:rPr lang="ru-RU" altLang="ru-RU" dirty="0"/>
              <a:t>Мидраш </a:t>
            </a:r>
            <a:r>
              <a:rPr lang="ru-RU" altLang="ru-RU" dirty="0" err="1"/>
              <a:t>Ваикра</a:t>
            </a:r>
            <a:r>
              <a:rPr lang="ru-RU" altLang="ru-RU" dirty="0"/>
              <a:t> раба, 13:3</a:t>
            </a:r>
          </a:p>
        </p:txBody>
      </p:sp>
      <p:sp>
        <p:nvSpPr>
          <p:cNvPr id="8195" name="Rectangle 3">
            <a:extLst>
              <a:ext uri="{FF2B5EF4-FFF2-40B4-BE49-F238E27FC236}">
                <a16:creationId xmlns:a16="http://schemas.microsoft.com/office/drawing/2014/main" xmlns="" id="{5068EA1F-BA2C-41D4-B594-0ADD05612749}"/>
              </a:ext>
            </a:extLst>
          </p:cNvPr>
          <p:cNvSpPr>
            <a:spLocks noGrp="1" noChangeArrowheads="1"/>
          </p:cNvSpPr>
          <p:nvPr>
            <p:ph type="body" idx="1"/>
          </p:nvPr>
        </p:nvSpPr>
        <p:spPr>
          <a:xfrm>
            <a:off x="457200" y="1295400"/>
            <a:ext cx="8229600" cy="4953000"/>
          </a:xfrm>
        </p:spPr>
        <p:txBody>
          <a:bodyPr/>
          <a:lstStyle/>
          <a:p>
            <a:pPr algn="r">
              <a:buFontTx/>
              <a:buNone/>
            </a:pPr>
            <a:r>
              <a:rPr lang="he-IL" altLang="ru-RU" sz="2000" dirty="0" smtClean="0"/>
              <a:t>אָמַר </a:t>
            </a:r>
            <a:r>
              <a:rPr lang="he-IL" altLang="ru-RU" sz="2000" dirty="0"/>
              <a:t>רַבִּי יוּדָן בְּרַבִּי שִׁמְעוֹן כָּל בְּהֵמוֹת וְלִוְיָתָן הֵן קֶנִיגִין שֶׁל צַדִּיקִים לֶעָתִיד לָבוֹא, וְכָל מִי שֶׁלֹּא רָאָה קֶנִיגִין שֶׁל אֻמּוֹת הָעוֹלָם בָּעוֹלָם הַזֶּה, זוֹכֶה לִרְאוֹתָהּ לָעוֹלָם הַבָּא, כֵּיצַד הֵם נִשְׁחָטִים, בְּהֵמוֹת נוֹתֵץ לַלִּוְיָתָן </a:t>
            </a:r>
            <a:r>
              <a:rPr lang="he-IL" altLang="ru-RU" sz="2000" dirty="0" smtClean="0"/>
              <a:t>בְּקַרְנָיו </a:t>
            </a:r>
            <a:r>
              <a:rPr lang="he-IL" altLang="ru-RU" sz="2000" dirty="0"/>
              <a:t>וְקוֹרְעוֹ, וְלִוְיָתָן נוֹתֵץ לַבְּהֵמוֹת בִּסְנַפִּירָיו וְנוֹחֲרוֹ</a:t>
            </a:r>
            <a:r>
              <a:rPr lang="he-IL" altLang="ru-RU" sz="2000" dirty="0" smtClean="0"/>
              <a:t>.</a:t>
            </a:r>
            <a:endParaRPr lang="ru-RU" altLang="ru-RU" sz="2000" dirty="0" smtClean="0"/>
          </a:p>
          <a:p>
            <a:pPr algn="r">
              <a:buFontTx/>
              <a:buNone/>
            </a:pPr>
            <a:r>
              <a:rPr lang="he-IL" altLang="ru-RU" sz="2000" dirty="0">
                <a:solidFill>
                  <a:srgbClr val="000000"/>
                </a:solidFill>
              </a:rPr>
              <a:t>וַחֲכָמִים אוֹמְרִים זוֹ שְׁחִיטָה כְּשֵׁרָה הִיא </a:t>
            </a:r>
            <a:r>
              <a:rPr lang="ru-RU" altLang="ru-RU" sz="2000" dirty="0" smtClean="0"/>
              <a:t>	</a:t>
            </a:r>
          </a:p>
          <a:p>
            <a:pPr algn="just">
              <a:buFontTx/>
              <a:buNone/>
            </a:pPr>
            <a:r>
              <a:rPr lang="ru-RU" altLang="ru-RU" sz="2000" dirty="0" smtClean="0"/>
              <a:t>	</a:t>
            </a:r>
            <a:r>
              <a:rPr lang="ru-RU" altLang="ru-RU" sz="2400" dirty="0" smtClean="0"/>
              <a:t>Сказал рабби </a:t>
            </a:r>
            <a:r>
              <a:rPr lang="ru-RU" altLang="ru-RU" sz="2400" dirty="0" err="1" smtClean="0"/>
              <a:t>Йудан</a:t>
            </a:r>
            <a:r>
              <a:rPr lang="ru-RU" altLang="ru-RU" sz="2400" dirty="0" smtClean="0"/>
              <a:t> от имени рабби </a:t>
            </a:r>
            <a:r>
              <a:rPr lang="ru-RU" altLang="ru-RU" sz="2400" dirty="0" err="1" smtClean="0"/>
              <a:t>Шимона</a:t>
            </a:r>
            <a:r>
              <a:rPr lang="ru-RU" altLang="ru-RU" sz="2400" dirty="0" smtClean="0"/>
              <a:t> – и Бегемот, и Левиафан – они два борца перед праведниками в будущем. А каждый, кто не видел вражду народов мира в этом мире, удостоится увидеть мир грядущий. Во время их </a:t>
            </a:r>
            <a:r>
              <a:rPr lang="ru-RU" altLang="ru-RU" sz="2400" dirty="0" err="1" smtClean="0"/>
              <a:t>шхиты</a:t>
            </a:r>
            <a:r>
              <a:rPr lang="ru-RU" altLang="ru-RU" sz="2400" dirty="0" smtClean="0"/>
              <a:t> бык </a:t>
            </a:r>
            <a:r>
              <a:rPr lang="ru-RU" altLang="ru-RU" sz="2400" dirty="0"/>
              <a:t>п</a:t>
            </a:r>
            <a:r>
              <a:rPr lang="ru-RU" altLang="ru-RU" sz="2400" dirty="0" smtClean="0"/>
              <a:t>орвет </a:t>
            </a:r>
            <a:r>
              <a:rPr lang="ru-RU" altLang="ru-RU" sz="2400" dirty="0" err="1"/>
              <a:t>левиатана</a:t>
            </a:r>
            <a:r>
              <a:rPr lang="ru-RU" altLang="ru-RU" sz="2400" dirty="0"/>
              <a:t> своими рогами и </a:t>
            </a:r>
            <a:r>
              <a:rPr lang="ru-RU" altLang="ru-RU" sz="2400" dirty="0" smtClean="0"/>
              <a:t>разорвет </a:t>
            </a:r>
            <a:r>
              <a:rPr lang="ru-RU" altLang="ru-RU" sz="2400" dirty="0"/>
              <a:t>его. </a:t>
            </a:r>
            <a:r>
              <a:rPr lang="ru-RU" altLang="ru-RU" sz="2400" dirty="0" smtClean="0"/>
              <a:t>А Левиафан побьет </a:t>
            </a:r>
            <a:r>
              <a:rPr lang="ru-RU" altLang="ru-RU" sz="2400" dirty="0"/>
              <a:t>быка своими острыми плавниками и </a:t>
            </a:r>
            <a:r>
              <a:rPr lang="ru-RU" altLang="ru-RU" sz="2400" dirty="0" smtClean="0"/>
              <a:t>вспорет его. И сказали мудрецы, что такая </a:t>
            </a:r>
            <a:r>
              <a:rPr lang="ru-RU" altLang="ru-RU" sz="2400" dirty="0" err="1" smtClean="0"/>
              <a:t>шхита</a:t>
            </a:r>
            <a:r>
              <a:rPr lang="ru-RU" altLang="ru-RU" sz="2400" dirty="0" smtClean="0"/>
              <a:t> </a:t>
            </a:r>
            <a:r>
              <a:rPr lang="ru-RU" altLang="ru-RU" sz="2400" dirty="0" err="1" smtClean="0"/>
              <a:t>кошерна</a:t>
            </a:r>
            <a:r>
              <a:rPr lang="ru-RU" altLang="ru-RU" sz="2400" dirty="0" smtClean="0"/>
              <a:t>.</a:t>
            </a:r>
            <a:endParaRPr lang="ru-RU" alt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smtClean="0"/>
              <a:t>Махзор</a:t>
            </a:r>
            <a:r>
              <a:rPr lang="ru-RU" sz="2400" dirty="0" smtClean="0"/>
              <a:t>, рукопись 12 в. Гамбург</a:t>
            </a:r>
            <a:endParaRPr lang="ru-RU" sz="2400"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086600" cy="488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069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5CE79F-3C6E-46FD-A628-07D3CF97C36F}"/>
              </a:ext>
            </a:extLst>
          </p:cNvPr>
          <p:cNvSpPr>
            <a:spLocks noGrp="1"/>
          </p:cNvSpPr>
          <p:nvPr>
            <p:ph type="title"/>
          </p:nvPr>
        </p:nvSpPr>
        <p:spPr>
          <a:xfrm>
            <a:off x="457200" y="436944"/>
            <a:ext cx="8229600" cy="1143000"/>
          </a:xfrm>
        </p:spPr>
        <p:txBody>
          <a:bodyPr/>
          <a:lstStyle/>
          <a:p>
            <a:r>
              <a:rPr lang="ru-RU" altLang="ru-RU" sz="2000" dirty="0">
                <a:solidFill>
                  <a:srgbClr val="0B4000"/>
                </a:solidFill>
                <a:latin typeface="Georgia" panose="02040502050405020303" pitchFamily="18" charset="0"/>
              </a:rPr>
              <a:t>A </a:t>
            </a:r>
            <a:r>
              <a:rPr lang="ru-RU" altLang="ru-RU" sz="2000" dirty="0" err="1">
                <a:solidFill>
                  <a:srgbClr val="0B4000"/>
                </a:solidFill>
                <a:latin typeface="Georgia" panose="02040502050405020303" pitchFamily="18" charset="0"/>
              </a:rPr>
              <a:t>Sudenyu</a:t>
            </a:r>
            <a:r>
              <a:rPr lang="ru-RU" altLang="ru-RU" sz="2000" dirty="0">
                <a:solidFill>
                  <a:srgbClr val="0B4000"/>
                </a:solidFill>
                <a:latin typeface="Georgia" panose="02040502050405020303" pitchFamily="18" charset="0"/>
              </a:rPr>
              <a:t/>
            </a:r>
            <a:br>
              <a:rPr lang="ru-RU" altLang="ru-RU" sz="2000" dirty="0">
                <a:solidFill>
                  <a:srgbClr val="0B4000"/>
                </a:solidFill>
                <a:latin typeface="Georgia" panose="02040502050405020303" pitchFamily="18" charset="0"/>
              </a:rPr>
            </a:br>
            <a:r>
              <a:rPr lang="en-US" sz="2000" dirty="0">
                <a:solidFill>
                  <a:srgbClr val="0B4000"/>
                </a:solidFill>
                <a:latin typeface="Georgia" panose="02040502050405020303" pitchFamily="18" charset="0"/>
              </a:rPr>
              <a:t>(</a:t>
            </a:r>
            <a:r>
              <a:rPr lang="en-US" sz="2000" dirty="0" err="1">
                <a:solidFill>
                  <a:srgbClr val="0B4000"/>
                </a:solidFill>
                <a:latin typeface="Georgia" panose="02040502050405020303" pitchFamily="18" charset="0"/>
              </a:rPr>
              <a:t>Mlotek</a:t>
            </a:r>
            <a:r>
              <a:rPr lang="en-US" sz="2000" dirty="0">
                <a:solidFill>
                  <a:srgbClr val="0B4000"/>
                </a:solidFill>
                <a:latin typeface="Georgia" panose="02040502050405020303" pitchFamily="18" charset="0"/>
              </a:rPr>
              <a:t>,</a:t>
            </a:r>
            <a:r>
              <a:rPr lang="en-US" sz="2000" i="1" dirty="0">
                <a:solidFill>
                  <a:srgbClr val="0B4000"/>
                </a:solidFill>
                <a:latin typeface="Georgia" panose="02040502050405020303" pitchFamily="18" charset="0"/>
              </a:rPr>
              <a:t> Pearls of Yiddish Song</a:t>
            </a:r>
            <a:r>
              <a:rPr lang="en-US" sz="2000" dirty="0">
                <a:solidFill>
                  <a:srgbClr val="0B4000"/>
                </a:solidFill>
                <a:latin typeface="Georgia" panose="02040502050405020303" pitchFamily="18" charset="0"/>
              </a:rPr>
              <a:t>, p.170)</a:t>
            </a:r>
            <a:endParaRPr lang="ru-RU" sz="2000" dirty="0"/>
          </a:p>
        </p:txBody>
      </p:sp>
      <p:graphicFrame>
        <p:nvGraphicFramePr>
          <p:cNvPr id="4" name="Объект 3">
            <a:extLst>
              <a:ext uri="{FF2B5EF4-FFF2-40B4-BE49-F238E27FC236}">
                <a16:creationId xmlns:a16="http://schemas.microsoft.com/office/drawing/2014/main" xmlns="" id="{F6D2579C-B0D2-4D12-BC25-8DB628AFB679}"/>
              </a:ext>
            </a:extLst>
          </p:cNvPr>
          <p:cNvGraphicFramePr>
            <a:graphicFrameLocks noGrp="1"/>
          </p:cNvGraphicFramePr>
          <p:nvPr>
            <p:ph idx="1"/>
            <p:extLst>
              <p:ext uri="{D42A27DB-BD31-4B8C-83A1-F6EECF244321}">
                <p14:modId xmlns:p14="http://schemas.microsoft.com/office/powerpoint/2010/main" val="1431232370"/>
              </p:ext>
            </p:extLst>
          </p:nvPr>
        </p:nvGraphicFramePr>
        <p:xfrm>
          <a:off x="729201" y="1579944"/>
          <a:ext cx="7685598" cy="4913844"/>
        </p:xfrm>
        <a:graphic>
          <a:graphicData uri="http://schemas.openxmlformats.org/drawingml/2006/table">
            <a:tbl>
              <a:tblPr/>
              <a:tblGrid>
                <a:gridCol w="3842799">
                  <a:extLst>
                    <a:ext uri="{9D8B030D-6E8A-4147-A177-3AD203B41FA5}">
                      <a16:colId xmlns:a16="http://schemas.microsoft.com/office/drawing/2014/main" xmlns="" val="2851677669"/>
                    </a:ext>
                  </a:extLst>
                </a:gridCol>
                <a:gridCol w="3842799">
                  <a:extLst>
                    <a:ext uri="{9D8B030D-6E8A-4147-A177-3AD203B41FA5}">
                      <a16:colId xmlns:a16="http://schemas.microsoft.com/office/drawing/2014/main" xmlns="" val="1692535608"/>
                    </a:ext>
                  </a:extLst>
                </a:gridCol>
              </a:tblGrid>
              <a:tr h="341582">
                <a:tc>
                  <a:txBody>
                    <a:bodyPr/>
                    <a:lstStyle/>
                    <a:p>
                      <a:pPr algn="ctr"/>
                      <a:r>
                        <a:rPr lang="en-US" sz="1700" dirty="0">
                          <a:effectLst/>
                        </a:rPr>
                        <a:t>- </a:t>
                      </a:r>
                      <a:r>
                        <a:rPr lang="en-US" sz="1700" dirty="0" err="1">
                          <a:effectLst/>
                        </a:rPr>
                        <a:t>Zog</a:t>
                      </a:r>
                      <a:r>
                        <a:rPr lang="en-US" sz="1700" dirty="0">
                          <a:effectLst/>
                        </a:rPr>
                        <a:t> </a:t>
                      </a:r>
                      <a:r>
                        <a:rPr lang="en-US" sz="1700" dirty="0" err="1">
                          <a:effectLst/>
                        </a:rPr>
                        <a:t>zhe</a:t>
                      </a:r>
                      <a:r>
                        <a:rPr lang="en-US" sz="1700" dirty="0">
                          <a:effectLst/>
                        </a:rPr>
                        <a:t>, </a:t>
                      </a:r>
                      <a:r>
                        <a:rPr lang="en-US" sz="1700" dirty="0" err="1">
                          <a:effectLst/>
                        </a:rPr>
                        <a:t>rebenyu</a:t>
                      </a:r>
                      <a:r>
                        <a:rPr lang="en-US" sz="1700" dirty="0">
                          <a:effectLst/>
                        </a:rPr>
                        <a:t>!</a:t>
                      </a:r>
                    </a:p>
                  </a:txBody>
                  <a:tcPr marL="85396" marR="85396" marT="42698" marB="42698" anchor="ctr">
                    <a:lnL>
                      <a:noFill/>
                    </a:lnL>
                    <a:lnR>
                      <a:noFill/>
                    </a:lnR>
                    <a:lnT>
                      <a:noFill/>
                    </a:lnT>
                    <a:lnB>
                      <a:noFill/>
                    </a:lnB>
                  </a:tcPr>
                </a:tc>
                <a:tc>
                  <a:txBody>
                    <a:bodyPr/>
                    <a:lstStyle/>
                    <a:p>
                      <a:pPr algn="ctr"/>
                      <a:r>
                        <a:rPr lang="ru-RU" sz="1700" dirty="0">
                          <a:effectLst/>
                        </a:rPr>
                        <a:t>Скажи нам, </a:t>
                      </a:r>
                      <a:r>
                        <a:rPr lang="ru-RU" sz="1700" dirty="0" err="1">
                          <a:effectLst/>
                        </a:rPr>
                        <a:t>ребеню</a:t>
                      </a:r>
                      <a:r>
                        <a:rPr lang="ru-RU" sz="1700" dirty="0">
                          <a:effectLst/>
                        </a:rPr>
                        <a:t>, </a:t>
                      </a:r>
                    </a:p>
                    <a:p>
                      <a:pPr algn="ctr"/>
                      <a:endParaRPr lang="en-US" sz="1700" dirty="0">
                        <a:effectLst/>
                      </a:endParaRPr>
                    </a:p>
                  </a:txBody>
                  <a:tcPr marL="85396" marR="85396" marT="42698" marB="42698" anchor="ctr">
                    <a:lnL>
                      <a:noFill/>
                    </a:lnL>
                    <a:lnR>
                      <a:noFill/>
                    </a:lnR>
                    <a:lnT>
                      <a:noFill/>
                    </a:lnT>
                    <a:lnB>
                      <a:noFill/>
                    </a:lnB>
                  </a:tcPr>
                </a:tc>
                <a:extLst>
                  <a:ext uri="{0D108BD9-81ED-4DB2-BD59-A6C34878D82A}">
                    <a16:rowId xmlns:a16="http://schemas.microsoft.com/office/drawing/2014/main" xmlns="" val="355121120"/>
                  </a:ext>
                </a:extLst>
              </a:tr>
              <a:tr h="597769">
                <a:tc>
                  <a:txBody>
                    <a:bodyPr/>
                    <a:lstStyle/>
                    <a:p>
                      <a:pPr algn="ctr"/>
                      <a:r>
                        <a:rPr lang="en-US" sz="1700" dirty="0">
                          <a:effectLst/>
                        </a:rPr>
                        <a:t>Vos vet </a:t>
                      </a:r>
                      <a:r>
                        <a:rPr lang="en-US" sz="1700" dirty="0" err="1">
                          <a:effectLst/>
                        </a:rPr>
                        <a:t>zayn</a:t>
                      </a:r>
                      <a:r>
                        <a:rPr lang="en-US" sz="1700" dirty="0">
                          <a:effectLst/>
                        </a:rPr>
                        <a:t>, as </a:t>
                      </a:r>
                      <a:r>
                        <a:rPr lang="en-US" sz="1700" dirty="0" err="1">
                          <a:effectLst/>
                        </a:rPr>
                        <a:t>Meshiakh</a:t>
                      </a:r>
                      <a:r>
                        <a:rPr lang="en-US" sz="1700" dirty="0">
                          <a:effectLst/>
                        </a:rPr>
                        <a:t> vet </a:t>
                      </a:r>
                      <a:r>
                        <a:rPr lang="en-US" sz="1700" dirty="0" err="1">
                          <a:effectLst/>
                        </a:rPr>
                        <a:t>kumen</a:t>
                      </a:r>
                      <a:r>
                        <a:rPr lang="en-US" sz="1700" dirty="0">
                          <a:effectLst/>
                        </a:rPr>
                        <a:t>?</a:t>
                      </a:r>
                    </a:p>
                  </a:txBody>
                  <a:tcPr marL="85396" marR="85396" marT="42698" marB="42698" anchor="ctr">
                    <a:lnL>
                      <a:noFill/>
                    </a:lnL>
                    <a:lnR>
                      <a:noFill/>
                    </a:lnR>
                    <a:lnT>
                      <a:noFill/>
                    </a:lnT>
                    <a:lnB>
                      <a:noFill/>
                    </a:lnB>
                  </a:tcPr>
                </a:tc>
                <a:tc>
                  <a:txBody>
                    <a:bodyPr/>
                    <a:lstStyle/>
                    <a:p>
                      <a:pPr algn="ctr"/>
                      <a:r>
                        <a:rPr lang="ru-RU" sz="1700" dirty="0">
                          <a:effectLst/>
                        </a:rPr>
                        <a:t>Что случиться, когда придет </a:t>
                      </a:r>
                      <a:r>
                        <a:rPr lang="ru-RU" sz="1700" dirty="0" err="1">
                          <a:effectLst/>
                        </a:rPr>
                        <a:t>Машиах</a:t>
                      </a:r>
                      <a:r>
                        <a:rPr lang="ru-RU" sz="1700" dirty="0">
                          <a:effectLst/>
                        </a:rPr>
                        <a:t>?</a:t>
                      </a:r>
                      <a:endParaRPr lang="en-US" sz="1700" dirty="0">
                        <a:effectLst/>
                      </a:endParaRPr>
                    </a:p>
                  </a:txBody>
                  <a:tcPr marL="85396" marR="85396" marT="42698" marB="42698" anchor="ctr">
                    <a:lnL>
                      <a:noFill/>
                    </a:lnL>
                    <a:lnR>
                      <a:noFill/>
                    </a:lnR>
                    <a:lnT>
                      <a:noFill/>
                    </a:lnT>
                    <a:lnB>
                      <a:noFill/>
                    </a:lnB>
                  </a:tcPr>
                </a:tc>
                <a:extLst>
                  <a:ext uri="{0D108BD9-81ED-4DB2-BD59-A6C34878D82A}">
                    <a16:rowId xmlns:a16="http://schemas.microsoft.com/office/drawing/2014/main" xmlns="" val="2362721449"/>
                  </a:ext>
                </a:extLst>
              </a:tr>
              <a:tr h="341582">
                <a:tc>
                  <a:txBody>
                    <a:bodyPr/>
                    <a:lstStyle/>
                    <a:p>
                      <a:pPr algn="ctr"/>
                      <a:r>
                        <a:rPr lang="en-US" sz="1700">
                          <a:effectLst/>
                        </a:rPr>
                        <a:t>- Az Meshiakh vet kumen</a:t>
                      </a:r>
                    </a:p>
                  </a:txBody>
                  <a:tcPr marL="85396" marR="85396" marT="42698" marB="42698" anchor="ctr">
                    <a:lnL>
                      <a:noFill/>
                    </a:lnL>
                    <a:lnR>
                      <a:noFill/>
                    </a:lnR>
                    <a:lnT>
                      <a:noFill/>
                    </a:lnT>
                    <a:lnB>
                      <a:noFill/>
                    </a:lnB>
                  </a:tcPr>
                </a:tc>
                <a:tc>
                  <a:txBody>
                    <a:bodyPr/>
                    <a:lstStyle/>
                    <a:p>
                      <a:pPr algn="ctr"/>
                      <a:r>
                        <a:rPr lang="ru-RU" sz="1700" dirty="0">
                          <a:effectLst/>
                        </a:rPr>
                        <a:t>Когда </a:t>
                      </a:r>
                      <a:r>
                        <a:rPr lang="ru-RU" sz="1700" dirty="0" err="1">
                          <a:effectLst/>
                        </a:rPr>
                        <a:t>Машиах</a:t>
                      </a:r>
                      <a:r>
                        <a:rPr lang="ru-RU" sz="1700" dirty="0">
                          <a:effectLst/>
                        </a:rPr>
                        <a:t> придет,</a:t>
                      </a:r>
                    </a:p>
                  </a:txBody>
                  <a:tcPr marL="85396" marR="85396" marT="42698" marB="42698" anchor="ctr">
                    <a:lnL>
                      <a:noFill/>
                    </a:lnL>
                    <a:lnR>
                      <a:noFill/>
                    </a:lnR>
                    <a:lnT>
                      <a:noFill/>
                    </a:lnT>
                    <a:lnB>
                      <a:noFill/>
                    </a:lnB>
                  </a:tcPr>
                </a:tc>
                <a:extLst>
                  <a:ext uri="{0D108BD9-81ED-4DB2-BD59-A6C34878D82A}">
                    <a16:rowId xmlns:a16="http://schemas.microsoft.com/office/drawing/2014/main" xmlns="" val="2912113735"/>
                  </a:ext>
                </a:extLst>
              </a:tr>
              <a:tr h="341582">
                <a:tc>
                  <a:txBody>
                    <a:bodyPr/>
                    <a:lstStyle/>
                    <a:p>
                      <a:pPr algn="ctr"/>
                      <a:r>
                        <a:rPr lang="de-DE" sz="1700" dirty="0" err="1">
                          <a:effectLst/>
                        </a:rPr>
                        <a:t>veln</a:t>
                      </a:r>
                      <a:r>
                        <a:rPr lang="de-DE" sz="1700" dirty="0">
                          <a:effectLst/>
                        </a:rPr>
                        <a:t> mir </a:t>
                      </a:r>
                      <a:r>
                        <a:rPr lang="de-DE" sz="1700" dirty="0" err="1">
                          <a:effectLst/>
                        </a:rPr>
                        <a:t>makhn</a:t>
                      </a:r>
                      <a:r>
                        <a:rPr lang="de-DE" sz="1700" dirty="0">
                          <a:effectLst/>
                        </a:rPr>
                        <a:t> a </a:t>
                      </a:r>
                      <a:r>
                        <a:rPr lang="de-DE" sz="1700" dirty="0" err="1">
                          <a:effectLst/>
                        </a:rPr>
                        <a:t>sudenyu</a:t>
                      </a:r>
                      <a:r>
                        <a:rPr lang="de-DE" sz="1700" dirty="0">
                          <a:effectLst/>
                        </a:rPr>
                        <a:t>.</a:t>
                      </a:r>
                    </a:p>
                  </a:txBody>
                  <a:tcPr marL="85396" marR="85396" marT="42698" marB="42698"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700" dirty="0">
                          <a:effectLst/>
                        </a:rPr>
                        <a:t> мы сделаем пир</a:t>
                      </a:r>
                      <a:endParaRPr lang="en-US" sz="1700" dirty="0">
                        <a:effectLst/>
                      </a:endParaRPr>
                    </a:p>
                    <a:p>
                      <a:pPr algn="ctr"/>
                      <a:endParaRPr lang="en-US" sz="1700" dirty="0">
                        <a:effectLst/>
                      </a:endParaRPr>
                    </a:p>
                  </a:txBody>
                  <a:tcPr marL="85396" marR="85396" marT="42698" marB="42698" anchor="ctr">
                    <a:lnL>
                      <a:noFill/>
                    </a:lnL>
                    <a:lnR>
                      <a:noFill/>
                    </a:lnR>
                    <a:lnT>
                      <a:noFill/>
                    </a:lnT>
                    <a:lnB>
                      <a:noFill/>
                    </a:lnB>
                  </a:tcPr>
                </a:tc>
                <a:extLst>
                  <a:ext uri="{0D108BD9-81ED-4DB2-BD59-A6C34878D82A}">
                    <a16:rowId xmlns:a16="http://schemas.microsoft.com/office/drawing/2014/main" xmlns="" val="1501209273"/>
                  </a:ext>
                </a:extLst>
              </a:tr>
              <a:tr h="341582">
                <a:tc>
                  <a:txBody>
                    <a:bodyPr/>
                    <a:lstStyle/>
                    <a:p>
                      <a:pPr algn="ctr"/>
                      <a:r>
                        <a:rPr lang="ru-RU" sz="1700" dirty="0">
                          <a:effectLst/>
                        </a:rPr>
                        <a:t> </a:t>
                      </a:r>
                    </a:p>
                  </a:txBody>
                  <a:tcPr marL="85396" marR="85396" marT="42698" marB="42698" anchor="ctr">
                    <a:lnL>
                      <a:noFill/>
                    </a:lnL>
                    <a:lnR>
                      <a:noFill/>
                    </a:lnR>
                    <a:lnT>
                      <a:noFill/>
                    </a:lnT>
                    <a:lnB>
                      <a:noFill/>
                    </a:lnB>
                  </a:tcPr>
                </a:tc>
                <a:tc>
                  <a:txBody>
                    <a:bodyPr/>
                    <a:lstStyle/>
                    <a:p>
                      <a:pPr algn="ctr"/>
                      <a:r>
                        <a:rPr lang="ru-RU" sz="1700">
                          <a:effectLst/>
                        </a:rPr>
                        <a:t> </a:t>
                      </a:r>
                    </a:p>
                  </a:txBody>
                  <a:tcPr marL="85396" marR="85396" marT="42698" marB="42698" anchor="ctr">
                    <a:lnL>
                      <a:noFill/>
                    </a:lnL>
                    <a:lnR>
                      <a:noFill/>
                    </a:lnR>
                    <a:lnT>
                      <a:noFill/>
                    </a:lnT>
                    <a:lnB>
                      <a:noFill/>
                    </a:lnB>
                  </a:tcPr>
                </a:tc>
                <a:extLst>
                  <a:ext uri="{0D108BD9-81ED-4DB2-BD59-A6C34878D82A}">
                    <a16:rowId xmlns:a16="http://schemas.microsoft.com/office/drawing/2014/main" xmlns="" val="1112672406"/>
                  </a:ext>
                </a:extLst>
              </a:tr>
              <a:tr h="341582">
                <a:tc>
                  <a:txBody>
                    <a:bodyPr/>
                    <a:lstStyle/>
                    <a:p>
                      <a:pPr algn="ctr"/>
                      <a:r>
                        <a:rPr lang="de-DE" sz="1700">
                          <a:effectLst/>
                        </a:rPr>
                        <a:t>- Vos veln mir esn oyf der sudenyu?</a:t>
                      </a:r>
                    </a:p>
                  </a:txBody>
                  <a:tcPr marL="85396" marR="85396" marT="42698" marB="42698" anchor="ctr">
                    <a:lnL>
                      <a:noFill/>
                    </a:lnL>
                    <a:lnR>
                      <a:noFill/>
                    </a:lnR>
                    <a:lnT>
                      <a:noFill/>
                    </a:lnT>
                    <a:lnB>
                      <a:noFill/>
                    </a:lnB>
                  </a:tcPr>
                </a:tc>
                <a:tc>
                  <a:txBody>
                    <a:bodyPr/>
                    <a:lstStyle/>
                    <a:p>
                      <a:pPr algn="ctr"/>
                      <a:r>
                        <a:rPr lang="en-US" sz="1700" dirty="0">
                          <a:effectLst/>
                        </a:rPr>
                        <a:t>- </a:t>
                      </a:r>
                      <a:r>
                        <a:rPr lang="ru-RU" sz="1700" dirty="0">
                          <a:effectLst/>
                        </a:rPr>
                        <a:t>А что мы будем есть на той трапезе</a:t>
                      </a:r>
                      <a:r>
                        <a:rPr lang="en-US" sz="1700" dirty="0">
                          <a:effectLst/>
                        </a:rPr>
                        <a:t>?</a:t>
                      </a:r>
                    </a:p>
                  </a:txBody>
                  <a:tcPr marL="85396" marR="85396" marT="42698" marB="42698" anchor="ctr">
                    <a:lnL>
                      <a:noFill/>
                    </a:lnL>
                    <a:lnR>
                      <a:noFill/>
                    </a:lnR>
                    <a:lnT>
                      <a:noFill/>
                    </a:lnT>
                    <a:lnB>
                      <a:noFill/>
                    </a:lnB>
                  </a:tcPr>
                </a:tc>
                <a:extLst>
                  <a:ext uri="{0D108BD9-81ED-4DB2-BD59-A6C34878D82A}">
                    <a16:rowId xmlns:a16="http://schemas.microsoft.com/office/drawing/2014/main" xmlns="" val="121042802"/>
                  </a:ext>
                </a:extLst>
              </a:tr>
              <a:tr h="341582">
                <a:tc>
                  <a:txBody>
                    <a:bodyPr/>
                    <a:lstStyle/>
                    <a:p>
                      <a:pPr algn="ctr"/>
                      <a:r>
                        <a:rPr lang="en-US" sz="1700" dirty="0">
                          <a:effectLst/>
                        </a:rPr>
                        <a:t>- </a:t>
                      </a:r>
                      <a:r>
                        <a:rPr lang="en-US" sz="1700" b="1" u="sng" dirty="0">
                          <a:effectLst/>
                        </a:rPr>
                        <a:t>Dem </a:t>
                      </a:r>
                      <a:r>
                        <a:rPr lang="en-US" sz="1700" b="1" u="sng" dirty="0" err="1">
                          <a:effectLst/>
                        </a:rPr>
                        <a:t>shor</a:t>
                      </a:r>
                      <a:r>
                        <a:rPr lang="en-US" sz="1700" b="1" u="sng" dirty="0">
                          <a:effectLst/>
                        </a:rPr>
                        <a:t> </a:t>
                      </a:r>
                      <a:r>
                        <a:rPr lang="en-US" sz="1700" b="1" u="sng" dirty="0" err="1">
                          <a:effectLst/>
                        </a:rPr>
                        <a:t>habor</a:t>
                      </a:r>
                      <a:r>
                        <a:rPr lang="en-US" sz="1700" b="1" u="sng" dirty="0">
                          <a:effectLst/>
                        </a:rPr>
                        <a:t> </a:t>
                      </a:r>
                      <a:r>
                        <a:rPr lang="en-US" sz="1700" b="1" u="sng" dirty="0" err="1">
                          <a:effectLst/>
                        </a:rPr>
                        <a:t>mitn</a:t>
                      </a:r>
                      <a:r>
                        <a:rPr lang="en-US" sz="1700" b="1" u="sng" dirty="0">
                          <a:effectLst/>
                        </a:rPr>
                        <a:t> </a:t>
                      </a:r>
                      <a:r>
                        <a:rPr lang="en-US" sz="1700" b="1" u="sng" dirty="0" err="1">
                          <a:effectLst/>
                        </a:rPr>
                        <a:t>levyosn</a:t>
                      </a:r>
                      <a:r>
                        <a:rPr lang="en-US" sz="1700" dirty="0">
                          <a:effectLst/>
                        </a:rPr>
                        <a:t>,</a:t>
                      </a:r>
                    </a:p>
                  </a:txBody>
                  <a:tcPr marL="85396" marR="85396" marT="42698" marB="42698" anchor="ctr">
                    <a:lnL>
                      <a:noFill/>
                    </a:lnL>
                    <a:lnR>
                      <a:noFill/>
                    </a:lnR>
                    <a:lnT>
                      <a:noFill/>
                    </a:lnT>
                    <a:lnB>
                      <a:noFill/>
                    </a:lnB>
                  </a:tcPr>
                </a:tc>
                <a:tc>
                  <a:txBody>
                    <a:bodyPr/>
                    <a:lstStyle/>
                    <a:p>
                      <a:pPr algn="ctr"/>
                      <a:r>
                        <a:rPr lang="en-US" sz="1700" dirty="0">
                          <a:effectLst/>
                        </a:rPr>
                        <a:t>- </a:t>
                      </a:r>
                      <a:r>
                        <a:rPr lang="ru-RU" sz="1700" dirty="0">
                          <a:effectLst/>
                        </a:rPr>
                        <a:t>Дикого быка (</a:t>
                      </a:r>
                      <a:r>
                        <a:rPr lang="ru-RU" sz="1700" dirty="0" err="1">
                          <a:effectLst/>
                        </a:rPr>
                        <a:t>Шорабора</a:t>
                      </a:r>
                      <a:r>
                        <a:rPr lang="ru-RU" sz="1700" dirty="0">
                          <a:effectLst/>
                        </a:rPr>
                        <a:t>) и Левиафана</a:t>
                      </a:r>
                      <a:r>
                        <a:rPr lang="en-US" sz="1700" dirty="0">
                          <a:effectLst/>
                        </a:rPr>
                        <a:t>,</a:t>
                      </a:r>
                    </a:p>
                  </a:txBody>
                  <a:tcPr marL="85396" marR="85396" marT="42698" marB="42698" anchor="ctr">
                    <a:lnL>
                      <a:noFill/>
                    </a:lnL>
                    <a:lnR>
                      <a:noFill/>
                    </a:lnR>
                    <a:lnT>
                      <a:noFill/>
                    </a:lnT>
                    <a:lnB>
                      <a:noFill/>
                    </a:lnB>
                  </a:tcPr>
                </a:tc>
                <a:extLst>
                  <a:ext uri="{0D108BD9-81ED-4DB2-BD59-A6C34878D82A}">
                    <a16:rowId xmlns:a16="http://schemas.microsoft.com/office/drawing/2014/main" xmlns="" val="3825896068"/>
                  </a:ext>
                </a:extLst>
              </a:tr>
              <a:tr h="597769">
                <a:tc>
                  <a:txBody>
                    <a:bodyPr/>
                    <a:lstStyle/>
                    <a:p>
                      <a:pPr algn="ctr"/>
                      <a:r>
                        <a:rPr lang="de-DE" sz="1700">
                          <a:effectLst/>
                        </a:rPr>
                        <a:t>Dem shor habor mitn levyosn veln mir esn</a:t>
                      </a:r>
                    </a:p>
                  </a:txBody>
                  <a:tcPr marL="85396" marR="85396" marT="42698" marB="42698"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700" dirty="0">
                          <a:effectLst/>
                        </a:rPr>
                        <a:t>Мы будем есть</a:t>
                      </a:r>
                      <a:r>
                        <a:rPr lang="en-US" sz="1700" dirty="0">
                          <a:effectLst/>
                        </a:rPr>
                        <a:t> </a:t>
                      </a:r>
                      <a:r>
                        <a:rPr lang="ru-RU" sz="1700" dirty="0">
                          <a:effectLst/>
                        </a:rPr>
                        <a:t>Дикого быка (</a:t>
                      </a:r>
                      <a:r>
                        <a:rPr lang="ru-RU" sz="1700" dirty="0" err="1">
                          <a:effectLst/>
                        </a:rPr>
                        <a:t>Шорабора</a:t>
                      </a:r>
                      <a:r>
                        <a:rPr lang="ru-RU" sz="1700" dirty="0">
                          <a:effectLst/>
                        </a:rPr>
                        <a:t>) и Левиафана</a:t>
                      </a:r>
                      <a:r>
                        <a:rPr lang="en-US" sz="1700" dirty="0">
                          <a:effectLst/>
                        </a:rPr>
                        <a:t>,</a:t>
                      </a:r>
                    </a:p>
                    <a:p>
                      <a:pPr algn="ctr"/>
                      <a:r>
                        <a:rPr lang="ru-RU" sz="1700" dirty="0">
                          <a:effectLst/>
                        </a:rPr>
                        <a:t> </a:t>
                      </a:r>
                      <a:endParaRPr lang="en-US" sz="1700" dirty="0">
                        <a:effectLst/>
                      </a:endParaRPr>
                    </a:p>
                  </a:txBody>
                  <a:tcPr marL="85396" marR="85396" marT="42698" marB="42698" anchor="ctr">
                    <a:lnL>
                      <a:noFill/>
                    </a:lnL>
                    <a:lnR>
                      <a:noFill/>
                    </a:lnR>
                    <a:lnT>
                      <a:noFill/>
                    </a:lnT>
                    <a:lnB>
                      <a:noFill/>
                    </a:lnB>
                  </a:tcPr>
                </a:tc>
                <a:extLst>
                  <a:ext uri="{0D108BD9-81ED-4DB2-BD59-A6C34878D82A}">
                    <a16:rowId xmlns:a16="http://schemas.microsoft.com/office/drawing/2014/main" xmlns="" val="155629413"/>
                  </a:ext>
                </a:extLst>
              </a:tr>
              <a:tr h="341582">
                <a:tc>
                  <a:txBody>
                    <a:bodyPr/>
                    <a:lstStyle/>
                    <a:p>
                      <a:pPr algn="ctr"/>
                      <a:r>
                        <a:rPr lang="en-US" sz="1700" dirty="0" err="1">
                          <a:effectLst/>
                        </a:rPr>
                        <a:t>oyf</a:t>
                      </a:r>
                      <a:r>
                        <a:rPr lang="en-US" sz="1700" dirty="0">
                          <a:effectLst/>
                        </a:rPr>
                        <a:t> der </a:t>
                      </a:r>
                      <a:r>
                        <a:rPr lang="en-US" sz="1700" dirty="0" err="1">
                          <a:effectLst/>
                        </a:rPr>
                        <a:t>sudenyu</a:t>
                      </a:r>
                      <a:r>
                        <a:rPr lang="en-US" sz="1700" dirty="0">
                          <a:effectLst/>
                        </a:rPr>
                        <a:t>!</a:t>
                      </a:r>
                    </a:p>
                  </a:txBody>
                  <a:tcPr marL="85396" marR="85396" marT="42698" marB="42698" anchor="ctr">
                    <a:lnL>
                      <a:noFill/>
                    </a:lnL>
                    <a:lnR>
                      <a:noFill/>
                    </a:lnR>
                    <a:lnT>
                      <a:noFill/>
                    </a:lnT>
                    <a:lnB>
                      <a:noFill/>
                    </a:lnB>
                  </a:tcPr>
                </a:tc>
                <a:tc>
                  <a:txBody>
                    <a:bodyPr/>
                    <a:lstStyle/>
                    <a:p>
                      <a:pPr algn="ctr"/>
                      <a:r>
                        <a:rPr lang="ru-RU" sz="1700" dirty="0">
                          <a:effectLst/>
                        </a:rPr>
                        <a:t>на той трапезе</a:t>
                      </a:r>
                      <a:r>
                        <a:rPr lang="en-US" sz="1700" dirty="0">
                          <a:effectLst/>
                        </a:rPr>
                        <a:t>!</a:t>
                      </a:r>
                    </a:p>
                  </a:txBody>
                  <a:tcPr marL="85396" marR="85396" marT="42698" marB="42698" anchor="ctr">
                    <a:lnL>
                      <a:noFill/>
                    </a:lnL>
                    <a:lnR>
                      <a:noFill/>
                    </a:lnR>
                    <a:lnT>
                      <a:noFill/>
                    </a:lnT>
                    <a:lnB>
                      <a:noFill/>
                    </a:lnB>
                  </a:tcPr>
                </a:tc>
                <a:extLst>
                  <a:ext uri="{0D108BD9-81ED-4DB2-BD59-A6C34878D82A}">
                    <a16:rowId xmlns:a16="http://schemas.microsoft.com/office/drawing/2014/main" xmlns="" val="3016844552"/>
                  </a:ext>
                </a:extLst>
              </a:tr>
            </a:tbl>
          </a:graphicData>
        </a:graphic>
      </p:graphicFrame>
    </p:spTree>
    <p:extLst>
      <p:ext uri="{BB962C8B-B14F-4D97-AF65-F5344CB8AC3E}">
        <p14:creationId xmlns:p14="http://schemas.microsoft.com/office/powerpoint/2010/main" val="326377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BDE5550-1E81-4290-93BE-76485431A0BD}"/>
              </a:ext>
            </a:extLst>
          </p:cNvPr>
          <p:cNvSpPr/>
          <p:nvPr/>
        </p:nvSpPr>
        <p:spPr>
          <a:xfrm>
            <a:off x="1143000" y="1219200"/>
            <a:ext cx="7543800" cy="5361532"/>
          </a:xfrm>
          <a:prstGeom prst="rect">
            <a:avLst/>
          </a:prstGeom>
        </p:spPr>
        <p:txBody>
          <a:bodyPr wrap="square">
            <a:spAutoFit/>
          </a:bodyPr>
          <a:lstStyle/>
          <a:p>
            <a:pPr>
              <a:lnSpc>
                <a:spcPct val="107000"/>
              </a:lnSpc>
              <a:spcAft>
                <a:spcPts val="600"/>
              </a:spcAft>
            </a:pPr>
            <a:r>
              <a:rPr lang="ru-RU" dirty="0">
                <a:latin typeface="Times New Roman" panose="02020603050405020304" pitchFamily="18" charset="0"/>
                <a:ea typeface="Calibri" panose="020F0502020204030204" pitchFamily="34" charset="0"/>
                <a:cs typeface="Times New Roman" panose="02020603050405020304" pitchFamily="18" charset="0"/>
              </a:rPr>
              <a:t>Ангел Смерти</a:t>
            </a:r>
          </a:p>
          <a:p>
            <a:pPr>
              <a:lnSpc>
                <a:spcPct val="107000"/>
              </a:lnSpc>
              <a:spcAft>
                <a:spcPts val="600"/>
              </a:spcAft>
            </a:pPr>
            <a:r>
              <a:rPr lang="ru-RU" dirty="0">
                <a:latin typeface="Times New Roman" panose="02020603050405020304" pitchFamily="18" charset="0"/>
                <a:ea typeface="Calibri" panose="020F0502020204030204" pitchFamily="34" charset="0"/>
                <a:cs typeface="Arial" panose="020B0604020202020204" pitchFamily="34" charset="0"/>
              </a:rPr>
              <a:t>ВТ, </a:t>
            </a:r>
            <a:r>
              <a:rPr lang="ru-RU" dirty="0" err="1">
                <a:latin typeface="Times New Roman" panose="02020603050405020304" pitchFamily="18" charset="0"/>
                <a:ea typeface="Calibri" panose="020F0502020204030204" pitchFamily="34" charset="0"/>
                <a:cs typeface="Arial" panose="020B0604020202020204" pitchFamily="34" charset="0"/>
              </a:rPr>
              <a:t>Авода</a:t>
            </a:r>
            <a:r>
              <a:rPr lang="ru-RU" dirty="0">
                <a:latin typeface="Times New Roman" panose="02020603050405020304" pitchFamily="18" charset="0"/>
                <a:ea typeface="Calibri" panose="020F0502020204030204" pitchFamily="34" charset="0"/>
                <a:cs typeface="Arial" panose="020B0604020202020204" pitchFamily="34" charset="0"/>
              </a:rPr>
              <a:t> </a:t>
            </a:r>
            <a:r>
              <a:rPr lang="ru-RU" dirty="0" err="1">
                <a:latin typeface="Times New Roman" panose="02020603050405020304" pitchFamily="18" charset="0"/>
                <a:ea typeface="Calibri" panose="020F0502020204030204" pitchFamily="34" charset="0"/>
                <a:cs typeface="Arial" panose="020B0604020202020204" pitchFamily="34" charset="0"/>
              </a:rPr>
              <a:t>Зара</a:t>
            </a:r>
            <a:r>
              <a:rPr lang="ru-RU" dirty="0">
                <a:latin typeface="Times New Roman" panose="02020603050405020304" pitchFamily="18" charset="0"/>
                <a:ea typeface="Calibri" panose="020F0502020204030204" pitchFamily="34" charset="0"/>
                <a:cs typeface="Arial" panose="020B0604020202020204" pitchFamily="34" charset="0"/>
              </a:rPr>
              <a:t>. 20 б</a:t>
            </a:r>
            <a:endParaRPr lang="ru-RU" sz="1200" dirty="0">
              <a:latin typeface="Calibri" panose="020F0502020204030204" pitchFamily="34" charset="0"/>
              <a:ea typeface="Calibri" panose="020F0502020204030204" pitchFamily="34" charset="0"/>
            </a:endParaRPr>
          </a:p>
          <a:p>
            <a:pPr algn="r">
              <a:lnSpc>
                <a:spcPct val="107000"/>
              </a:lnSpc>
              <a:spcAft>
                <a:spcPts val="600"/>
              </a:spcAft>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אמרו עליו על מלאך המות שכולו מלא עינים בשעת פטירתו של חולה עומד מעל מראשותיו וחרבו שלופה בידו וטיפה של מרה תלויה בו כיון שחולה רואה אותו מזדעזע ופותח פיו וזורקה לתוך פיו ממנה מת ממנה מסריח ממנה פניו מוריקות קרן זוית הואי</a:t>
            </a:r>
            <a:endParaRPr lang="ru-RU" sz="1200" dirty="0">
              <a:latin typeface="Calibri" panose="020F0502020204030204" pitchFamily="34" charset="0"/>
              <a:ea typeface="Calibri" panose="020F0502020204030204" pitchFamily="34" charset="0"/>
            </a:endParaRPr>
          </a:p>
          <a:p>
            <a:pPr>
              <a:lnSpc>
                <a:spcPct val="107000"/>
              </a:lnSpc>
              <a:spcAft>
                <a:spcPts val="600"/>
              </a:spcAft>
            </a:pPr>
            <a:r>
              <a:rPr lang="ru-RU" sz="2400" dirty="0">
                <a:solidFill>
                  <a:srgbClr val="252525"/>
                </a:solidFill>
                <a:latin typeface="Times New Roman" panose="02020603050405020304" pitchFamily="18" charset="0"/>
                <a:ea typeface="Calibri" panose="020F0502020204030204" pitchFamily="34" charset="0"/>
              </a:rPr>
              <a:t> «Об Ангеле смерти передают, что все его существо покрыто бесчисленными глазами, и, когда бьет час смерти больному, он становится у изголовья умирающего с обнаженным мечом, на острие которого висит капля желчи. Увидев его, больной от страха открывает рот; этим моментом пользуется ангел смерти и бросает умирающему в рот смертоносную каплю. От нее человек умирает, лицо его желтеет и весь он разлагается» </a:t>
            </a:r>
            <a:endParaRPr lang="ru-RU"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497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8E807E-3EC6-40CD-B063-B0CC12C73196}"/>
              </a:ext>
            </a:extLst>
          </p:cNvPr>
          <p:cNvSpPr txBox="1"/>
          <p:nvPr/>
        </p:nvSpPr>
        <p:spPr>
          <a:xfrm>
            <a:off x="1295400" y="838200"/>
            <a:ext cx="6781800" cy="5447645"/>
          </a:xfrm>
          <a:prstGeom prst="rect">
            <a:avLst/>
          </a:prstGeom>
          <a:noFill/>
        </p:spPr>
        <p:txBody>
          <a:bodyPr wrap="square" rtlCol="0">
            <a:spAutoFit/>
          </a:bodyPr>
          <a:lstStyle/>
          <a:p>
            <a:r>
              <a:rPr lang="ru-RU" dirty="0"/>
              <a:t>Колыбельные</a:t>
            </a:r>
          </a:p>
          <a:p>
            <a:r>
              <a:rPr lang="ru-RU" b="1" dirty="0" err="1" smtClean="0">
                <a:solidFill>
                  <a:srgbClr val="000000"/>
                </a:solidFill>
              </a:rPr>
              <a:t>Рожинкес</a:t>
            </a:r>
            <a:r>
              <a:rPr lang="ru-RU" b="1" dirty="0" smtClean="0">
                <a:solidFill>
                  <a:srgbClr val="000000"/>
                </a:solidFill>
              </a:rPr>
              <a:t> </a:t>
            </a:r>
            <a:r>
              <a:rPr lang="ru-RU" b="1" dirty="0" err="1">
                <a:solidFill>
                  <a:srgbClr val="000000"/>
                </a:solidFill>
              </a:rPr>
              <a:t>мит</a:t>
            </a:r>
            <a:r>
              <a:rPr lang="ru-RU" b="1" dirty="0">
                <a:solidFill>
                  <a:srgbClr val="000000"/>
                </a:solidFill>
              </a:rPr>
              <a:t> </a:t>
            </a:r>
            <a:r>
              <a:rPr lang="ru-RU" b="1" dirty="0" err="1">
                <a:solidFill>
                  <a:srgbClr val="000000"/>
                </a:solidFill>
              </a:rPr>
              <a:t>мандлен</a:t>
            </a:r>
            <a:endParaRPr lang="ru-RU" b="1" dirty="0">
              <a:solidFill>
                <a:srgbClr val="000000"/>
              </a:solidFill>
            </a:endParaRPr>
          </a:p>
          <a:p>
            <a:pPr algn="just"/>
            <a:r>
              <a:rPr lang="he-IL" b="1" dirty="0">
                <a:solidFill>
                  <a:srgbClr val="000000"/>
                </a:solidFill>
              </a:rPr>
              <a:t>ראָזשינקעס מיט מאַנדלען</a:t>
            </a:r>
            <a:r>
              <a:rPr lang="ru-RU" b="1" dirty="0">
                <a:solidFill>
                  <a:srgbClr val="000000"/>
                </a:solidFill>
              </a:rPr>
              <a:t> </a:t>
            </a:r>
            <a:r>
              <a:rPr lang="ru-RU" dirty="0">
                <a:solidFill>
                  <a:srgbClr val="000000"/>
                </a:solidFill>
              </a:rPr>
              <a:t>Изюм с миндалём" - популярная народная песня. Слова и музыка Авраама </a:t>
            </a:r>
            <a:r>
              <a:rPr lang="ru-RU" dirty="0" err="1">
                <a:solidFill>
                  <a:srgbClr val="000000"/>
                </a:solidFill>
              </a:rPr>
              <a:t>Гольдфадена</a:t>
            </a:r>
            <a:r>
              <a:rPr lang="ru-RU" dirty="0">
                <a:solidFill>
                  <a:srgbClr val="000000"/>
                </a:solidFill>
              </a:rPr>
              <a:t>. Написана в 1880 году.</a:t>
            </a:r>
          </a:p>
          <a:p>
            <a:r>
              <a:rPr lang="ru-RU" dirty="0">
                <a:solidFill>
                  <a:srgbClr val="000000"/>
                </a:solidFill>
              </a:rPr>
              <a:t>Колыбельная из последнего акта оперы "</a:t>
            </a:r>
            <a:r>
              <a:rPr lang="ru-RU" dirty="0" err="1">
                <a:solidFill>
                  <a:srgbClr val="000000"/>
                </a:solidFill>
              </a:rPr>
              <a:t>Шуламис</a:t>
            </a:r>
            <a:r>
              <a:rPr lang="ru-RU" dirty="0">
                <a:solidFill>
                  <a:srgbClr val="000000"/>
                </a:solidFill>
              </a:rPr>
              <a:t>" ("</a:t>
            </a:r>
            <a:r>
              <a:rPr lang="ru-RU" dirty="0" err="1">
                <a:solidFill>
                  <a:srgbClr val="000000"/>
                </a:solidFill>
              </a:rPr>
              <a:t>Суламифь</a:t>
            </a:r>
            <a:r>
              <a:rPr lang="ru-RU" dirty="0" smtClean="0">
                <a:solidFill>
                  <a:srgbClr val="000000"/>
                </a:solidFill>
              </a:rPr>
              <a:t>").</a:t>
            </a:r>
          </a:p>
          <a:p>
            <a:endParaRPr lang="ru-RU" dirty="0"/>
          </a:p>
          <a:p>
            <a:r>
              <a:rPr lang="ru-RU" sz="2800" dirty="0"/>
              <a:t>Под колыбелькой </a:t>
            </a:r>
            <a:r>
              <a:rPr lang="ru-RU" sz="2800" dirty="0" err="1"/>
              <a:t>Иделе</a:t>
            </a:r>
            <a:endParaRPr lang="ru-RU" sz="2800" dirty="0"/>
          </a:p>
          <a:p>
            <a:r>
              <a:rPr lang="ru-RU" sz="2800" dirty="0"/>
              <a:t>Стоит чисто-белая козочка.</a:t>
            </a:r>
          </a:p>
          <a:p>
            <a:r>
              <a:rPr lang="ru-RU" sz="2800" dirty="0"/>
              <a:t>Козочка ездила </a:t>
            </a:r>
            <a:r>
              <a:rPr lang="ru-RU" sz="2800" dirty="0" smtClean="0"/>
              <a:t>торговать.</a:t>
            </a:r>
            <a:endParaRPr lang="ru-RU" sz="2800" dirty="0"/>
          </a:p>
          <a:p>
            <a:r>
              <a:rPr lang="ru-RU" sz="2800" dirty="0"/>
              <a:t>Это будет и твоё ремесло.</a:t>
            </a:r>
          </a:p>
          <a:p>
            <a:r>
              <a:rPr lang="ru-RU" sz="2800" dirty="0"/>
              <a:t>Изюм с миндалём…</a:t>
            </a:r>
          </a:p>
          <a:p>
            <a:r>
              <a:rPr lang="ru-RU" sz="2800" dirty="0"/>
              <a:t>Спи же, </a:t>
            </a:r>
            <a:r>
              <a:rPr lang="ru-RU" sz="2800" dirty="0" err="1"/>
              <a:t>Иделе</a:t>
            </a:r>
            <a:r>
              <a:rPr lang="ru-RU" sz="2800" dirty="0"/>
              <a:t>, спи.</a:t>
            </a:r>
          </a:p>
          <a:p>
            <a:r>
              <a:rPr lang="ru-RU" dirty="0"/>
              <a:t/>
            </a:r>
            <a:br>
              <a:rPr lang="ru-RU" dirty="0"/>
            </a:br>
            <a:endParaRPr lang="ru-RU" dirty="0"/>
          </a:p>
        </p:txBody>
      </p:sp>
    </p:spTree>
    <p:extLst>
      <p:ext uri="{BB962C8B-B14F-4D97-AF65-F5344CB8AC3E}">
        <p14:creationId xmlns:p14="http://schemas.microsoft.com/office/powerpoint/2010/main" val="406101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Ицик</a:t>
            </a:r>
            <a:r>
              <a:rPr lang="ru-RU" dirty="0" smtClean="0"/>
              <a:t> </a:t>
            </a:r>
            <a:r>
              <a:rPr lang="ru-RU" dirty="0" err="1" smtClean="0"/>
              <a:t>Мангер</a:t>
            </a:r>
            <a:r>
              <a:rPr lang="ru-RU" dirty="0" smtClean="0"/>
              <a:t> (1901-196</a:t>
            </a:r>
            <a:r>
              <a:rPr lang="en-US" dirty="0" smtClean="0"/>
              <a:t>9</a:t>
            </a:r>
            <a:r>
              <a:rPr lang="ru-RU" dirty="0" smtClean="0"/>
              <a:t>)</a:t>
            </a:r>
            <a:endParaRPr lang="ru-RU"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1524000"/>
            <a:ext cx="3017304" cy="4534200"/>
          </a:xfr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767682"/>
            <a:ext cx="3733800" cy="3733800"/>
          </a:xfrm>
        </p:spPr>
      </p:pic>
    </p:spTree>
    <p:extLst>
      <p:ext uri="{BB962C8B-B14F-4D97-AF65-F5344CB8AC3E}">
        <p14:creationId xmlns:p14="http://schemas.microsoft.com/office/powerpoint/2010/main" val="240731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a:extLst>
              <a:ext uri="{FF2B5EF4-FFF2-40B4-BE49-F238E27FC236}">
                <a16:creationId xmlns:a16="http://schemas.microsoft.com/office/drawing/2014/main" xmlns="" id="{8621BB62-132C-4367-BE6E-C975CECB72C0}"/>
              </a:ext>
            </a:extLst>
          </p:cNvPr>
          <p:cNvSpPr>
            <a:spLocks noChangeArrowheads="1"/>
          </p:cNvSpPr>
          <p:nvPr/>
        </p:nvSpPr>
        <p:spPr bwMode="auto">
          <a:xfrm>
            <a:off x="838200" y="12192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he-IL" altLang="ru-RU" sz="2400" b="1" dirty="0"/>
              <a:t>וכיון שבא לאויר העולם בא מלאך וסטרו על פיו ומשכחו כל התורה כולה שנאמר (בראשית ד, ז) לפתח חטאת רובץ</a:t>
            </a:r>
            <a:endParaRPr lang="ru-RU" altLang="ru-RU" sz="2400" b="1" dirty="0"/>
          </a:p>
        </p:txBody>
      </p:sp>
      <p:sp>
        <p:nvSpPr>
          <p:cNvPr id="5127" name="Rectangle 7">
            <a:extLst>
              <a:ext uri="{FF2B5EF4-FFF2-40B4-BE49-F238E27FC236}">
                <a16:creationId xmlns:a16="http://schemas.microsoft.com/office/drawing/2014/main" xmlns="" id="{F44CB391-D3AC-42E3-93C4-5EA3972F9E6A}"/>
              </a:ext>
            </a:extLst>
          </p:cNvPr>
          <p:cNvSpPr>
            <a:spLocks noChangeArrowheads="1"/>
          </p:cNvSpPr>
          <p:nvPr/>
        </p:nvSpPr>
        <p:spPr bwMode="auto">
          <a:xfrm>
            <a:off x="838200" y="2721216"/>
            <a:ext cx="7543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altLang="ru-RU" sz="2400" dirty="0"/>
              <a:t>Когда зародыш приходит в этот мир, приходит ангел и шлепает его по рту, чтобы он забыл всю Тору, как сказано: «У порога грех лежит» (</a:t>
            </a:r>
            <a:r>
              <a:rPr lang="ru-RU" altLang="ru-RU" sz="2400" dirty="0" err="1"/>
              <a:t>Берешит</a:t>
            </a:r>
            <a:r>
              <a:rPr lang="ru-RU" altLang="ru-RU" sz="2400" dirty="0"/>
              <a:t> 4:7)</a:t>
            </a:r>
            <a:r>
              <a:rPr lang="ru-RU" altLang="ru-RU" dirty="0"/>
              <a:t> </a:t>
            </a:r>
            <a:r>
              <a:rPr lang="ru-RU" altLang="ru-RU" i="1" dirty="0"/>
              <a:t>(т.е. – когда человек входит в мир, он немедленно оказывается подвержен греху, поскольку он утрачивает  все знания Торы)</a:t>
            </a:r>
          </a:p>
        </p:txBody>
      </p:sp>
      <p:sp>
        <p:nvSpPr>
          <p:cNvPr id="5128" name="Text Box 8">
            <a:extLst>
              <a:ext uri="{FF2B5EF4-FFF2-40B4-BE49-F238E27FC236}">
                <a16:creationId xmlns:a16="http://schemas.microsoft.com/office/drawing/2014/main" xmlns="" id="{594EAC04-8DC8-4009-8603-736C7ADFA085}"/>
              </a:ext>
            </a:extLst>
          </p:cNvPr>
          <p:cNvSpPr txBox="1">
            <a:spLocks noChangeArrowheads="1"/>
          </p:cNvSpPr>
          <p:nvPr/>
        </p:nvSpPr>
        <p:spPr bwMode="auto">
          <a:xfrm>
            <a:off x="669924" y="685799"/>
            <a:ext cx="6950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altLang="ru-RU" dirty="0"/>
              <a:t>Вавилонский талмуд, трактат Нида 30 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И.Й. </a:t>
            </a:r>
            <a:r>
              <a:rPr lang="ru-RU" sz="3200" dirty="0" err="1" smtClean="0"/>
              <a:t>Линецкий</a:t>
            </a:r>
            <a:r>
              <a:rPr lang="ru-RU" sz="3200" dirty="0" smtClean="0"/>
              <a:t>. «</a:t>
            </a:r>
            <a:r>
              <a:rPr lang="ru-RU" sz="3200" dirty="0" err="1" smtClean="0"/>
              <a:t>Хасидский</a:t>
            </a:r>
            <a:r>
              <a:rPr lang="ru-RU" sz="3200" dirty="0" smtClean="0"/>
              <a:t> мальчик. Жизнеописание польского еврея: от рождения до погибели».</a:t>
            </a:r>
            <a:endParaRPr lang="ru-RU" sz="3200" dirty="0"/>
          </a:p>
        </p:txBody>
      </p:sp>
      <p:sp>
        <p:nvSpPr>
          <p:cNvPr id="3" name="Объект 2"/>
          <p:cNvSpPr>
            <a:spLocks noGrp="1"/>
          </p:cNvSpPr>
          <p:nvPr>
            <p:ph idx="1"/>
          </p:nvPr>
        </p:nvSpPr>
        <p:spPr/>
        <p:txBody>
          <a:bodyPr/>
          <a:lstStyle/>
          <a:p>
            <a:pPr marL="0" indent="0">
              <a:buNone/>
            </a:pPr>
            <a:r>
              <a:rPr lang="ru-RU" sz="2800" dirty="0"/>
              <a:t>Конечно, я буду вечно оплакивать ту мрачную минуту, когда меня вырвали из рая, где я сидел на вечном </a:t>
            </a:r>
            <a:r>
              <a:rPr lang="ru-RU" sz="2800" dirty="0" err="1"/>
              <a:t>кесте</a:t>
            </a:r>
            <a:r>
              <a:rPr lang="ru-RU" sz="2800" dirty="0"/>
              <a:t>, и мне пришлось свалиться с такого светлого, широкого неба и попасть в мрачный, узкий живот, мучиться там смертной мукой девять месяцев, а потом вести не жизнь, а долгую тяжелую агонию… Один Бог знает, доколе и почему… Ну да, Тора. То, чему меня учил ангел у мамы в животе, скрасило мое мрачное существование там, но, к сожалению, этот ангел был большим любителем поспать…</a:t>
            </a:r>
          </a:p>
          <a:p>
            <a:endParaRPr lang="ru-RU" dirty="0"/>
          </a:p>
        </p:txBody>
      </p:sp>
    </p:spTree>
    <p:extLst>
      <p:ext uri="{BB962C8B-B14F-4D97-AF65-F5344CB8AC3E}">
        <p14:creationId xmlns:p14="http://schemas.microsoft.com/office/powerpoint/2010/main" val="92432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«Польский мальчик»: кто живет в раю</a:t>
            </a:r>
            <a:endParaRPr lang="ru-RU" dirty="0"/>
          </a:p>
        </p:txBody>
      </p:sp>
      <p:sp>
        <p:nvSpPr>
          <p:cNvPr id="3" name="Объект 2"/>
          <p:cNvSpPr>
            <a:spLocks noGrp="1"/>
          </p:cNvSpPr>
          <p:nvPr>
            <p:ph idx="1"/>
          </p:nvPr>
        </p:nvSpPr>
        <p:spPr/>
        <p:txBody>
          <a:bodyPr/>
          <a:lstStyle/>
          <a:p>
            <a:pPr marL="0" indent="0">
              <a:buNone/>
            </a:pPr>
            <a:r>
              <a:rPr lang="ru-RU" dirty="0"/>
              <a:t>Герой, </a:t>
            </a:r>
            <a:r>
              <a:rPr lang="ru-RU" dirty="0" err="1"/>
              <a:t>Ицхок</a:t>
            </a:r>
            <a:r>
              <a:rPr lang="ru-RU" dirty="0"/>
              <a:t>, видит у матери амулеты для рожениц с изображением праотцов и праматерей, с текстом псалма «</a:t>
            </a:r>
            <a:r>
              <a:rPr lang="ru-RU" dirty="0" err="1"/>
              <a:t>Шир</a:t>
            </a:r>
            <a:r>
              <a:rPr lang="ru-RU" dirty="0"/>
              <a:t> а-</a:t>
            </a:r>
            <a:r>
              <a:rPr lang="ru-RU" dirty="0" err="1"/>
              <a:t>майлэс</a:t>
            </a:r>
            <a:r>
              <a:rPr lang="ru-RU" dirty="0"/>
              <a:t>»]:</a:t>
            </a:r>
          </a:p>
          <a:p>
            <a:pPr marL="0" indent="0">
              <a:buNone/>
            </a:pPr>
            <a:r>
              <a:rPr lang="ru-RU" dirty="0"/>
              <a:t>Мне это было странно и в то же время приятно:  всю эту компанию я лично знал в раю, а «</a:t>
            </a:r>
            <a:r>
              <a:rPr lang="ru-RU" dirty="0" err="1"/>
              <a:t>Шир</a:t>
            </a:r>
            <a:r>
              <a:rPr lang="ru-RU" dirty="0"/>
              <a:t> а-</a:t>
            </a:r>
            <a:r>
              <a:rPr lang="ru-RU" dirty="0" err="1"/>
              <a:t>майлэс</a:t>
            </a:r>
            <a:r>
              <a:rPr lang="ru-RU" dirty="0"/>
              <a:t>» я не раз слышал там на концертах из уст самого царя Давида, с хором ангелов </a:t>
            </a:r>
            <a:r>
              <a:rPr lang="ru-RU" dirty="0" smtClean="0"/>
              <a:t>служения…</a:t>
            </a:r>
            <a:endParaRPr lang="ru-RU" dirty="0"/>
          </a:p>
          <a:p>
            <a:endParaRPr lang="ru-RU" dirty="0"/>
          </a:p>
        </p:txBody>
      </p:sp>
    </p:spTree>
    <p:extLst>
      <p:ext uri="{BB962C8B-B14F-4D97-AF65-F5344CB8AC3E}">
        <p14:creationId xmlns:p14="http://schemas.microsoft.com/office/powerpoint/2010/main" val="316274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25562"/>
          </a:xfrm>
        </p:spPr>
        <p:txBody>
          <a:bodyPr/>
          <a:lstStyle/>
          <a:p>
            <a:r>
              <a:rPr lang="ru-RU" dirty="0" smtClean="0"/>
              <a:t>«Польский мальчик»: кого нет в раю</a:t>
            </a:r>
            <a:endParaRPr lang="ru-RU" dirty="0"/>
          </a:p>
        </p:txBody>
      </p:sp>
      <p:sp>
        <p:nvSpPr>
          <p:cNvPr id="3" name="Объект 2"/>
          <p:cNvSpPr>
            <a:spLocks noGrp="1"/>
          </p:cNvSpPr>
          <p:nvPr>
            <p:ph idx="1"/>
          </p:nvPr>
        </p:nvSpPr>
        <p:spPr>
          <a:xfrm>
            <a:off x="457200" y="1905000"/>
            <a:ext cx="8229600" cy="4221163"/>
          </a:xfrm>
        </p:spPr>
        <p:txBody>
          <a:bodyPr/>
          <a:lstStyle/>
          <a:p>
            <a:pPr marL="0" indent="0">
              <a:buNone/>
            </a:pPr>
            <a:r>
              <a:rPr lang="ru-RU" dirty="0"/>
              <a:t>Мне было даже очень удивительно: почему в раю я ни разу не слышал слов «ребе», «</a:t>
            </a:r>
            <a:r>
              <a:rPr lang="ru-RU" dirty="0" err="1"/>
              <a:t>магид</a:t>
            </a:r>
            <a:r>
              <a:rPr lang="ru-RU" dirty="0"/>
              <a:t>», «</a:t>
            </a:r>
            <a:r>
              <a:rPr lang="ru-RU" dirty="0" err="1"/>
              <a:t>гитэр</a:t>
            </a:r>
            <a:r>
              <a:rPr lang="ru-RU" dirty="0"/>
              <a:t> ид» и т.д.? Вот уж вопрос так вопрос! Может, их отправили в </a:t>
            </a:r>
            <a:r>
              <a:rPr lang="ru-RU" dirty="0" smtClean="0"/>
              <a:t>ад, исправлять польских </a:t>
            </a:r>
            <a:r>
              <a:rPr lang="ru-RU" dirty="0" err="1" smtClean="0"/>
              <a:t>нерях</a:t>
            </a:r>
            <a:r>
              <a:rPr lang="ru-RU" dirty="0" smtClean="0"/>
              <a:t>?</a:t>
            </a:r>
            <a:endParaRPr lang="ru-RU" dirty="0"/>
          </a:p>
        </p:txBody>
      </p:sp>
    </p:spTree>
    <p:extLst>
      <p:ext uri="{BB962C8B-B14F-4D97-AF65-F5344CB8AC3E}">
        <p14:creationId xmlns:p14="http://schemas.microsoft.com/office/powerpoint/2010/main" val="295542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«Польский мальчик»: трудности перевода</a:t>
            </a:r>
            <a:endParaRPr lang="ru-RU" dirty="0"/>
          </a:p>
        </p:txBody>
      </p:sp>
      <p:sp>
        <p:nvSpPr>
          <p:cNvPr id="3" name="Объект 2"/>
          <p:cNvSpPr>
            <a:spLocks noGrp="1"/>
          </p:cNvSpPr>
          <p:nvPr>
            <p:ph idx="1"/>
          </p:nvPr>
        </p:nvSpPr>
        <p:spPr/>
        <p:txBody>
          <a:bodyPr/>
          <a:lstStyle/>
          <a:p>
            <a:pPr marL="0" indent="0">
              <a:buNone/>
            </a:pPr>
            <a:r>
              <a:rPr lang="ru-RU" dirty="0"/>
              <a:t>[Герой пытается прочитать, что написано на родильных амулетах матери]</a:t>
            </a:r>
          </a:p>
          <a:p>
            <a:pPr marL="0" indent="0">
              <a:buNone/>
            </a:pPr>
            <a:r>
              <a:rPr lang="ru-RU" dirty="0"/>
              <a:t>А что значит нижняя строка? Хоть разорвись – не пойму ни слова. Бред какой-то: на том свете я знал все семьдесят языков назубок! И был вроде филолога. А это что? Был бы хоть татарский или турецкий – я бы хоть </a:t>
            </a:r>
            <a:r>
              <a:rPr lang="ru-RU" dirty="0" smtClean="0"/>
              <a:t>что-нибудь </a:t>
            </a:r>
            <a:r>
              <a:rPr lang="ru-RU" dirty="0"/>
              <a:t>понял…</a:t>
            </a:r>
          </a:p>
          <a:p>
            <a:endParaRPr lang="ru-RU" dirty="0"/>
          </a:p>
        </p:txBody>
      </p:sp>
    </p:spTree>
    <p:extLst>
      <p:ext uri="{BB962C8B-B14F-4D97-AF65-F5344CB8AC3E}">
        <p14:creationId xmlns:p14="http://schemas.microsoft.com/office/powerpoint/2010/main" val="1317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888" y="1143000"/>
            <a:ext cx="8077200" cy="1200329"/>
          </a:xfrm>
          <a:prstGeom prst="rect">
            <a:avLst/>
          </a:prstGeom>
        </p:spPr>
        <p:txBody>
          <a:bodyPr wrap="square">
            <a:spAutoFit/>
          </a:bodyPr>
          <a:lstStyle/>
          <a:p>
            <a:pPr algn="just"/>
            <a:r>
              <a:rPr lang="ru-RU" dirty="0"/>
              <a:t>Лавочник ехал ночью по дороге и увидел лежащего у обочины теленка. Лавочник взвалил его на телегу и двинулся дальше. Когда пропели петухи, теленок высунул язык и улетел </a:t>
            </a:r>
          </a:p>
          <a:p>
            <a:pPr algn="just"/>
            <a:r>
              <a:rPr lang="ru-RU" dirty="0"/>
              <a:t>(м. </a:t>
            </a:r>
            <a:r>
              <a:rPr lang="ru-RU" dirty="0" err="1"/>
              <a:t>Ливнхоф</a:t>
            </a:r>
            <a:r>
              <a:rPr lang="ru-RU" dirty="0"/>
              <a:t>, Лифляндия; </a:t>
            </a:r>
            <a:r>
              <a:rPr lang="ru-RU" dirty="0" err="1"/>
              <a:t>Kagan</a:t>
            </a:r>
            <a:r>
              <a:rPr lang="ru-RU" dirty="0"/>
              <a:t> 1938: 182, № 103).</a:t>
            </a:r>
          </a:p>
        </p:txBody>
      </p:sp>
      <p:sp>
        <p:nvSpPr>
          <p:cNvPr id="3" name="TextBox 2"/>
          <p:cNvSpPr txBox="1"/>
          <p:nvPr/>
        </p:nvSpPr>
        <p:spPr>
          <a:xfrm>
            <a:off x="3276600" y="457200"/>
            <a:ext cx="2667000" cy="369332"/>
          </a:xfrm>
          <a:prstGeom prst="rect">
            <a:avLst/>
          </a:prstGeom>
          <a:noFill/>
        </p:spPr>
        <p:txBody>
          <a:bodyPr wrap="square" rtlCol="0">
            <a:spAutoFit/>
          </a:bodyPr>
          <a:lstStyle/>
          <a:p>
            <a:pPr algn="ctr"/>
            <a:r>
              <a:rPr lang="ru-RU" dirty="0" err="1"/>
              <a:t>Лантух</a:t>
            </a:r>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90" t="39844" r="33785" b="43233"/>
          <a:stretch/>
        </p:blipFill>
        <p:spPr bwMode="auto">
          <a:xfrm>
            <a:off x="1540332" y="2466208"/>
            <a:ext cx="6034311" cy="16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953000" y="3932878"/>
            <a:ext cx="2438400" cy="219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D3C292E3-C49E-4134-981E-3B02284599CE}"/>
              </a:ext>
            </a:extLst>
          </p:cNvPr>
          <p:cNvSpPr/>
          <p:nvPr/>
        </p:nvSpPr>
        <p:spPr>
          <a:xfrm>
            <a:off x="381000" y="4514672"/>
            <a:ext cx="8610600" cy="2031325"/>
          </a:xfrm>
          <a:prstGeom prst="rect">
            <a:avLst/>
          </a:prstGeom>
        </p:spPr>
        <p:txBody>
          <a:bodyPr wrap="square">
            <a:spAutoFit/>
          </a:bodyPr>
          <a:lstStyle/>
          <a:p>
            <a:pPr algn="just"/>
            <a:r>
              <a:rPr lang="ru-RU" dirty="0" err="1"/>
              <a:t>Рэб</a:t>
            </a:r>
            <a:r>
              <a:rPr lang="ru-RU" dirty="0"/>
              <a:t> </a:t>
            </a:r>
            <a:r>
              <a:rPr lang="ru-RU" dirty="0" err="1"/>
              <a:t>Бер</a:t>
            </a:r>
            <a:r>
              <a:rPr lang="ru-RU" dirty="0"/>
              <a:t> шел через лесок, ему попалась по пути овечка. Взвалив ее на плечи, </a:t>
            </a:r>
            <a:r>
              <a:rPr lang="ru-RU" dirty="0" err="1"/>
              <a:t>рэб</a:t>
            </a:r>
            <a:r>
              <a:rPr lang="ru-RU" dirty="0"/>
              <a:t> </a:t>
            </a:r>
            <a:r>
              <a:rPr lang="ru-RU" dirty="0" err="1"/>
              <a:t>Бер</a:t>
            </a:r>
            <a:r>
              <a:rPr lang="ru-RU" dirty="0"/>
              <a:t> пошел дальше, чувствуя, что с каждым шагом ноша становится все тяжелее. Наконец, тяжесть оказалась непосильной и еврей хотел уж было свалить овцу с плеч, но тут она сама спрыгнула на землю, и </a:t>
            </a:r>
            <a:r>
              <a:rPr lang="ru-RU" dirty="0" err="1"/>
              <a:t>рэб</a:t>
            </a:r>
            <a:r>
              <a:rPr lang="ru-RU" dirty="0"/>
              <a:t> </a:t>
            </a:r>
            <a:r>
              <a:rPr lang="ru-RU" dirty="0" err="1"/>
              <a:t>Бер</a:t>
            </a:r>
            <a:r>
              <a:rPr lang="ru-RU" dirty="0"/>
              <a:t> увидел, что вместо ножек у нее ручки, которыми она машет и смеется ему в лицо. </a:t>
            </a:r>
            <a:r>
              <a:rPr lang="ru-RU" dirty="0" err="1"/>
              <a:t>Рэб</a:t>
            </a:r>
            <a:r>
              <a:rPr lang="ru-RU" dirty="0"/>
              <a:t> </a:t>
            </a:r>
            <a:r>
              <a:rPr lang="ru-RU" dirty="0" err="1"/>
              <a:t>Бер</a:t>
            </a:r>
            <a:r>
              <a:rPr lang="ru-RU" dirty="0"/>
              <a:t> схватился за </a:t>
            </a:r>
            <a:r>
              <a:rPr lang="ru-RU" dirty="0" err="1"/>
              <a:t>цицит</a:t>
            </a:r>
            <a:r>
              <a:rPr lang="ru-RU" dirty="0"/>
              <a:t>, произнес "</a:t>
            </a:r>
            <a:r>
              <a:rPr lang="ru-RU" dirty="0" err="1"/>
              <a:t>Шма</a:t>
            </a:r>
            <a:r>
              <a:rPr lang="ru-RU" dirty="0"/>
              <a:t>" и нечистый исчез </a:t>
            </a:r>
          </a:p>
          <a:p>
            <a:pPr algn="just"/>
            <a:r>
              <a:rPr lang="ru-RU" dirty="0"/>
              <a:t>(м. </a:t>
            </a:r>
            <a:r>
              <a:rPr lang="ru-RU" dirty="0" err="1"/>
              <a:t>Соник</a:t>
            </a:r>
            <a:r>
              <a:rPr lang="ru-RU" dirty="0"/>
              <a:t>, окрестности Львова; </a:t>
            </a:r>
            <a:r>
              <a:rPr lang="ru-RU" dirty="0" err="1"/>
              <a:t>Kagan</a:t>
            </a:r>
            <a:r>
              <a:rPr lang="ru-RU" dirty="0"/>
              <a:t> 1938: 186, № 113).</a:t>
            </a:r>
          </a:p>
        </p:txBody>
      </p:sp>
    </p:spTree>
    <p:extLst>
      <p:ext uri="{BB962C8B-B14F-4D97-AF65-F5344CB8AC3E}">
        <p14:creationId xmlns:p14="http://schemas.microsoft.com/office/powerpoint/2010/main" val="298705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xmlns="" id="{86C00113-9AA8-4AD9-BCD4-E505EFCCEA3A}"/>
              </a:ext>
            </a:extLst>
          </p:cNvPr>
          <p:cNvSpPr>
            <a:spLocks noChangeArrowheads="1"/>
          </p:cNvSpPr>
          <p:nvPr/>
        </p:nvSpPr>
        <p:spPr bwMode="auto">
          <a:xfrm>
            <a:off x="533400" y="2209801"/>
            <a:ext cx="533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altLang="ru-RU" sz="2400" dirty="0"/>
              <a:t>Еще рассказ об иноверце, который пришел к </a:t>
            </a:r>
            <a:r>
              <a:rPr lang="ru-RU" altLang="ru-RU" sz="2400" dirty="0" err="1"/>
              <a:t>Шаммаю</a:t>
            </a:r>
            <a:r>
              <a:rPr lang="ru-RU" altLang="ru-RU" sz="2400" dirty="0"/>
              <a:t>. Сказал ему: — Обрати меня с условием, что обучишь всей Торе, пока я буду стоять на одной ноге</a:t>
            </a:r>
            <a:r>
              <a:rPr lang="ru-RU" altLang="ru-RU" sz="2400" dirty="0" smtClean="0"/>
              <a:t>. Прогнал </a:t>
            </a:r>
            <a:r>
              <a:rPr lang="ru-RU" altLang="ru-RU" sz="2400" dirty="0"/>
              <a:t>его </a:t>
            </a:r>
            <a:r>
              <a:rPr lang="ru-RU" altLang="ru-RU" sz="2400" dirty="0" err="1"/>
              <a:t>Шаммай</a:t>
            </a:r>
            <a:r>
              <a:rPr lang="ru-RU" altLang="ru-RU" sz="2400" dirty="0"/>
              <a:t> попавшимся под руку строительным метром. Пошел иноверец к </a:t>
            </a:r>
            <a:r>
              <a:rPr lang="ru-RU" altLang="ru-RU" sz="2400" dirty="0" err="1"/>
              <a:t>Гиллелю</a:t>
            </a:r>
            <a:r>
              <a:rPr lang="ru-RU" altLang="ru-RU" sz="2400" dirty="0"/>
              <a:t>, и тот обратил его, сказав: — Что тебе ненавистно, того и ближнему не причиняй, в этом вся Тора, а остальное — комментарий к ней. Иди и учись.</a:t>
            </a:r>
          </a:p>
        </p:txBody>
      </p:sp>
      <p:sp>
        <p:nvSpPr>
          <p:cNvPr id="8197" name="Rectangle 5">
            <a:extLst>
              <a:ext uri="{FF2B5EF4-FFF2-40B4-BE49-F238E27FC236}">
                <a16:creationId xmlns:a16="http://schemas.microsoft.com/office/drawing/2014/main" xmlns="" id="{6F4B32F3-62BB-4CF7-B22C-04DAEA85D4DA}"/>
              </a:ext>
            </a:extLst>
          </p:cNvPr>
          <p:cNvSpPr>
            <a:spLocks noChangeArrowheads="1"/>
          </p:cNvSpPr>
          <p:nvPr/>
        </p:nvSpPr>
        <p:spPr bwMode="auto">
          <a:xfrm>
            <a:off x="6096000" y="2438399"/>
            <a:ext cx="266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he-IL" altLang="ru-RU" dirty="0"/>
              <a:t>שוב מעשה בנכרי אחד שבא לפני שמאי אמר לו גיירני ע"מ שתלמדני כל התורה כולה כשאני עומד על רגל אחת דחפו באמת הבנין שבידו בא לפני הלל גייריה אמר לו דעלך סני לחברך לא תעביד זו היא כל התורה כולה ואידך פירושה הוא זיל גמור</a:t>
            </a:r>
            <a:r>
              <a:rPr lang="ru-RU" altLang="ru-RU" dirty="0"/>
              <a:t>: </a:t>
            </a:r>
          </a:p>
        </p:txBody>
      </p:sp>
      <p:sp>
        <p:nvSpPr>
          <p:cNvPr id="2" name="Прямоугольник 1">
            <a:extLst>
              <a:ext uri="{FF2B5EF4-FFF2-40B4-BE49-F238E27FC236}">
                <a16:creationId xmlns:a16="http://schemas.microsoft.com/office/drawing/2014/main" xmlns="" id="{A2C8B9CA-A346-4687-84E6-BC91856A91A7}"/>
              </a:ext>
            </a:extLst>
          </p:cNvPr>
          <p:cNvSpPr/>
          <p:nvPr/>
        </p:nvSpPr>
        <p:spPr>
          <a:xfrm>
            <a:off x="1219200" y="762000"/>
            <a:ext cx="71628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400" b="1" i="0" u="none" strike="noStrike" kern="0" cap="none" spc="0" normalizeH="0" baseline="0" noProof="0" dirty="0">
                <a:ln>
                  <a:noFill/>
                </a:ln>
                <a:solidFill>
                  <a:srgbClr val="000000"/>
                </a:solidFill>
                <a:effectLst/>
                <a:uLnTx/>
                <a:uFillTx/>
              </a:rPr>
              <a:t>Вавилонский Талмуд, трактат Шаббат 31 а</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TotalTime>
  <Words>1245</Words>
  <Application>Microsoft Office PowerPoint</Application>
  <PresentationFormat>Экран (4:3)</PresentationFormat>
  <Paragraphs>82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Оформление по умолчанию</vt:lpstr>
      <vt:lpstr>Как устроен рай: «Книга Рая» Ицика Мангера</vt:lpstr>
      <vt:lpstr>Ицик Мангер (1901-1969)</vt:lpstr>
      <vt:lpstr>Презентация PowerPoint</vt:lpstr>
      <vt:lpstr>И.Й. Линецкий. «Хасидский мальчик. Жизнеописание польского еврея: от рождения до погибели».</vt:lpstr>
      <vt:lpstr>«Польский мальчик»: кто живет в раю</vt:lpstr>
      <vt:lpstr>«Польский мальчик»: кого нет в раю</vt:lpstr>
      <vt:lpstr>«Польский мальчик»: трудности перевода</vt:lpstr>
      <vt:lpstr>Презентация PowerPoint</vt:lpstr>
      <vt:lpstr>Презентация PowerPoint</vt:lpstr>
      <vt:lpstr>Презентация PowerPoint</vt:lpstr>
      <vt:lpstr>Шорабор и Левиафан</vt:lpstr>
      <vt:lpstr>Шорабор и Левиафан</vt:lpstr>
      <vt:lpstr>Иов 40:30 (41:6) יִכְר֣וּ עָ֭לָי/ו חַבָּרִ֑ים יֶ֝חֱצ֗וּ/הוּ בֵּ֣ין כְּֽנַעֲנִֽים׃</vt:lpstr>
      <vt:lpstr>Вавилонский Талмуд, трактат Бава Батра 75-а</vt:lpstr>
      <vt:lpstr>Мидраш Ваикра раба, 13:3</vt:lpstr>
      <vt:lpstr>Махзор, рукопись 12 в. Гамбург</vt:lpstr>
      <vt:lpstr>A Sudenyu (Mlotek, Pearls of Yiddish Song, p.170)</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Sefer</dc:creator>
  <cp:lastModifiedBy>Admin</cp:lastModifiedBy>
  <cp:revision>30</cp:revision>
  <cp:lastPrinted>1601-01-01T00:00:00Z</cp:lastPrinted>
  <dcterms:created xsi:type="dcterms:W3CDTF">2019-11-28T09:45:36Z</dcterms:created>
  <dcterms:modified xsi:type="dcterms:W3CDTF">2019-12-04T00:37:30Z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