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</p:sldIdLst>
  <p:sldSz cy="5143500" cx="9144000"/>
  <p:notesSz cx="6858000" cy="9144000"/>
  <p:embeddedFontLst>
    <p:embeddedFont>
      <p:font typeface="Roboto Slab"/>
      <p:regular r:id="rId107"/>
      <p:bold r:id="rId108"/>
    </p:embeddedFont>
    <p:embeddedFont>
      <p:font typeface="Roboto"/>
      <p:regular r:id="rId109"/>
      <p:bold r:id="rId110"/>
      <p:italic r:id="rId111"/>
      <p:boldItalic r:id="rId1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C5A7845-54BE-45E1-B2AB-DD6D05635532}">
  <a:tblStyle styleId="{3C5A7845-54BE-45E1-B2AB-DD6D056355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RobotoSlab-regular.fntdata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font" Target="fonts/Roboto-regular.fntdata"/><Relationship Id="rId108" Type="http://schemas.openxmlformats.org/officeDocument/2006/relationships/font" Target="fonts/RobotoSlab-bold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10" Type="http://schemas.openxmlformats.org/officeDocument/2006/relationships/font" Target="fonts/Roboto-bold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12" Type="http://schemas.openxmlformats.org/officeDocument/2006/relationships/font" Target="fonts/Roboto-boldItalic.fntdata"/><Relationship Id="rId111" Type="http://schemas.openxmlformats.org/officeDocument/2006/relationships/font" Target="fonts/Roboto-italic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Shape 6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2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3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Сделать пасс. </a:t>
            </a:r>
            <a:r>
              <a:rPr lang="en-GB"/>
              <a:t>п</a:t>
            </a:r>
            <a:r>
              <a:rPr lang="en-GB"/>
              <a:t>ричастие с копулой вм. pišle?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4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5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6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Добавить отметки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1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Фото Хаха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Нисане: sawko/ṣaʕro. Один информант из Мидына в корпусе Риттера говорит sawko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Сделать таблицей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а</a:t>
            </a:r>
            <a:r>
              <a:rPr lang="en-GB"/>
              <a:t>удио ; поредактироваь?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7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фото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Shape 5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аудио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Shape 6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я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Shape 6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Shape 6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-GB"/>
              <a:t>видео 8</a:t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Shape 6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Shape 6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6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3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hyperlink" Target="https://github.com/ropensci/lingtypology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bEiSm_PDtS8" TargetMode="External"/><Relationship Id="rId4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EHaJyDbVLEs" TargetMode="External"/><Relationship Id="rId4" Type="http://schemas.openxmlformats.org/officeDocument/2006/relationships/image" Target="../media/image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://drive.google.com/file/d/1S8Cjvm59Le8Zib55u5lrtaLhQ2-l8xqE/view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4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5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1.jpg"/><Relationship Id="rId4" Type="http://schemas.openxmlformats.org/officeDocument/2006/relationships/image" Target="../media/image48.png"/><Relationship Id="rId5" Type="http://schemas.openxmlformats.org/officeDocument/2006/relationships/hyperlink" Target="http://tinyurl.com/kaqv7a2" TargetMode="Externa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52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54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Современные арамейские языки</a:t>
            </a:r>
            <a:endParaRPr/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Основные факты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750" y="804450"/>
            <a:ext cx="6240950" cy="37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7551650" y="4083400"/>
            <a:ext cx="1491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Текст из коллекции О. Прима и А. Социна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Благодарности</a:t>
            </a:r>
            <a:endParaRPr/>
          </a:p>
        </p:txBody>
      </p:sp>
      <p:sp>
        <p:nvSpPr>
          <p:cNvPr id="693" name="Shape 69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Георгию Морозу за его библиотеку для лингвистического картографирования lingtypology (</a:t>
            </a:r>
            <a:r>
              <a:rPr i="1" lang="en-GB" u="sng">
                <a:solidFill>
                  <a:schemeClr val="hlink"/>
                </a:solidFill>
                <a:hlinkClick r:id="rId3"/>
              </a:rPr>
              <a:t>https://github.com/ropensci/lingtypology</a:t>
            </a:r>
            <a:r>
              <a:rPr lang="en-GB"/>
              <a:t>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Гульсуме Демир за фотографии из Тур-Абдина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Жанне Юхановой за предоставленные видео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Ролану Биджамову, Юрию Митрову-Шимко за консультации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375" y="1292400"/>
            <a:ext cx="7143750" cy="31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7761050" y="4057225"/>
            <a:ext cx="1321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Текст из первого тома Х. Риттера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6675" y="445025"/>
            <a:ext cx="3555525" cy="44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dravus Bagandi - Mzizah  - new aramean music video 2013" id="141" name="Shape 141" title="Indravuz Bagandi - MIZIZAH - NEW - Suryoyo Music Video 2013 - Suryoye - Aramäer - aramäisc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0250" y="255213"/>
            <a:ext cx="6177425" cy="46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Северовосточные новоарамейские языки</a:t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850" y="1017725"/>
            <a:ext cx="2233800" cy="38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651" y="1017725"/>
            <a:ext cx="1893600" cy="38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Христианские: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Урмия, Салмас (Иран), Хаккяри, 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Силопи (Турция), </a:t>
            </a:r>
            <a:endParaRPr/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Алькош, Эрбиль (Ирак)</a:t>
            </a:r>
            <a:endParaRPr/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Еврейские: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Урмия,  Керманшах (Иран), 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Заху, Сулеймания (Ирак), </a:t>
            </a:r>
            <a:endParaRPr/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Джизре (Турция)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175" y="327775"/>
            <a:ext cx="4733275" cy="438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435675" y="375175"/>
            <a:ext cx="33402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Поэма Уильяма Даниэля “Катыне Габбара” по мотивам сказаний о богатыре Катыне (1961).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30775" cy="472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175" y="128175"/>
            <a:ext cx="6362700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81525" y="205750"/>
            <a:ext cx="2311500" cy="3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Газета “Звезда Востока”.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Тбилиси, 1934 г.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Современный мандейский</a:t>
            </a:r>
            <a:endParaRPr/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87900" y="1489825"/>
            <a:ext cx="5733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Юго-Запад Ирана (провинция Хузестан)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Ахваз, Хорремшехр, </a:t>
            </a:r>
            <a:r>
              <a:rPr i="1" lang="en-GB"/>
              <a:t>Дизфуль</a:t>
            </a:r>
            <a:r>
              <a:rPr lang="en-GB"/>
              <a:t>, </a:t>
            </a:r>
            <a:r>
              <a:rPr i="1" lang="en-GB"/>
              <a:t>Шуштер</a:t>
            </a:r>
            <a:r>
              <a:rPr lang="en-GB"/>
              <a:t>, </a:t>
            </a:r>
            <a:r>
              <a:rPr i="1" lang="en-GB"/>
              <a:t>Шавали</a:t>
            </a:r>
            <a:endParaRPr i="1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Число носителей: около 1 тыс.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Разговорный диалект —</a:t>
            </a:r>
            <a:r>
              <a:rPr lang="en-GB"/>
              <a:t> </a:t>
            </a:r>
            <a:r>
              <a:rPr i="1" lang="en-GB"/>
              <a:t>raṭn</a:t>
            </a:r>
            <a:r>
              <a:rPr i="1" lang="en-GB"/>
              <a:t>ā</a:t>
            </a:r>
            <a:r>
              <a:rPr lang="en-GB"/>
              <a:t>,  классический — </a:t>
            </a:r>
            <a:r>
              <a:rPr i="1" lang="en-GB"/>
              <a:t>genzā</a:t>
            </a:r>
            <a:endParaRPr i="1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953" y="445025"/>
            <a:ext cx="2654072" cy="44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575" y="472000"/>
            <a:ext cx="6548200" cy="41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00" y="472000"/>
            <a:ext cx="2223775" cy="248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475" y="238463"/>
            <a:ext cx="5547500" cy="46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300" y="195425"/>
            <a:ext cx="2011641" cy="47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Молитва на диалекте genz</a:t>
            </a:r>
            <a:r>
              <a:rPr lang="en-GB" sz="2400"/>
              <a:t>ā. Асад Аскари (Ахваз)</a:t>
            </a:r>
            <a:endParaRPr sz="2400"/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 paruqan parqat lan</a:t>
            </a:r>
            <a:endParaRPr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 parušan paršat lan</a:t>
            </a:r>
            <a:endParaRPr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 yaduyan yadyat (l)an</a:t>
            </a:r>
            <a:endParaRPr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О, Спаситель наш, спаси нас!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О, Провидец наш, . . . нас!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О, Знающий наш, познай нас!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Джоха и казаны (диалект </a:t>
            </a:r>
            <a:r>
              <a:rPr i="1" lang="en-GB" sz="2400">
                <a:latin typeface="Arial"/>
                <a:ea typeface="Arial"/>
                <a:cs typeface="Arial"/>
                <a:sym typeface="Arial"/>
              </a:rPr>
              <a:t>raṭnā</a:t>
            </a:r>
            <a:r>
              <a:rPr lang="en-GB" sz="2400">
                <a:latin typeface="Arial"/>
                <a:ea typeface="Arial"/>
                <a:cs typeface="Arial"/>
                <a:sym typeface="Arial"/>
              </a:rPr>
              <a:t>; Häberl 2009:292)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00" y="1272775"/>
            <a:ext cx="8146775" cy="35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4294967295" type="title"/>
          </p:nvPr>
        </p:nvSpPr>
        <p:spPr>
          <a:xfrm>
            <a:off x="387900" y="1181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Изоглоссы: глагол</a:t>
            </a:r>
            <a:endParaRPr/>
          </a:p>
        </p:txBody>
      </p:sp>
      <p:graphicFrame>
        <p:nvGraphicFramePr>
          <p:cNvPr id="198" name="Shape 198"/>
          <p:cNvGraphicFramePr/>
          <p:nvPr/>
        </p:nvGraphicFramePr>
        <p:xfrm>
          <a:off x="515775" y="8849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{3C5A7845-54BE-45E1-B2AB-DD6D05635532}</a:tableStyleId>
              </a:tblPr>
              <a:tblGrid>
                <a:gridCol w="1714825"/>
                <a:gridCol w="1378150"/>
                <a:gridCol w="1262050"/>
                <a:gridCol w="1436175"/>
                <a:gridCol w="1691625"/>
              </a:tblGrid>
              <a:tr h="3987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КСЯ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ЗН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НМ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Туройо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СВНЯ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7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ṭal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‘он убил’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Iḳṭal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gəṭal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34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n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eqṭol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‘чтобы он убил; пусть он убьет’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yiḳṭul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34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āṭel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‘он убивает; он убьет’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qōṭel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gāṭel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qoṭəl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qaṭel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7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ṭīl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‘он убит (abs.)’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Iḳṭel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‘he has killed’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ṭil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‘он был убит’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rgbClr val="FFFFFF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rgbClr val="FFFFFF"/>
                          </a:solidFill>
                        </a:rPr>
                        <a:t>ṭil + </a:t>
                      </a:r>
                      <a:r>
                        <a:rPr lang="en-GB">
                          <a:solidFill>
                            <a:srgbClr val="FFFFFF"/>
                          </a:solidFill>
                        </a:rPr>
                        <a:t>копула</a:t>
                      </a:r>
                      <a:r>
                        <a:rPr i="1" lang="en-GB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GB">
                          <a:solidFill>
                            <a:srgbClr val="FFFFFF"/>
                          </a:solidFill>
                        </a:rPr>
                        <a:t>‘он был убит/он убит’ (Барвар)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34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ṭīl l-PN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‘PN убил’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ṭile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‘он убил (его)’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ṭille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‘он убил (его)’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34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nappīq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‘he has gone out’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n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appeq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‘he has gone out’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n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afəq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‘he went out’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4294967295" type="title"/>
          </p:nvPr>
        </p:nvSpPr>
        <p:spPr>
          <a:xfrm>
            <a:off x="387900" y="2014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Туройо vs. СВНЯ: фонология</a:t>
            </a:r>
            <a:endParaRPr/>
          </a:p>
        </p:txBody>
      </p:sp>
      <p:graphicFrame>
        <p:nvGraphicFramePr>
          <p:cNvPr id="204" name="Shape 204"/>
          <p:cNvGraphicFramePr/>
          <p:nvPr/>
        </p:nvGraphicFramePr>
        <p:xfrm>
          <a:off x="608125" y="887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{3C5A7845-54BE-45E1-B2AB-DD6D05635532}</a:tableStyleId>
              </a:tblPr>
              <a:tblGrid>
                <a:gridCol w="2617550"/>
                <a:gridCol w="2617550"/>
                <a:gridCol w="2617550"/>
              </a:tblGrid>
              <a:tr h="68442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КСЯ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Туройо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СВНЯ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4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*/ā/: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dāmeḵ</a:t>
                      </a:r>
                      <a:endParaRPr i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‘он спит’;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/o/: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d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o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məx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/a/: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d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a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məx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 (ХрУ)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4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*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/p/, *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/p̄/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elgā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 ‘половина’;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kē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p̄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ā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‘камень’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/f/: 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f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əlgo, ke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f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o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/p/: 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alga, ki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a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(Каракош)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4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*/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ḡ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šrā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ḡ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ā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‘лампа’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/ġ/: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šro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ġ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o</a:t>
                      </a:r>
                      <a:endParaRPr i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∅: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šra</a:t>
                      </a:r>
                      <a:r>
                        <a:rPr b="1" i="1" lang="en-GB" sz="1800">
                          <a:solidFill>
                            <a:schemeClr val="dk1"/>
                          </a:solidFill>
                        </a:rPr>
                        <a:t>’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a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(Амадия)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4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*/ḥ/: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ḥmārā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‘осел’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/ḥ/: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ḥmoro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 ‘осел’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/x/: </a:t>
                      </a:r>
                      <a:r>
                        <a:rPr i="1" lang="en-GB" sz="1800">
                          <a:solidFill>
                            <a:schemeClr val="dk1"/>
                          </a:solidFill>
                        </a:rPr>
                        <a:t>xmara </a:t>
                      </a:r>
                      <a:r>
                        <a:rPr lang="en-GB" sz="1800">
                          <a:solidFill>
                            <a:schemeClr val="dk1"/>
                          </a:solidFill>
                        </a:rPr>
                        <a:t>(ХрУ)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Лексика</a:t>
            </a:r>
            <a:endParaRPr/>
          </a:p>
        </p:txBody>
      </p:sp>
      <p:graphicFrame>
        <p:nvGraphicFramePr>
          <p:cNvPr id="210" name="Shape 210"/>
          <p:cNvGraphicFramePr/>
          <p:nvPr/>
        </p:nvGraphicFramePr>
        <p:xfrm>
          <a:off x="387875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{3C5A7845-54BE-45E1-B2AB-DD6D05635532}</a:tableStyleId>
              </a:tblPr>
              <a:tblGrid>
                <a:gridCol w="1673650"/>
                <a:gridCol w="1673650"/>
                <a:gridCol w="1673650"/>
                <a:gridCol w="1673650"/>
                <a:gridCol w="1673650"/>
              </a:tblGrid>
              <a:tr h="5585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Значение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ЗН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НМ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Туройо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СВНЯ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5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женщина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ḥormṯa</a:t>
                      </a: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, 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šunīṯa 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eṯṯā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aṯto</a:t>
                      </a: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, </a:t>
                      </a: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pire</a:t>
                      </a: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,  </a:t>
                      </a: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ḥurma 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baxta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5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зуб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šenna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šennā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ʕaršo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kaka, kika 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5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желтый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iṣfur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sop̄rā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šaʕuṯo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zarda  (ХрУ)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5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FFFFFF"/>
                          </a:solidFill>
                        </a:rPr>
                        <a:t>лететь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ṭwr (īṭar)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phr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fyr (foyər/fayər)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800">
                          <a:solidFill>
                            <a:srgbClr val="FFFFFF"/>
                          </a:solidFill>
                        </a:rPr>
                        <a:t>prx </a:t>
                      </a:r>
                      <a:endParaRPr i="1"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УРМИЯ (</a:t>
            </a:r>
            <a:r>
              <a:rPr lang="en-GB">
                <a:solidFill>
                  <a:srgbClr val="FFFFFF"/>
                </a:solidFill>
              </a:rPr>
              <a:t>Иран)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6" name="Shape 216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Июнь 2014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Цель поездки</a:t>
            </a:r>
            <a:endParaRPr/>
          </a:p>
        </p:txBody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Знакомство с социолингвистической ситуацией в г. Урмия и окрестностях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Оценка возможностей для будущей полевой работы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Работа над переводом рассказа Д. Петросова “Пыччунта”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Давид Петросов. “Пыччунта” (1934)</a:t>
            </a:r>
            <a:endParaRPr/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25" y="1489824"/>
            <a:ext cx="7345376" cy="33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Перевод рассказа “Пыччунта”. Гврилова, Лявданский (2014)</a:t>
            </a:r>
            <a:endParaRPr/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75" y="1332488"/>
            <a:ext cx="7277100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850" y="338875"/>
            <a:ext cx="5568350" cy="43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50" y="338875"/>
            <a:ext cx="2558525" cy="21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Современная классификация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87900" y="13784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Западные новоарамейские</a:t>
            </a:r>
            <a:endParaRPr sz="2400"/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Восточные новоарамейские:</a:t>
            </a:r>
            <a:endParaRPr sz="2400"/>
          </a:p>
          <a:p>
            <a:pPr indent="-3810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Северо-восточные новоарамейские (СВНЯ)</a:t>
            </a:r>
            <a:endParaRPr sz="2400"/>
          </a:p>
          <a:p>
            <a:pPr indent="-3810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Туройо и Млахсо</a:t>
            </a:r>
            <a:endParaRPr sz="2400"/>
          </a:p>
          <a:p>
            <a:pPr indent="-3810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Новомандейский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25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217850" y="193650"/>
            <a:ext cx="2130000" cy="3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Деревня Мушабад с Атуром Тамразовым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05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217850" y="254150"/>
            <a:ext cx="2045400" cy="23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</a:rPr>
              <a:t>Атур Тамразов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45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169425" y="169425"/>
            <a:ext cx="22146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</a:rPr>
              <a:t>Аноиль Битйавари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такое </a:t>
            </a:r>
            <a:r>
              <a:rPr i="1" lang="en-GB"/>
              <a:t>mazraq</a:t>
            </a:r>
            <a:r>
              <a:rPr lang="en-GB"/>
              <a:t>?</a:t>
            </a:r>
            <a:endParaRPr/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650" y="1374785"/>
            <a:ext cx="8499449" cy="143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означает </a:t>
            </a:r>
            <a:r>
              <a:rPr i="1" lang="en-GB"/>
              <a:t>avən</a:t>
            </a:r>
            <a:r>
              <a:rPr lang="en-GB"/>
              <a:t> /</a:t>
            </a:r>
            <a:r>
              <a:rPr i="1" lang="en-GB"/>
              <a:t>oyan xlapux</a:t>
            </a:r>
            <a:r>
              <a:rPr lang="en-GB"/>
              <a:t>?</a:t>
            </a:r>
            <a:endParaRPr/>
          </a:p>
        </p:txBody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" y="1489813"/>
            <a:ext cx="83058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МОСКВА</a:t>
            </a:r>
            <a:endParaRPr/>
          </a:p>
        </p:txBody>
      </p:sp>
      <p:sp>
        <p:nvSpPr>
          <p:cNvPr id="280" name="Shape 280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2013 -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Цели исследования (с Кристиной Беньяминовой, диплом РГГУ 2015)</a:t>
            </a:r>
            <a:endParaRPr/>
          </a:p>
        </p:txBody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Создать описание грамматики одного из говоров диалекта Тал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Морфология и морфосинтаксис глагола говора Бадарайе (дер. Бадари)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Базовый лексикон говора Бадарайе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Информанты                  Анкеты</a:t>
            </a:r>
            <a:endParaRPr/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Авдишо Хамбешая</a:t>
            </a:r>
            <a:r>
              <a:rPr lang="en-GB" sz="1800"/>
              <a:t>, 61 год. Родился в Сенаки (Грузия), с 1975 г. в Москве.</a:t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/>
              <a:t>Элеонора Хамбешая, 50 лет. Родная сестра АХ.</a:t>
            </a:r>
            <a:endParaRPr sz="1800"/>
          </a:p>
        </p:txBody>
      </p:sp>
      <p:sp>
        <p:nvSpPr>
          <p:cNvPr id="293" name="Shape 293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Анкета А.Е. Кибрика “Первое знакомство с диалектом”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Анкета по списку Сводеша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Анкета по глагольному морфосинтаксису О. Даля</a:t>
            </a:r>
            <a:endParaRPr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Опрос АХ по анкете О.Даля</a:t>
            </a:r>
            <a:endParaRPr/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387900" y="1489825"/>
            <a:ext cx="5493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18. [В : Чем Ваш брат обычно занимается после завтрака? О :] ‘Он (обычно, каждый день) пишет </a:t>
            </a:r>
            <a:r>
              <a:rPr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письма’ (TMAQ18).  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Aun kudyom he-kaṯu kṯave / 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Aun bar qadəmta he-kaṯu kṯave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238" y="1021913"/>
            <a:ext cx="2524125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Сказка о Мирза-Памат (информант АХ)</a:t>
            </a:r>
            <a:endParaRPr/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387900" y="1144125"/>
            <a:ext cx="3999900" cy="3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70)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Hal sat arpa mṭa-ela dana, šin-ṯ-u bi-ṯa-ela. 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(71)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Mud awiḏ? he-be daməx, qim-le zil-le. 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(72)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Qim-le, zil-le reš sus-ew, zil-le go beṯ-a-d huḏay-a 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(73)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Kis huḏay-a polit-le sep-a mid-de p-qaṭl-an-nux.</a:t>
            </a:r>
            <a:endParaRPr i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(74)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Mad-di, derman-a, xa derman-a hal-li,šin-ṯ-i ṭla hal qadim-t-a 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(75)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huḏay-a mid-de leṯ derman-a čuməndi adia mid-de b-qaṭl-an-nux</a:t>
            </a:r>
            <a:endParaRPr i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(76)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huḏay-a mid-de ṭla-lew aya ṣǝbu-t-ux prum-la dri mǝlxa i šin-ṯ-ux le aṯi 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(77)  </a:t>
            </a:r>
            <a:r>
              <a:rPr i="1"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 qim-le, ṣǝbu-t-u prim-a-le и dre-le mǝlxa</a:t>
            </a:r>
            <a:endParaRPr i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 txBox="1"/>
          <p:nvPr>
            <p:ph idx="2" type="body"/>
          </p:nvPr>
        </p:nvSpPr>
        <p:spPr>
          <a:xfrm>
            <a:off x="4756200" y="1144225"/>
            <a:ext cx="3999900" cy="38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(70) В четыре утра пришло время, спать ему хочется, клонит его ко сну. (71) Что ему делать? Он спать хочет. Встал и пошел.(72) Встал, поехал на лошади, поехал домой к еврею.(73) У еврея (дома) вытащил меч и говорит: «Убью тебя! (74) Скажи, дай какое- нибудь лекарство, чтобы до утра не уснуть! (75) Еврей сказал: «Нет такого лекарства». «Сейчас убью», - сказал (МП).(76) Еврей сказал ему: «А ты палец порежь, посыпь солью и не уснешь».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Современный западный арамейский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Юго-Запад Сирии, горы Каламун (Антиливан), ок. 60 км к северу от Дамаска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 деревни: Маалула, Баха, Джуббадин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Число носителей: не более 15 тыс.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Миграции: Дамаск, Бейрут, страны Европы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Христиане (Маалула), мусульмане (Баха, Джуббадин)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БАТУМИ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3" name="Shape 3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Июль-август 2015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Цель поездки</a:t>
            </a:r>
            <a:endParaRPr/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Расширить корпус текстов на диалекте Тал (говор Бадарайе)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Базовый лексикон говора Бадарайе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Информант: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Варде Зая (ж), 75 лет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Родилась в Сенаки, 1957-2002 в Батуми, 2002-2014 Запорожье, 2014- Батуми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Фрагмент текста “Мост Далале” </a:t>
            </a:r>
            <a:endParaRPr/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387900" y="1489825"/>
            <a:ext cx="41841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/>
              <a:t>Информант Варде Зая</a:t>
            </a:r>
            <a:endParaRPr sz="2400"/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5425" y="1312900"/>
            <a:ext cx="2612095" cy="32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БЕРЛИН</a:t>
            </a:r>
            <a:endParaRPr/>
          </a:p>
        </p:txBody>
      </p:sp>
      <p:sp>
        <p:nvSpPr>
          <p:cNvPr id="332" name="Shape 33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Август 2016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Цель поездки</a:t>
            </a:r>
            <a:endParaRPr/>
          </a:p>
        </p:txBody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Знакомство с современным состоянием Туройо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Сбор лексического материала (200-словный список базовой лексики М. Сводеша)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Предварительная проверка диалектных черт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Информанты</a:t>
            </a:r>
            <a:endParaRPr/>
          </a:p>
        </p:txBody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Семь мужчин и одна женщина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Встречи дома у информантов и в столовой при церкви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гостях у людей обычно спрашивали анкету по списку М. Сводеша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Анкета — основной материал недавней статьи по лексике — Barsky, Furman, Loesov 2018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ГРУЗИЯ</a:t>
            </a:r>
            <a:endParaRPr/>
          </a:p>
        </p:txBody>
      </p:sp>
      <p:sp>
        <p:nvSpPr>
          <p:cNvPr id="350" name="Shape 350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Февраль-март 2017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Цели поездки</a:t>
            </a:r>
            <a:endParaRPr/>
          </a:p>
        </p:txBody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Собрать сведения о социолингвистической ситуации ассирийских диалектов в Грузии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Дифференцированное маркирование прямого объекта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Пополнить корпус дилекта Бадарайе (Тал)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375" y="72625"/>
            <a:ext cx="7371625" cy="47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108925" y="145225"/>
            <a:ext cx="15369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Онлайн-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анкета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Ивана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Саркисова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idx="4294967295"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Карта поездки</a:t>
            </a:r>
            <a:endParaRPr/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131" y="1144125"/>
            <a:ext cx="6796143" cy="375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44125"/>
            <a:ext cx="1826331" cy="2587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275" y="266250"/>
            <a:ext cx="4995900" cy="4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125" y="1604675"/>
            <a:ext cx="3076575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/>
        </p:nvSpPr>
        <p:spPr>
          <a:xfrm>
            <a:off x="290450" y="181525"/>
            <a:ext cx="85200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Асссирийцы в Западной Грузии. Диалекты Тал и Тхума.</a:t>
            </a:r>
            <a:endParaRPr sz="24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0739" y="738325"/>
            <a:ext cx="6214911" cy="41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50" y="1193275"/>
            <a:ext cx="2155675" cy="20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Фрагмент истории Иосифа (Тхума, Мазра)</a:t>
            </a:r>
            <a:endParaRPr/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Информант Гоги Ашкашидзе, Сенаки</a:t>
            </a:r>
            <a:endParaRPr/>
          </a:p>
        </p:txBody>
      </p:sp>
      <p:pic>
        <p:nvPicPr>
          <p:cNvPr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413" y="1133800"/>
            <a:ext cx="349567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Ханна Ашкашидзе (Сенаки)</a:t>
            </a:r>
            <a:endParaRPr/>
          </a:p>
        </p:txBody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/>
              <a:t>Духовные песни (видео)</a:t>
            </a:r>
            <a:endParaRPr sz="2400"/>
          </a:p>
        </p:txBody>
      </p: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225" y="1690828"/>
            <a:ext cx="4136000" cy="26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Тур Абдин</a:t>
            </a:r>
            <a:endParaRPr/>
          </a:p>
        </p:txBody>
      </p:sp>
      <p:sp>
        <p:nvSpPr>
          <p:cNvPr id="396" name="Shape 396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Январь 2018</a:t>
            </a:r>
            <a:endParaRPr/>
          </a:p>
        </p:txBody>
      </p:sp>
      <p:sp>
        <p:nvSpPr>
          <p:cNvPr id="397" name="Shape 397"/>
          <p:cNvSpPr txBox="1"/>
          <p:nvPr/>
        </p:nvSpPr>
        <p:spPr>
          <a:xfrm>
            <a:off x="7930050" y="4748725"/>
            <a:ext cx="1137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Фото: Гульсума Демир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Цели поездки</a:t>
            </a:r>
            <a:endParaRPr/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Знакомство с социолингвистической ситуацией в Тур Абдине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Предварительный сбор диалектных данных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Запись устных текстов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213275" y="7347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Поездка в январе 2018</a:t>
            </a:r>
            <a:endParaRPr/>
          </a:p>
        </p:txBody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75" y="624550"/>
            <a:ext cx="8634524" cy="442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Соц. </a:t>
            </a:r>
            <a:r>
              <a:rPr lang="en-GB"/>
              <a:t>л</a:t>
            </a:r>
            <a:r>
              <a:rPr lang="en-GB"/>
              <a:t>инг положение</a:t>
            </a:r>
            <a:endParaRPr/>
          </a:p>
        </p:txBody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Пока еще есть молодые люди, говорящие на языке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Есть несколько деревень, где живут только арамеоязычные христиане (Бсорино, Мидын)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некоторых деревнях приток жителей летом (дачный сезон)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Дети в общеобразовательных школах учат турецкий, в церковных — классический сирийский и Закон Божий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Пожилые люди знают туройо и курдский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Люди среднего возраста знают еще и турецкий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Мидьяте пожилые люди знают арабский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 языках в Мидьяте</a:t>
            </a:r>
            <a:endParaRPr/>
          </a:p>
        </p:txBody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fadeDir="5400012" kx="0" rotWithShape="0" algn="bl" stPos="0" sy="-100000" ky="0"/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 из Мидьята: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«Прежние жители Мидьята, наши пожилые, от моего возраста и старше могут говорить по-арабски. У нас тут были мидьятские мусульмане, которые говорили по-арабски. Мы выучили арабский, и они тоже. &lt;...&gt;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Но сейчас наши дети уже не знают арабский. Здесь не осталось людей, которые говорят по-арабски. По-арабски говорят в Эстеле.»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00" y="295200"/>
            <a:ext cx="8651025" cy="475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Фрагмент разговора о молодых людях</a:t>
            </a:r>
            <a:endParaRPr/>
          </a:p>
        </p:txBody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387900" y="137839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Носитель 1: У меня другой вопрос. На сегодняшний момент, у Вашей молодежи, какие у нее мысли насчет жизни в деревни? Я имею в виду, они остаются или собираются уезжать &lt;...&gt;?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Носитель 2: Знаешь, намерения молодежи я вижу так. Могу сказать, что 80% хотят уехать. Почему? &lt;...&gt; Семьи, когда у них есть много детей, бывает, что хотят уехать. В чем причина? Причина, знаешь ли, в следующем: на что им жить? В деревне у каждого есть имущество. Но этого имущества, этих земель, виноградников, скота не хватит, чтобы прокормить семью, если в ней десять детей. &lt;...&gt; Когда мы говорим ‘уехать’, мы имеем в виду Европу, потому что у людей там есть родственники, поэтому они стремятся туда.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На скале в праздник Воздвижения (диалект Маалула)</a:t>
            </a:r>
            <a:endParaRPr/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Čūḥ leppa čūḥ leppa,</a:t>
            </a:r>
            <a:endParaRPr i="1"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Ninḥuč </a:t>
            </a:r>
            <a:r>
              <a:rPr baseline="30000"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ə</a:t>
            </a:r>
            <a:r>
              <a:rPr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m-ʕa šenna,</a:t>
            </a:r>
            <a:endParaRPr i="1"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Illa šimša mn</a:t>
            </a:r>
            <a:r>
              <a:rPr baseline="30000"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ə</a:t>
            </a:r>
            <a:r>
              <a:rPr i="1"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-ʕṣofra narkšenna.</a:t>
            </a:r>
            <a:endParaRPr i="1"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Нет у нас желания</a:t>
            </a:r>
            <a:endParaRPr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Спускаться со скалы</a:t>
            </a:r>
            <a:endParaRPr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1D21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Прежде, чем мы разбудим солнце утром.</a:t>
            </a:r>
            <a:endParaRPr sz="2400">
              <a:solidFill>
                <a:srgbClr val="1D21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george barhoume sing a beautiful aramic song for the cross day..." id="95" name="Shape 95" title="aramic song  -  maaloula -  chou7 lep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675" y="697775"/>
            <a:ext cx="3765325" cy="2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/>
          <p:nvPr>
            <p:ph idx="4294967295" type="title"/>
          </p:nvPr>
        </p:nvSpPr>
        <p:spPr>
          <a:xfrm>
            <a:off x="387900" y="1831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Хах</a:t>
            </a:r>
            <a:endParaRPr/>
          </a:p>
        </p:txBody>
      </p:sp>
      <p:sp>
        <p:nvSpPr>
          <p:cNvPr id="439" name="Shape 439"/>
          <p:cNvSpPr txBox="1"/>
          <p:nvPr>
            <p:ph idx="4294967295" type="body"/>
          </p:nvPr>
        </p:nvSpPr>
        <p:spPr>
          <a:xfrm>
            <a:off x="387900" y="869275"/>
            <a:ext cx="80667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какой-то момент туройо был утрачен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Один энтузиаст из местных христиан выучил туройо и учит других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75" y="1712325"/>
            <a:ext cx="62865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 txBox="1"/>
          <p:nvPr/>
        </p:nvSpPr>
        <p:spPr>
          <a:xfrm>
            <a:off x="7237550" y="3948175"/>
            <a:ext cx="17145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Церковь </a:t>
            </a:r>
            <a:r>
              <a:rPr i="1" lang="en-GB">
                <a:solidFill>
                  <a:schemeClr val="dk1"/>
                </a:solidFill>
              </a:rPr>
              <a:t>Yoldaṯ Aloho (Meryem Ana) </a:t>
            </a:r>
            <a:r>
              <a:rPr lang="en-GB">
                <a:solidFill>
                  <a:schemeClr val="dk1"/>
                </a:solidFill>
              </a:rPr>
              <a:t>в Хахе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Мидын</a:t>
            </a:r>
            <a:endParaRPr/>
          </a:p>
        </p:txBody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387900" y="1489825"/>
            <a:ext cx="47424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Самый крупный по числу носителей населенный пункт (~300 жителей)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Есть свой священник, церковь и школа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деревне нет курдов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Есть представление, что когда-то давно здесь говорили преимущественно на курдском 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Затем появился некий </a:t>
            </a:r>
            <a:r>
              <a:rPr i="1" lang="en-GB"/>
              <a:t>кашо</a:t>
            </a:r>
            <a:r>
              <a:rPr lang="en-GB"/>
              <a:t> (священник) Зайтун и убедил жителей деревни прогнать курдов</a:t>
            </a:r>
            <a:endParaRPr/>
          </a:p>
        </p:txBody>
      </p:sp>
      <p:pic>
        <p:nvPicPr>
          <p:cNvPr id="448" name="Shape 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000" y="147425"/>
            <a:ext cx="3222363" cy="442130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 txBox="1"/>
          <p:nvPr/>
        </p:nvSpPr>
        <p:spPr>
          <a:xfrm>
            <a:off x="6523500" y="4646200"/>
            <a:ext cx="26205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Фото: Гульсума Демир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type="title"/>
          </p:nvPr>
        </p:nvSpPr>
        <p:spPr>
          <a:xfrm>
            <a:off x="311700" y="5025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Тур Абдин: 60-е</a:t>
            </a:r>
            <a:endParaRPr/>
          </a:p>
        </p:txBody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75025"/>
            <a:ext cx="8638249" cy="43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type="title"/>
          </p:nvPr>
        </p:nvSpPr>
        <p:spPr>
          <a:xfrm>
            <a:off x="311700" y="5027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Тур Абдин: сейчас</a:t>
            </a:r>
            <a:endParaRPr/>
          </a:p>
        </p:txBody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00" y="675025"/>
            <a:ext cx="8680325" cy="43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Диалекты: впечатления</a:t>
            </a:r>
            <a:endParaRPr/>
          </a:p>
        </p:txBody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Диалекты еще живы!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Мобильность сильно возросла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Черты, отмеченные Х. Риттером в 60-е, остаются и сейчас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Остается 10-20 лет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Систематический сбор диалектного материала и его обработка еще впереди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>
            <p:ph idx="4294967295" type="title"/>
          </p:nvPr>
        </p:nvSpPr>
        <p:spPr>
          <a:xfrm>
            <a:off x="387900" y="865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Диалекты: морфология</a:t>
            </a:r>
            <a:endParaRPr/>
          </a:p>
        </p:txBody>
      </p:sp>
      <p:graphicFrame>
        <p:nvGraphicFramePr>
          <p:cNvPr id="475" name="Shape 475"/>
          <p:cNvGraphicFramePr/>
          <p:nvPr/>
        </p:nvGraphicFramePr>
        <p:xfrm>
          <a:off x="225975" y="77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{3C5A7845-54BE-45E1-B2AB-DD6D05635532}</a:tableStyleId>
              </a:tblPr>
              <a:tblGrid>
                <a:gridCol w="3652225"/>
                <a:gridCol w="2317500"/>
                <a:gridCol w="2398475"/>
              </a:tblGrid>
              <a:tr h="55367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Признак|Место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Мидьят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Деревни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69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Редукция в предударном открытом слоге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ДА (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sefoqe → səfoqe/sfoqe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);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domaxno → dumaxno/dəmaxno)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НЕТ (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sefoqe, domaxno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694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Копула прошедшего времени 3 л.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е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д.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ч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. м.р.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wo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wa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694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Формы имперфекта для 1 л.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dəmax-no-wi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>
                          <a:solidFill>
                            <a:schemeClr val="dk1"/>
                          </a:solidFill>
                        </a:rPr>
                        <a:t>domax-way-no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3992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Присоединение местоименных показателей к предлогам (‘к нему’, ‘в ней’ и т.д.)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Предлог + личное местомение: 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l + huwe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→ 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luwe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 ‘к нему’; 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b + hiya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→ 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biya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‘в ней’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Формы с протетическим гласным и местоименными суффиксами: </a:t>
                      </a:r>
                      <a:r>
                        <a:rPr i="1" lang="en-GB">
                          <a:solidFill>
                            <a:schemeClr val="dk1"/>
                          </a:solidFill>
                        </a:rPr>
                        <a:t>ele, eba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Диалекты: лексика</a:t>
            </a:r>
            <a:endParaRPr/>
          </a:p>
        </p:txBody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387900" y="1310950"/>
            <a:ext cx="3768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Данные по корпусу Х. Риттера (60-е гг.) и по данным современных опросов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Необходимо более полное синхронное исследование нынешней ситуации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целом такое распределение отвечает действительности, но есть нарушения</a:t>
            </a:r>
            <a:endParaRPr/>
          </a:p>
        </p:txBody>
      </p:sp>
      <p:pic>
        <p:nvPicPr>
          <p:cNvPr id="482" name="Shape 4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150" y="1050175"/>
            <a:ext cx="455295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Мидын и остальные деревни</a:t>
            </a:r>
            <a:endParaRPr/>
          </a:p>
        </p:txBody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k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odəmx</a:t>
            </a:r>
            <a:r>
              <a:rPr b="1" i="1" lang="en-GB" sz="1800">
                <a:latin typeface="Arial"/>
                <a:ea typeface="Arial"/>
                <a:cs typeface="Arial"/>
                <a:sym typeface="Arial"/>
              </a:rPr>
              <a:t>ə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‘ты (мужчина) спишь’, 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kodəmx</a:t>
            </a:r>
            <a:r>
              <a:rPr b="1" i="1" lang="en-GB" sz="18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‘ты (женщина) спишь’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tloṯo gawre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‘три мужчины’; 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tloṯo niše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‘три женщины’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mtaʕməḏ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‘он был крещен’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Либо 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kodəmxət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, либо 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kodəmxat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(нет различия по роду)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t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loṯo gawre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‘три мужчины’; </a:t>
            </a:r>
            <a:r>
              <a:rPr b="1" i="1" lang="en-GB" sz="1800">
                <a:latin typeface="Arial"/>
                <a:ea typeface="Arial"/>
                <a:cs typeface="Arial"/>
                <a:sym typeface="Arial"/>
              </a:rPr>
              <a:t>tlaṯ 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niše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‘три женщины’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aʕməḏ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‘он был крещен’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Материалы</a:t>
            </a:r>
            <a:endParaRPr/>
          </a:p>
        </p:txBody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Перед поездкой мы извлекли из грамматики Х. Риттера (Ritter 1990) отмеченные им морфологические различия по диалектам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Дополнительно использовалась анкета по 200-словному списку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Обе анкеты были переведены на курманджи Г. Демир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По этому опроснику удалось опросить 7 человек и еще 2-3 человека частично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 настоящий момент цель — добавить лексические и фонетические черты и сделать опросник более естественным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hape 5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463" y="358500"/>
            <a:ext cx="6813075" cy="44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Туройо</a:t>
            </a:r>
            <a:endParaRPr/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Юго-восток Турции, провинции Мардин и Ширнак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Традиционное название региона — Тур Абдин (‘гора поклоняющихся’)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Около 2-3 тыс. </a:t>
            </a:r>
            <a:r>
              <a:rPr lang="en-GB"/>
              <a:t>н</a:t>
            </a:r>
            <a:r>
              <a:rPr lang="en-GB"/>
              <a:t>осителей в Турции, 40-50 тыс. </a:t>
            </a:r>
            <a:r>
              <a:rPr lang="en-GB"/>
              <a:t>в</a:t>
            </a:r>
            <a:r>
              <a:rPr lang="en-GB"/>
              <a:t> Европе (Швеция, Германия, Голландия)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Массовая эмиграция в Европу, начиная с 80-х гг. XX в.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Принадлежат к Сирийской православной церкви Антиохии (нехалкидонская)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Вместе с вымершим языком Млахсо образует подгруппу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Более архаичен, чем СВНЯ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idx="4294967295" type="title"/>
          </p:nvPr>
        </p:nvSpPr>
        <p:spPr>
          <a:xfrm>
            <a:off x="387900" y="3280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Анекдот о диалектах</a:t>
            </a:r>
            <a:endParaRPr/>
          </a:p>
        </p:txBody>
      </p:sp>
      <p:sp>
        <p:nvSpPr>
          <p:cNvPr id="506" name="Shape 506"/>
          <p:cNvSpPr txBox="1"/>
          <p:nvPr>
            <p:ph idx="4294967295" type="body"/>
          </p:nvPr>
        </p:nvSpPr>
        <p:spPr>
          <a:xfrm>
            <a:off x="295100" y="103229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«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Говорят, жил-был один человек родом из Мидына. Он отправился в Бсорино, чтобы купить осла.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Хозяин осла сказал ему: “Отдам за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maṯe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(двести). А тот в ответ: “Возьму за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tre mo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(двести).” Не понимают друг друга, первый опять говорит: “Меньше чем за maṯe не отдам.” А тот опять: “Больше чем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tre mo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не дам за него.”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45720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Так и не поняли друг друга. После мидынец вернулся домой. Ему говорят: “Почему не купил осла?” Он говорит: “Видишь ли, он все время говорил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maṯe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, а я сказал, что больше чем за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tre mo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не отдам. И так мы не сошлись друг с другом.” Тогда ему сказали: “Черт бы подрал тебя и его, это же то же самое!”»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	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Обзор собранных текстов</a:t>
            </a:r>
            <a:endParaRPr/>
          </a:p>
        </p:txBody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Автобиографические повествования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Рассказы о местах, жителях и ситуации в регионе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Этнографические материалы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Фольклорные истории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Записано ок. </a:t>
            </a:r>
            <a:r>
              <a:rPr lang="en-GB"/>
              <a:t>20</a:t>
            </a:r>
            <a:r>
              <a:rPr lang="en-GB"/>
              <a:t> часов аудиоматериалов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Фольклорные истории</a:t>
            </a:r>
            <a:endParaRPr/>
          </a:p>
        </p:txBody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Жизнь святого Барсаумы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>
                <a:latin typeface="Arial"/>
                <a:ea typeface="Arial"/>
                <a:cs typeface="Arial"/>
                <a:sym typeface="Arial"/>
              </a:rPr>
              <a:t>Tərto zare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‘Желтая корова’ (крошечка-хаврошечка)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>
                <a:latin typeface="Arial"/>
                <a:ea typeface="Arial"/>
                <a:cs typeface="Arial"/>
                <a:sym typeface="Arial"/>
              </a:rPr>
              <a:t>Stêrka zêra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‘Золотая звездочка’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История о честном торговце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История о гостеприимстве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Рассказчики</a:t>
            </a:r>
            <a:endParaRPr/>
          </a:p>
        </p:txBody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Ну’ман Ишлехан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82 года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Родился и прожил всю жизнь в Кфарзе</a:t>
            </a:r>
            <a:endParaRPr/>
          </a:p>
        </p:txBody>
      </p:sp>
      <p:pic>
        <p:nvPicPr>
          <p:cNvPr id="525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549" y="167350"/>
            <a:ext cx="3426543" cy="456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type="title"/>
          </p:nvPr>
        </p:nvSpPr>
        <p:spPr>
          <a:xfrm>
            <a:off x="387900" y="235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Из истории о честном торговце</a:t>
            </a:r>
            <a:endParaRPr/>
          </a:p>
        </p:txBody>
      </p:sp>
      <p:sp>
        <p:nvSpPr>
          <p:cNvPr id="531" name="Shape 531"/>
          <p:cNvSpPr txBox="1"/>
          <p:nvPr>
            <p:ph idx="1" type="body"/>
          </p:nvPr>
        </p:nvSpPr>
        <p:spPr>
          <a:xfrm>
            <a:off x="387900" y="1387700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Kətwa zlam, faqiro wa. Kətwayle dukkano. Annaqla li dukkanayo diḏe lə əmmiwa ‘ala’, lo yomewa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Əzzənwa li dukkano, maydiwa qaput: “Məqqa?” — “B tre noṭat. Kohawli ak kallawat!”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“Kallawat layt, hiwili.” — “Aydarbo hiwilox?” — “Hiwili. B Aloho hiwili.”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i="1" lang="en-GB" sz="1800">
                <a:latin typeface="Arial"/>
                <a:ea typeface="Arial"/>
                <a:cs typeface="Arial"/>
                <a:sym typeface="Arial"/>
              </a:rPr>
              <a:t>Omar: “Tamam yo. Izux, izux, izux w “b Aloho” mərxu — izoxu.”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Shape 532"/>
          <p:cNvSpPr txBox="1"/>
          <p:nvPr>
            <p:ph idx="2" type="body"/>
          </p:nvPr>
        </p:nvSpPr>
        <p:spPr>
          <a:xfrm>
            <a:off x="4756200" y="1387700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Жил-был один бедный человек. У него была лавка. В своей лавке он не говорил</a:t>
            </a:r>
            <a:r>
              <a:rPr i="1" lang="en-GB" sz="1600">
                <a:latin typeface="Arial"/>
                <a:ea typeface="Arial"/>
                <a:cs typeface="Arial"/>
                <a:sym typeface="Arial"/>
              </a:rPr>
              <a:t> Ala</a:t>
            </a:r>
            <a:r>
              <a:rPr lang="en-GB" sz="1600">
                <a:latin typeface="Arial"/>
                <a:ea typeface="Arial"/>
                <a:cs typeface="Arial"/>
                <a:sym typeface="Arial"/>
              </a:rPr>
              <a:t>, не клялся.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Приходили к нему лавку, брали шляпу: “Сколько?” — “Две ноты. Давай сюда деньги.”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“Нет у меня денег, я их уже дал.” — “Как это дал?” — “Да дал я! Богом клянусь.”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Тогда торговец сказал: “Хорошо-хорошо, ступай, ступай. Раз сказал, что Богом клянешься, иди.”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Рассказчики</a:t>
            </a:r>
            <a:endParaRPr/>
          </a:p>
        </p:txBody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Нисане Эргюн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Родом из Бекусьоне, живет в Деркуббе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84 года</a:t>
            </a:r>
            <a:endParaRPr/>
          </a:p>
        </p:txBody>
      </p:sp>
      <p:pic>
        <p:nvPicPr>
          <p:cNvPr id="539" name="Shape 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4550" y="261775"/>
            <a:ext cx="2557949" cy="453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>
            <p:ph idx="4294967295" type="title"/>
          </p:nvPr>
        </p:nvSpPr>
        <p:spPr>
          <a:xfrm>
            <a:off x="387900" y="1832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Фрагмент из истории </a:t>
            </a:r>
            <a:r>
              <a:rPr i="1" lang="en-GB"/>
              <a:t>Tərto zare</a:t>
            </a:r>
            <a:endParaRPr i="1"/>
          </a:p>
        </p:txBody>
      </p:sp>
      <p:sp>
        <p:nvSpPr>
          <p:cNvPr id="545" name="Shape 545"/>
          <p:cNvSpPr txBox="1"/>
          <p:nvPr>
            <p:ph idx="4294967295" type="body"/>
          </p:nvPr>
        </p:nvSpPr>
        <p:spPr>
          <a:xfrm>
            <a:off x="387900" y="1032300"/>
            <a:ext cx="8368200" cy="3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Пришла корова, чтобы покормить сироту. Смотрит: а с нею мачехина дочь. Она изумилась и убежала. В горы.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И вот она ушла, а сирота давай звать ее: “</a:t>
            </a:r>
            <a:r>
              <a:rPr i="1" lang="en-GB" sz="2000">
                <a:latin typeface="Arial"/>
                <a:ea typeface="Arial"/>
                <a:cs typeface="Arial"/>
                <a:sym typeface="Arial"/>
              </a:rPr>
              <a:t>Təʕa zare, təʕa zare, yade qurbane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.” [Иди сюда, желтая, иди сюда, желтая, дорогая моя.”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А дочь мачехи говорит: “</a:t>
            </a:r>
            <a:r>
              <a:rPr i="1" lang="en-GB" sz="2000">
                <a:latin typeface="Arial"/>
                <a:ea typeface="Arial"/>
                <a:cs typeface="Arial"/>
                <a:sym typeface="Arial"/>
              </a:rPr>
              <a:t>Təʕa zare, təʕa zare, wayla guraxware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!” [Иди сюда, желтая, иди сюда, желтая, горе тебе, съеденная волками!”]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&lt;...&gt;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type="title"/>
          </p:nvPr>
        </p:nvSpPr>
        <p:spPr>
          <a:xfrm>
            <a:off x="387900" y="2224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Фрагмент из истории </a:t>
            </a:r>
            <a:r>
              <a:rPr i="1" lang="en-GB"/>
              <a:t>Tərto zare</a:t>
            </a:r>
            <a:endParaRPr/>
          </a:p>
        </p:txBody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387900" y="1284875"/>
            <a:ext cx="8368200" cy="3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4. Корова сбежала. Как увидела дочь мачехи, так и сбежала.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5. И тут девочки захотели пить. Захотели пить и зовут пастухов. Сирота зовет пастухов и говорит: “О пастухи, которые ходят пасти коз в горах!”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6. Они отвечают: “Хо-хо!”. Тогда сирота говорит: “Да помилует Бог ваших матерей и отцов, нет у меня воды, я бы попила, очень уж хочется пить.” Они отвечают: “Пусть и твоих отца и мать Бог упокоит, есть вода, иди сюда!”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7. Они показали ей чистую воду, и она попила. И стала она </a:t>
            </a:r>
            <a:r>
              <a:rPr i="1" lang="en-GB"/>
              <a:t>ṣahro harke w yawmo harke</a:t>
            </a:r>
            <a:r>
              <a:rPr lang="en-GB"/>
              <a:t>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 title="WhatsApp Video 2018-04-26 at 12.56.24.mp4">
            <a:hlinkClick r:id="rId3"/>
          </p:cNvPr>
          <p:cNvSpPr/>
          <p:nvPr/>
        </p:nvSpPr>
        <p:spPr>
          <a:xfrm>
            <a:off x="2364525" y="765625"/>
            <a:ext cx="4572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ГЮТЕРСЛО (Германия)</a:t>
            </a:r>
            <a:endParaRPr/>
          </a:p>
        </p:txBody>
      </p:sp>
      <p:sp>
        <p:nvSpPr>
          <p:cNvPr id="562" name="Shape 56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Февраль-март 2018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Тур-Абдин</a:t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205225"/>
            <a:ext cx="6234925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6873475" y="4278525"/>
            <a:ext cx="19008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Изображение: http://www.suryoyo.uni-goettingen.de/</a:t>
            </a:r>
            <a:endParaRPr sz="12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Цели поездки</a:t>
            </a:r>
            <a:endParaRPr/>
          </a:p>
        </p:txBody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Установление контактов с носителями туройо в г. Гютерсло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Сбор анкетных данных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Исследование грамматической семантики туройо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Сбор лексического материала (глаголы)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Гютерсло</a:t>
            </a:r>
            <a:endParaRPr/>
          </a:p>
        </p:txBody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Город в земле Нордрейн-Вестфалия (100 тыс. жителей)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Арамеи селятся там с начала 80-х годов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10 % населения — арамеи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 радиусе 100 км еще несколько городов, где живет много арамеев (Харзевинкель, Дельбрюк)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Телевидение, издательство, бизнес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Партия арамеев и партия ассирийцев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idx="4294967295"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Гютерсло</a:t>
            </a:r>
            <a:endParaRPr/>
          </a:p>
        </p:txBody>
      </p:sp>
      <p:pic>
        <p:nvPicPr>
          <p:cNvPr id="580" name="Shape 5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175" y="1222150"/>
            <a:ext cx="6334125" cy="32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Носители</a:t>
            </a:r>
            <a:endParaRPr/>
          </a:p>
        </p:txBody>
      </p:sp>
      <p:sp>
        <p:nvSpPr>
          <p:cNvPr id="586" name="Shape 58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Тринадцать носителей (среди них три пары)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Девять мужчин и четыре женщины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Возраст: 50-60 лет (большинство)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Многие уехали в детстве или в юности из Турции в Европу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Поколение, родившееся в Германии, знает язык сильно хуже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Опросник по грамматической семантике</a:t>
            </a:r>
            <a:endParaRPr/>
          </a:p>
        </p:txBody>
      </p:sp>
      <p:sp>
        <p:nvSpPr>
          <p:cNvPr id="592" name="Shape 59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Проблема: противопоставление форм I (исходной) и III (каузативной) пород в рамках одного корня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Метод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семантической элицитации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(Matthewson 2004)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Носителям предлагается предварительно составленный контекст (на туройо или немецком), затем предложения на туройо для оценки их приемлемости/истинности в данном контексте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idx="4294967295" type="title"/>
          </p:nvPr>
        </p:nvSpPr>
        <p:spPr>
          <a:xfrm>
            <a:off x="311700" y="375350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Пример: опрос носителя</a:t>
            </a:r>
            <a:endParaRPr/>
          </a:p>
        </p:txBody>
      </p:sp>
      <p:sp>
        <p:nvSpPr>
          <p:cNvPr id="598" name="Shape 598"/>
          <p:cNvSpPr txBox="1"/>
          <p:nvPr>
            <p:ph idx="4294967295" type="body"/>
          </p:nvPr>
        </p:nvSpPr>
        <p:spPr>
          <a:xfrm>
            <a:off x="185375" y="1013275"/>
            <a:ext cx="8520600" cy="39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Я: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Ḥa zlam koṯe lu mašəġono daǧ ǧule. Komər: “Kobaʕno d aǧ ǧulani </a:t>
            </a:r>
            <a:r>
              <a:rPr b="1" i="1" lang="en-GB">
                <a:latin typeface="Arial"/>
                <a:ea typeface="Arial"/>
                <a:cs typeface="Arial"/>
                <a:sym typeface="Arial"/>
              </a:rPr>
              <a:t>nəḏ̣fi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.” — как это звучит, на Ваш взгляд?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 1: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Kəzze su mašəġono daǧ ǧule komər: “Kobaʕno ǧulani nəḏ̣fi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То есть он отдает их, чтобы их помыли? Или что он хочет? Да, так! Идет в химчистку…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Я: Да, идет в химчистку.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 1: OK. Говорит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ǧulani nəḏ̣fi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 Да, так можно сказать, но мне кажется, мы так не говорим. Если он идет и отдает одежду в химчистку, он бы сказал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d </a:t>
            </a:r>
            <a:r>
              <a:rPr b="1" i="1" lang="en-GB">
                <a:latin typeface="Arial"/>
                <a:ea typeface="Arial"/>
                <a:cs typeface="Arial"/>
                <a:sym typeface="Arial"/>
              </a:rPr>
              <a:t>mašiġat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 aǧ ǧulani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d mnaḏ̣fat…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Да, “mnaḏ̣fat” тоже можно.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Shape 599"/>
          <p:cNvSpPr txBox="1"/>
          <p:nvPr/>
        </p:nvSpPr>
        <p:spPr>
          <a:xfrm>
            <a:off x="-2048625" y="1859550"/>
            <a:ext cx="19557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Опрос носителя: продолжение</a:t>
            </a:r>
            <a:endParaRPr/>
          </a:p>
        </p:txBody>
      </p:sp>
      <p:sp>
        <p:nvSpPr>
          <p:cNvPr id="605" name="Shape 60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 2: Так невежливо —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d nəḏ̣fi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 1: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d nəḏ̣fi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— да, так не говорят.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</a:t>
            </a:r>
            <a:r>
              <a:rPr b="1" i="1" lang="en-GB">
                <a:latin typeface="Arial"/>
                <a:ea typeface="Arial"/>
                <a:cs typeface="Arial"/>
                <a:sym typeface="Arial"/>
              </a:rPr>
              <a:t>mašiġat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 aǧ ǧulani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Я: А можно сказать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d </a:t>
            </a:r>
            <a:r>
              <a:rPr b="1" i="1" lang="en-GB">
                <a:latin typeface="Arial"/>
                <a:ea typeface="Arial"/>
                <a:cs typeface="Arial"/>
                <a:sym typeface="Arial"/>
              </a:rPr>
              <a:t>mitašiġi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 1: Да,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mitašiġi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, но лучше, если бы я сказал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kobaʕno d </a:t>
            </a:r>
            <a:r>
              <a:rPr b="1" i="1" lang="en-GB">
                <a:latin typeface="Arial"/>
                <a:ea typeface="Arial"/>
                <a:cs typeface="Arial"/>
                <a:sym typeface="Arial"/>
              </a:rPr>
              <a:t>mašiġat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Лексика: уточнение значения</a:t>
            </a:r>
            <a:endParaRPr/>
          </a:p>
        </p:txBody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Корпус текстов: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miqawləǧ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‘ощутить спазм, колику’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Носитель: Значит задыхаться. Когда животное съест что-нибудь, что оно не в силах съесть, задыхается и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kmiqawləǧ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Корпус текстов: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mǧarǧafli ruḥi ʕal u talgo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‘я прополз (?) на животе по снегу’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Версия носителя: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mǧaʕǧəf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: перед тем как ребенок начинает ползать (на локтях), он </a:t>
            </a:r>
            <a:r>
              <a:rPr i="1" lang="en-GB">
                <a:latin typeface="Arial"/>
                <a:ea typeface="Arial"/>
                <a:cs typeface="Arial"/>
                <a:sym typeface="Arial"/>
              </a:rPr>
              <a:t>ko-mǧaʕǧəf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(на животе)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Shape 612"/>
          <p:cNvCxnSpPr/>
          <p:nvPr/>
        </p:nvCxnSpPr>
        <p:spPr>
          <a:xfrm>
            <a:off x="452825" y="2542725"/>
            <a:ext cx="22989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/>
          <p:nvPr>
            <p:ph idx="4294967295"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Бонус: анекдот</a:t>
            </a:r>
            <a:endParaRPr/>
          </a:p>
        </p:txBody>
      </p:sp>
      <p:sp>
        <p:nvSpPr>
          <p:cNvPr id="618" name="Shape 618"/>
          <p:cNvSpPr txBox="1"/>
          <p:nvPr>
            <p:ph idx="4294967295" type="body"/>
          </p:nvPr>
        </p:nvSpPr>
        <p:spPr>
          <a:xfrm>
            <a:off x="387900" y="11441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Была одна деревня, в которой жили арамеи. У них был священник.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И вот как-то жители этой деревни заключили сделку со священником: они должны были отдавать все яйца священнику.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Их дети постоянно приходили из школы после полудня.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Придет один и говорит: “Мама, сделаешь мне яичко?”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Мать отвечает: “Нет у нас яиц!” — “Почему нет? Вон сколько у нас куриц, а яиц нет?” Мать говорит: “Все для священника.”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В конце концов им очень сильно захотелось поесть яиц.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Собрались все деревенские и говорят: “Так не пойдет. Нужно пойти к епископу. Он должен разорвать наше соглашение.”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>
            <p:ph idx="4294967295"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Бонус: анекдот</a:t>
            </a:r>
            <a:endParaRPr/>
          </a:p>
        </p:txBody>
      </p:sp>
      <p:sp>
        <p:nvSpPr>
          <p:cNvPr id="624" name="Shape 624"/>
          <p:cNvSpPr txBox="1"/>
          <p:nvPr>
            <p:ph idx="4294967295" type="body"/>
          </p:nvPr>
        </p:nvSpPr>
        <p:spPr>
          <a:xfrm>
            <a:off x="387900" y="103229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8. И вот пошли они и рассказали всё епископу. Он говорит: “Так не годится. Когда вы привезли себе священника, вы сказали: “Все яйца ему.” Так что отдавайте их ему.”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9. Вновь собрались они и думают: что делать? Говорят: “Самое лучшее, вон есть соседняя с нами деревня, они мусульмане. Пойдем станем мусульманами. Когда станем, то яйца будут доставаться нам!” Остальные сказали: “Хорошо!”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10. И вот, вышли они все на дорогу и идут в ту деревню, чтобы стать мусульманами.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11. Идут они, идут, вдруг впереди видят: идет некто в белых одеждах.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575" y="176213"/>
            <a:ext cx="5276850" cy="47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7433875" y="3887075"/>
            <a:ext cx="15573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Начало Истории об Ахикаре. Коллекция Захау (1896)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Бонус: анекдот</a:t>
            </a:r>
            <a:endParaRPr/>
          </a:p>
        </p:txBody>
      </p:sp>
      <p:sp>
        <p:nvSpPr>
          <p:cNvPr id="630" name="Shape 63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12. Они ускорили шаг, чтобы догнать его и посмотреть, что это за человек в белых одеждах.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13. Догнали, обошли спереди, смотрят: Ба! Да это же их священник.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14. Тут они говорят: “Отче, куда ты идешь?”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15. А он им отвечает: “Если вы станете мусульманами, то я буду вашим муллой!”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Shape 63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МЕХЕЛЕН (Бельгия)</a:t>
            </a:r>
            <a:endParaRPr/>
          </a:p>
        </p:txBody>
      </p:sp>
      <p:sp>
        <p:nvSpPr>
          <p:cNvPr id="643" name="Shape 64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Апрель 2018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0475" y="152400"/>
            <a:ext cx="636759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625" y="1793950"/>
            <a:ext cx="164782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Shape 650"/>
          <p:cNvSpPr txBox="1"/>
          <p:nvPr/>
        </p:nvSpPr>
        <p:spPr>
          <a:xfrm>
            <a:off x="287275" y="228000"/>
            <a:ext cx="2229600" cy="14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Христианские диалекты горы Джуди</a:t>
            </a:r>
            <a:endParaRPr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(Gutman 2013) </a:t>
            </a:r>
            <a:r>
              <a:rPr lang="en-GB" sz="1100" u="sng">
                <a:solidFill>
                  <a:srgbClr val="1155CC"/>
                </a:solidFill>
                <a:hlinkClick r:id="rId5"/>
              </a:rPr>
              <a:t>http://tinyurl.com/kaqv7a2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Информанты</a:t>
            </a:r>
            <a:endParaRPr/>
          </a:p>
        </p:txBody>
      </p:sp>
      <p:sp>
        <p:nvSpPr>
          <p:cNvPr id="656" name="Shape 65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Путрус Тума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52 года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Автор-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исполнитель 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песен на 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диалекте </a:t>
            </a:r>
            <a:endParaRPr/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Хассана</a:t>
            </a:r>
            <a:endParaRPr/>
          </a:p>
        </p:txBody>
      </p:sp>
      <p:pic>
        <p:nvPicPr>
          <p:cNvPr id="657" name="Shape 6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825" y="1144125"/>
            <a:ext cx="6556801" cy="36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Ah, Hakkari! (автор Путрус Тума)</a:t>
            </a:r>
            <a:endParaRPr/>
          </a:p>
        </p:txBody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1"/>
                </a:solidFill>
              </a:rPr>
              <a:t>Yimmi mirri </a:t>
            </a: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ṭ</a:t>
            </a:r>
            <a:r>
              <a:rPr i="1" lang="en-GB">
                <a:solidFill>
                  <a:schemeClr val="dk1"/>
                </a:solidFill>
              </a:rPr>
              <a:t>ure ramena</a:t>
            </a:r>
            <a:r>
              <a:rPr lang="en-GB">
                <a:solidFill>
                  <a:schemeClr val="dk1"/>
                </a:solidFill>
              </a:rPr>
              <a:t> / “</a:t>
            </a:r>
            <a:r>
              <a:rPr lang="en-GB"/>
              <a:t>Mother, -- I said, -- m</a:t>
            </a:r>
            <a:r>
              <a:rPr lang="en-GB">
                <a:solidFill>
                  <a:schemeClr val="dk1"/>
                </a:solidFill>
              </a:rPr>
              <a:t>ountains are high,</a:t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1"/>
                </a:solidFill>
              </a:rPr>
              <a:t>Beni u benakh le k-</a:t>
            </a: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ḥ</a:t>
            </a:r>
            <a:r>
              <a:rPr i="1" lang="en-GB">
                <a:solidFill>
                  <a:schemeClr val="dk1"/>
                </a:solidFill>
              </a:rPr>
              <a:t>azin(n)ax</a:t>
            </a:r>
            <a:r>
              <a:rPr lang="en-GB">
                <a:solidFill>
                  <a:schemeClr val="dk1"/>
                </a:solidFill>
              </a:rPr>
              <a:t> / between me and you, we cannot see (each other)</a:t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1"/>
                </a:solidFill>
              </a:rPr>
              <a:t>Sabir diyyax</a:t>
            </a:r>
            <a:r>
              <a:rPr i="1" lang="en-GB"/>
              <a:t> ji-h</a:t>
            </a:r>
            <a:r>
              <a:rPr i="1" lang="en-GB">
                <a:solidFill>
                  <a:schemeClr val="dk1"/>
                </a:solidFill>
              </a:rPr>
              <a:t>oya min Alaha</a:t>
            </a:r>
            <a:r>
              <a:rPr lang="en-GB">
                <a:solidFill>
                  <a:schemeClr val="dk1"/>
                </a:solidFill>
              </a:rPr>
              <a:t> / Let your ease be from God</a:t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1"/>
                </a:solidFill>
              </a:rPr>
              <a:t>Did beniye baṭǝltela</a:t>
            </a:r>
            <a:r>
              <a:rPr lang="en-GB">
                <a:solidFill>
                  <a:schemeClr val="dk1"/>
                </a:solidFill>
              </a:rPr>
              <a:t> /  (the one) from people</a:t>
            </a:r>
            <a:r>
              <a:rPr lang="en-GB"/>
              <a:t> is useless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</a:rPr>
              <a:t>Mindid hawe min </a:t>
            </a:r>
            <a:r>
              <a:rPr i="1" lang="en-GB"/>
              <a:t>A</a:t>
            </a:r>
            <a:r>
              <a:rPr i="1" lang="en-GB">
                <a:solidFill>
                  <a:schemeClr val="dk1"/>
                </a:solidFill>
              </a:rPr>
              <a:t>laha bare</a:t>
            </a:r>
            <a:r>
              <a:rPr lang="en-GB">
                <a:solidFill>
                  <a:schemeClr val="dk1"/>
                </a:solidFill>
              </a:rPr>
              <a:t> / / Anything which happens comes from God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1"/>
                </a:solidFill>
              </a:rPr>
              <a:t>Her motele mota  hak-le</a:t>
            </a:r>
            <a:r>
              <a:rPr lang="en-GB">
                <a:solidFill>
                  <a:schemeClr val="dk1"/>
                </a:solidFill>
              </a:rPr>
              <a:t>  / Everyone shall die, death is true/right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Информанты</a:t>
            </a:r>
            <a:endParaRPr/>
          </a:p>
        </p:txBody>
      </p:sp>
      <p:sp>
        <p:nvSpPr>
          <p:cNvPr id="669" name="Shape 66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Ишо Исхак (на фото слева)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64 года, родился в д. Хассана</a:t>
            </a:r>
            <a:endParaRPr/>
          </a:p>
        </p:txBody>
      </p:sp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3650" y="834925"/>
            <a:ext cx="4362450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>
            <p:ph type="title"/>
          </p:nvPr>
        </p:nvSpPr>
        <p:spPr>
          <a:xfrm>
            <a:off x="490250" y="526350"/>
            <a:ext cx="8113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Avitun basime!</a:t>
            </a:r>
            <a:endParaRPr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	Howutu basime!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Литература</a:t>
            </a:r>
            <a:endParaRPr/>
          </a:p>
        </p:txBody>
      </p:sp>
      <p:sp>
        <p:nvSpPr>
          <p:cNvPr id="681" name="Shape 68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Barsky, Eugene &amp; Furman, Yulia &amp; Loesov, Sergey. 2018. Two-Hundred Word Swadesh List for a Modern Aramaic Variety (Ṭuroyo). </a:t>
            </a:r>
            <a:r>
              <a:rPr i="1" lang="en-GB" sz="1400">
                <a:latin typeface="Arial"/>
                <a:ea typeface="Arial"/>
                <a:cs typeface="Arial"/>
                <a:sym typeface="Arial"/>
              </a:rPr>
              <a:t>Aula Orientalis 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36(1): 77-112	 </a:t>
            </a: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De Saint-Exupéry, Antoine. 2005. Le Petit Prince. Malkuno Zʕuro. Translated by Kreis Aramäischer Studierender Heidelberg. Edition Tintenfaß. 	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Jastrow, Otto. 1992. </a:t>
            </a:r>
            <a:r>
              <a:rPr i="1" lang="en-GB" sz="1400">
                <a:latin typeface="Arial"/>
                <a:ea typeface="Arial"/>
                <a:cs typeface="Arial"/>
                <a:sym typeface="Arial"/>
              </a:rPr>
              <a:t>Lehrbuch Der Ṭuroyo-Sprache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. Vol. 2. Otto Harrassowitz Verlag.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Matthewson L. 2004 On the methodology of semantic fieldwork. </a:t>
            </a:r>
            <a:r>
              <a:rPr i="1" lang="en-GB" sz="1400">
                <a:latin typeface="Arial"/>
                <a:ea typeface="Arial"/>
                <a:cs typeface="Arial"/>
                <a:sym typeface="Arial"/>
              </a:rPr>
              <a:t>International journal of American linguistics. Т. 70. №. 4: 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369-415.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Prym, Eugene,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 an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d Albert Socin. 1881. Der Neu-Aramaische Dialekt Des ṭūr ʕAbdīn.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Erster Teil. Die Texte. Göttingen: Vandenhoeck’s; Ruprecht’s.	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Ritter, Hellmut. 1967. </a:t>
            </a:r>
            <a:r>
              <a:rPr i="1" lang="en-GB" sz="1400">
                <a:latin typeface="Arial"/>
                <a:ea typeface="Arial"/>
                <a:cs typeface="Arial"/>
                <a:sym typeface="Arial"/>
              </a:rPr>
              <a:t>Ṭuroyo. Die Volksprache Der Syrischen Christen Des Ṭūr-’Abdīn</a:t>
            </a:r>
            <a:r>
              <a:rPr lang="en-GB" sz="1400">
                <a:latin typeface="Arial"/>
                <a:ea typeface="Arial"/>
                <a:cs typeface="Arial"/>
                <a:sym typeface="Arial"/>
              </a:rPr>
              <a:t>. Vols. A:Texte, Band I. Orient-Institut der deutschen morgenländischen Gesellschaft, Beirut.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Литература</a:t>
            </a:r>
            <a:endParaRPr/>
          </a:p>
        </p:txBody>
      </p:sp>
      <p:sp>
        <p:nvSpPr>
          <p:cNvPr id="687" name="Shape 68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Maclean A. J. Dictionary of the Dialects of Vernacular Syriac. Oxford, 1901.</a:t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Petrus-surə. Xəjji go pitle. M., 1934.</a:t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Лявданский А. К. Новоарамейские языки  // Языки мира: Семитские языки. Том 1. Серия «Языки мира». М., 2009.</a:t>
            </a:r>
            <a:endParaRPr/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Тумасова (Беньяминова) К.Г. Глагольная система северо-восточного новоарамейского диалекта Тал на примере говора бдарая. Диплом специалиста. Москва, РГГУ, 2015.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