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6" r:id="rId3"/>
    <p:sldId id="315" r:id="rId4"/>
    <p:sldId id="260" r:id="rId5"/>
    <p:sldId id="316" r:id="rId6"/>
    <p:sldId id="262" r:id="rId7"/>
    <p:sldId id="285" r:id="rId8"/>
    <p:sldId id="311" r:id="rId9"/>
    <p:sldId id="317" r:id="rId10"/>
    <p:sldId id="318" r:id="rId1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 varScale="1">
        <p:scale>
          <a:sx n="66" d="100"/>
          <a:sy n="66" d="100"/>
        </p:scale>
        <p:origin x="-148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>
            <a:extLst>
              <a:ext uri="{FF2B5EF4-FFF2-40B4-BE49-F238E27FC236}">
                <a16:creationId xmlns:a16="http://schemas.microsoft.com/office/drawing/2014/main" xmlns="" id="{27A9AE50-67FA-41F9-8681-76A1312DB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7" name="AutoShape 2">
            <a:extLst>
              <a:ext uri="{FF2B5EF4-FFF2-40B4-BE49-F238E27FC236}">
                <a16:creationId xmlns:a16="http://schemas.microsoft.com/office/drawing/2014/main" xmlns="" id="{F58133D1-9EF2-4D0D-A60A-2F39440F6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8" name="AutoShape 3">
            <a:extLst>
              <a:ext uri="{FF2B5EF4-FFF2-40B4-BE49-F238E27FC236}">
                <a16:creationId xmlns:a16="http://schemas.microsoft.com/office/drawing/2014/main" xmlns="" id="{69D2A2E1-4006-4684-BF7F-6A2905A0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9" name="AutoShape 4">
            <a:extLst>
              <a:ext uri="{FF2B5EF4-FFF2-40B4-BE49-F238E27FC236}">
                <a16:creationId xmlns:a16="http://schemas.microsoft.com/office/drawing/2014/main" xmlns="" id="{75C9A5BB-9E0F-4F73-B652-C348686D7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xmlns="" id="{EAACD449-D970-4EE4-B218-E878C574749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1950" cy="124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88DA68DD-2031-4AB1-8B24-0AD12B09EF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829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xmlns="" id="{053D844E-51A2-44CC-BE9B-2126427A66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xmlns="" id="{0BFDA7B1-FF09-4ECC-B3A7-8ADAB5540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xmlns="" id="{AD9ECD70-D391-4CB1-9DA6-8AE19CBC9BD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FCE691DC-DF44-4D66-9FC7-909E269533E5}" type="slidenum">
              <a:rPr lang="ru-RU" altLang="ru-RU" sz="1200" b="0">
                <a:latin typeface="Calibri" panose="020F0502020204030204" pitchFamily="34" charset="0"/>
              </a:rPr>
              <a:pPr algn="r" defTabSz="914400" eaLnBrk="1" hangingPunct="1">
                <a:buClrTx/>
                <a:buSzTx/>
                <a:buFontTx/>
                <a:buNone/>
              </a:pPr>
              <a:t>1</a:t>
            </a:fld>
            <a:endParaRPr lang="ru-RU" altLang="ru-RU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xmlns="" id="{1256F58A-57F5-4B2F-BC76-70FB70EA0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ABCDB592-C88E-423C-A83D-7D6620D04CB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xmlns="" id="{C4A88655-AEED-453B-A587-BA34BB16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1653AE75-AFBD-4C71-99AE-7F111F41383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D6EA69-053B-49B0-86C5-D94CEB01BA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7EB4754-5560-4C21-90F6-461A0A9D33F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C8022B2-48F8-47FE-A92A-857E408FD8A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CB39B-5A98-4394-B558-C2B28FF968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644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C25E4C-7351-4590-9B6A-9E9DF4B0C1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A611D0-68C0-456D-8473-C8CF8F34093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B7FCDB-ACB1-48AB-89AA-A0392E60257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A713A-A0AA-4CC5-A6A5-A2C692591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17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4225" cy="59896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896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A83823-09EB-42AF-8152-63C0ABD629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414245-50A5-455F-844E-6428657FCEE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0F2C695-F001-4E1F-8FD8-F30B59AC0F0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7228BF-90A6-450E-9561-B927739A3B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33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98A837-566E-4254-9F2F-17737154C4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D7CFB9-2009-4A4A-ABF0-306CD467E6F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E50571-88D5-4AB4-94BF-C531D2CF825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90433-4C29-4443-8050-957C6F876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0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0A215D-23CA-477E-81AA-E34D899D054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80C11FE-361B-4D2B-82CA-57B72F78810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88328B-35AC-4BD6-BFE0-74983ED435A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D4366-2375-4085-8304-C85F166116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589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37EC995-CE59-4E68-93CB-248B062ECB5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C83370-019F-416E-9ABA-C76FC3746A1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981FCA-CCFD-4294-A164-13A12A0807F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82F86-6587-4D08-BCF3-7B11713F15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35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24DBEBE-27EF-4BF8-A514-72DE12EB5D6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13D63DF-E666-4C22-9F1D-27919FAB23D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FE464425-F2D4-417C-9DDC-B6EA108F8CD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43A5D-48E1-4593-BBA4-CAB3A92273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739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BF246C70-97EC-424F-B316-AD9AF598015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334E565D-21A9-4ED2-BFEB-A648975135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36720DC4-BBE4-41F4-BB85-6991A49FCEC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F03F2-167F-404A-9506-47EB6B3E36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9283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3855EC7B-C81F-4B95-890D-0A94C03C5B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67FE468-6C30-440F-B0C8-83096ADAA6D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111EBC1-99E1-4FFC-B989-A13E4776AAD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0FC44-3C3A-44E4-85EA-BBDBD0EED6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610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6A55D7E3-31DB-4621-A6EE-E62B619B00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F1C3221-6822-4FDA-A57A-5EE6D2826E1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CA74842-B8A4-464B-BBEA-4B830C6B3A1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E298F-685A-4FF3-933C-07614FF4D0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8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84AF9DB-92F3-413D-8CEF-A3AA8824A67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967328D3-E135-440F-8A64-5890772B147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A8FD9310-F0EC-4E29-A533-C209E1EF9C6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56FF4-5B83-4520-B745-A276E32BD5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1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5CD40B9-FB90-4768-B85C-561D6CAAC93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080E69-E00E-498E-9E29-6FFBF42D5E6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CCDBF5-541E-4BD2-8041-3E82141C70D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16983-D0EA-45B8-B4B1-C8B3A7CDB2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3946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0CEB2D2-DA59-49EE-BC2C-573626CF7BB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E791E7AC-D09E-4C1B-A019-3D51283B08F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BB4EE11B-D415-4FED-9E3F-D7D1997D72D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E814E-C57D-4163-9DF6-341023DCD3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138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1FDF165-6C64-4EA3-BAC0-70DF11076E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471159-EFBC-4B3E-869D-2258766DBC4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600CEF-55D5-4BF0-969C-DF68B1A9481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393ED-5EA5-4D7C-A5F2-A72F15ABD0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120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4225" cy="59896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896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2B37DD-A902-4537-B9D9-A058B5D149D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F312E6-2614-4862-B811-56179149F9A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02019DE-5120-4AD3-9735-9C69834111F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4EFE1-954E-4582-907F-967DFF28D2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79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D283A1-4574-46A4-B085-120386F45B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AC0A93-900D-4A5B-A0BC-E9E593BD2F1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F50AC2-66BE-4744-9139-C8D1B6954DB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4BFCF-4CD0-43F1-9FE2-E375B9BE57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208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394B371-27FE-4313-8BE4-65215799334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3F5D70B7-58E3-42EE-9981-C87BCBFD694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F7B6686A-7BDD-4171-8EDA-E6579BE4892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BA862-6FA0-4F79-8AC5-C9250DF91F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281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90136D0D-9A88-400E-9553-EE236574F2F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1660EC9E-8FF6-4CC2-94E2-AAC84429679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EC1F7E3D-37AA-4ADB-9583-2586B27EEBC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2A708-281A-4ED3-AC46-A95F626B8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14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340777C0-7B64-48D3-A92A-0A2AF17784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C3DCDFB-D596-4BDB-9BFB-2149896FE9A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699525B-775C-4558-BF2E-18079DED5D0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BC5DC-9A53-4C0F-AAD5-AB03D0FB52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01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953D941A-8B9F-4E90-BD94-E860F52B2E4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FAEE57A-F6A5-4996-BA69-F2E0CD322FA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6F1DF44-E15C-4026-BBE7-2BB76C6DA39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79626-E650-45BF-85B7-CBAA4D7311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855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FA3FE07-E54E-478A-8F0B-091F519B763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1A2B132-48FE-45C8-B406-2A99B39BE8E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E3D6DABC-B613-4AE5-9B85-BF61EAEF228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72A38-9341-4104-905E-660FEB9A3E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28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3AA50F94-CC01-4C1C-89E7-95B63D5D1C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A5B0C40-DC88-4D57-8446-AE517C90B4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0BD3D1F6-A7D7-43BE-B392-125A47C7738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F4116-D095-4EB2-94A5-28DD7D878D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41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B2D60E1D-C6AF-4A2B-B0C4-3DCC0658C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166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A1493ED9-1292-4503-B577-EA28D81FC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Четвертый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32CB4882-CA11-4B6E-9743-91B274E6C9C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028D995-0E59-458C-802E-365579A541E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68244D1F-B7D1-4927-9C99-CBE95AFF365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0">
                <a:solidFill>
                  <a:srgbClr val="000000"/>
                </a:solidFill>
              </a:defRPr>
            </a:lvl1pPr>
          </a:lstStyle>
          <a:p>
            <a:fld id="{5A5C6626-E8DD-49A3-B913-5596CE1EFC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E34EEE8F-F8E5-4175-8A6E-1BFD4181D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166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08DCA4BA-95DA-4E68-8820-8AEC14673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Четвертый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6E10B4E8-6710-4933-A880-8C7C8CEA111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E7E50EF-A271-41D2-8E01-3B6DFD25D6B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AC64AE4-D318-4D4A-A576-BEC7D138AF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0">
                <a:solidFill>
                  <a:srgbClr val="000000"/>
                </a:solidFill>
              </a:defRPr>
            </a:lvl1pPr>
          </a:lstStyle>
          <a:p>
            <a:fld id="{427D21F0-5480-495B-89F9-953E0ACAC7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504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81B932-4751-441C-934C-942C2C097A2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76375" y="116632"/>
            <a:ext cx="6043613" cy="891431"/>
          </a:xfrm>
        </p:spPr>
        <p:txBody>
          <a:bodyPr lIns="91440" tIns="45720" rIns="91440" bIns="45720">
            <a:normAutofit fontScale="90000"/>
          </a:bodyPr>
          <a:lstStyle/>
          <a:p>
            <a:pPr eaLnBrk="1" hangingPunct="1"/>
            <a:r>
              <a:rPr lang="ru-RU" altLang="ru-RU" sz="5400" b="1" dirty="0" err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Лилит</a:t>
            </a:r>
            <a:r>
              <a:rPr lang="ru-RU" altLang="ru-RU" sz="5400" b="1" dirty="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5400" b="1" dirty="0" err="1" smtClean="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Самаэль</a:t>
            </a:r>
            <a:endParaRPr lang="ru-RU" altLang="ru-RU" sz="5400" dirty="0">
              <a:solidFill>
                <a:srgbClr val="632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800" name="Picture 8">
            <a:extLst>
              <a:ext uri="{FF2B5EF4-FFF2-40B4-BE49-F238E27FC236}">
                <a16:creationId xmlns:a16="http://schemas.microsoft.com/office/drawing/2014/main" xmlns="" id="{0399CC44-3357-4C14-8F2F-52B52FA4F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5646" r="15927" b="1613"/>
          <a:stretch>
            <a:fillRect/>
          </a:stretch>
        </p:blipFill>
        <p:spPr bwMode="auto">
          <a:xfrm>
            <a:off x="4142048" y="1268760"/>
            <a:ext cx="5018186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073" t="5646" r="15927" b="16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11976" r="6935" b="8946"/>
          <a:stretch/>
        </p:blipFill>
        <p:spPr bwMode="auto">
          <a:xfrm>
            <a:off x="323528" y="1510291"/>
            <a:ext cx="3673541" cy="441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>
            <a:extLst>
              <a:ext uri="{FF2B5EF4-FFF2-40B4-BE49-F238E27FC236}">
                <a16:creationId xmlns:a16="http://schemas.microsoft.com/office/drawing/2014/main" xmlns="" id="{B868FE83-1951-441F-B002-18FF3B578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-82550"/>
            <a:ext cx="6376987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xmlns="" id="{66EEFC64-EDCC-40B9-AFDE-4706A1864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r="14560" b="3928"/>
          <a:stretch>
            <a:fillRect/>
          </a:stretch>
        </p:blipFill>
        <p:spPr bwMode="auto">
          <a:xfrm>
            <a:off x="539750" y="549275"/>
            <a:ext cx="3170238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811" r="14560" b="392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1">
            <a:extLst>
              <a:ext uri="{FF2B5EF4-FFF2-40B4-BE49-F238E27FC236}">
                <a16:creationId xmlns:a16="http://schemas.microsoft.com/office/drawing/2014/main" xmlns="" id="{E69308FF-0CD7-4E99-832C-D6EDCC30D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6207" r="6973" b="10692"/>
          <a:stretch>
            <a:fillRect/>
          </a:stretch>
        </p:blipFill>
        <p:spPr bwMode="auto">
          <a:xfrm>
            <a:off x="4067175" y="1773238"/>
            <a:ext cx="4681538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388" t="6207" r="6973" b="106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478795-DCEA-428E-A599-B19149DBE96B}"/>
              </a:ext>
            </a:extLst>
          </p:cNvPr>
          <p:cNvSpPr/>
          <p:nvPr/>
        </p:nvSpPr>
        <p:spPr>
          <a:xfrm>
            <a:off x="395536" y="620688"/>
            <a:ext cx="85329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1.	«Алфавит Бен Сиры», 23-а-б. Х век. Перевод с иврита. По исследованию Эли </a:t>
            </a:r>
            <a:r>
              <a:rPr lang="ru-RU" sz="1400" dirty="0" err="1"/>
              <a:t>Ясифа</a:t>
            </a:r>
            <a:r>
              <a:rPr lang="ru-RU" sz="1400" dirty="0"/>
              <a:t>, История Бен Сиры в средние века. Иерусалим, 1984. В скобках — вариант по другой рукописи:</a:t>
            </a:r>
          </a:p>
          <a:p>
            <a:r>
              <a:rPr lang="ru-RU" sz="1400" dirty="0"/>
              <a:t>Когда Всевышний создал Первого человека одного, то сказал: «Нехорошо быть человеку одному» (Быт. 2:18) и создал ему женщину из земли, подобную ему и назвал ее </a:t>
            </a:r>
            <a:r>
              <a:rPr lang="ru-RU" sz="1400" dirty="0" err="1"/>
              <a:t>Лилит</a:t>
            </a:r>
            <a:r>
              <a:rPr lang="ru-RU" sz="1400" dirty="0"/>
              <a:t> и привел к Адаму. Тут же они начали ссориться друг с другом. Он сказал: «Я буду лежать сверху, а ты снизу». Она сказала: «Я буду лежать сверху (потому что мы оба равны и созданы из земли)». Он сказал: «такому не бывать, потому что я лягу сверху». И не слушали они друг друга, и разозлился на нее первый человек. Увидев такое, произнесла </a:t>
            </a:r>
            <a:r>
              <a:rPr lang="ru-RU" sz="1400" dirty="0" err="1"/>
              <a:t>Лилит</a:t>
            </a:r>
            <a:r>
              <a:rPr lang="ru-RU" sz="1400" dirty="0"/>
              <a:t> имя Бога и убежала (улетела по воздуху). Адам начал молиться Всевышнему: «Владыка мира! Женщина, которую ты мне дал, сбежала от меня!» Тут же послал Всевышний трех ангелов (</a:t>
            </a:r>
            <a:r>
              <a:rPr lang="ru-RU" sz="1400" dirty="0" err="1"/>
              <a:t>Санви</a:t>
            </a:r>
            <a:r>
              <a:rPr lang="ru-RU" sz="1400" dirty="0"/>
              <a:t>, </a:t>
            </a:r>
            <a:r>
              <a:rPr lang="ru-RU" sz="1400" dirty="0" err="1"/>
              <a:t>Сансанви</a:t>
            </a:r>
            <a:r>
              <a:rPr lang="ru-RU" sz="1400" dirty="0"/>
              <a:t> и </a:t>
            </a:r>
            <a:r>
              <a:rPr lang="ru-RU" sz="1400" dirty="0" err="1"/>
              <a:t>Семангелофа</a:t>
            </a:r>
            <a:r>
              <a:rPr lang="ru-RU" sz="1400" dirty="0"/>
              <a:t>) чтобы вернуть ее, (и велел передать, что если она не вернется, то вернуть ее силой). Отправились ангелы за ней и настигли ее над морем, где в будущем потонут египтяне. Схватили ее, а она отказалась вернуться. Спросили ее, почему она не хочет возвращаться. Сказала она: «Я знаю, что я создана для того, чтобы наводить болезни на мальчиков первые восемь дней их жизни. Есть у меня власть над ними. А с восьмого дня и дальше — нет у меня власти над ними. А над девочками — первые двадцать дней их жизни. Сказали ей: «Если ты не вернешься, мы утопим тебя в море». Ответила им: «не могу я вернуться, поскольку написано в Торе «...не может первый ее муж, отпустивший ее, опять взять ее себе в жену, после того как она осквернена, ибо сие есть мерзость пред Господом» (Втор. 24:4), </a:t>
            </a:r>
            <a:r>
              <a:rPr lang="ru-RU" sz="1400" u="sng" dirty="0">
                <a:solidFill>
                  <a:srgbClr val="FF0000"/>
                </a:solidFill>
              </a:rPr>
              <a:t>а ко мне приходил уже другой</a:t>
            </a:r>
            <a:r>
              <a:rPr lang="ru-RU" sz="1400" dirty="0"/>
              <a:t>. Ко мне приходил великий демон». Сказали ей: «Не отпустим тебя, пока не примешь ты наше условие, что каждый день будут умирать сто твоих сыновей». И приняла она это условие, и поэтому каждый день умирают сто чертей.  И еще сказали ей: «Клянись нам, что во всех местах, где ты увидишь наши имена написанные или нарисованные изображения, или услышишь как их произносят, не будет у тебя власти входить в этот дом, где находится младенец». (И она поклялась). </a:t>
            </a:r>
          </a:p>
        </p:txBody>
      </p:sp>
    </p:spTree>
    <p:extLst>
      <p:ext uri="{BB962C8B-B14F-4D97-AF65-F5344CB8AC3E}">
        <p14:creationId xmlns:p14="http://schemas.microsoft.com/office/powerpoint/2010/main" val="272251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xmlns="" id="{D34E9A33-95F2-47BE-94D7-E89EEF8BE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28625"/>
            <a:ext cx="89535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>
            <a:extLst>
              <a:ext uri="{FF2B5EF4-FFF2-40B4-BE49-F238E27FC236}">
                <a16:creationId xmlns:a16="http://schemas.microsoft.com/office/drawing/2014/main" xmlns="" id="{B59E8D24-BAC0-4FFA-AD2E-856CD695A5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84313"/>
            <a:ext cx="316388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6" descr="лого.png">
            <a:extLst>
              <a:ext uri="{FF2B5EF4-FFF2-40B4-BE49-F238E27FC236}">
                <a16:creationId xmlns:a16="http://schemas.microsoft.com/office/drawing/2014/main" xmlns="" id="{608ACD72-EFB3-41BA-A881-96B997346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6194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1">
            <a:extLst>
              <a:ext uri="{FF2B5EF4-FFF2-40B4-BE49-F238E27FC236}">
                <a16:creationId xmlns:a16="http://schemas.microsoft.com/office/drawing/2014/main" xmlns="" id="{32449B84-3B3C-46FE-B7B5-EDBA06A1C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97887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Книга заговоров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Тольдот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Адам, 1720,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Жолква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раздел 107.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Илья, будет он помянут добром, встретил звезду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Маргалит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сказал ей: « Звезда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Маргалит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откуда идешь?». Ответила ему: «Иду из дома имярек причинять зло новорожденному и пожрать его плоть и высосать его кровь и жилы». А если родится девочка, нужно говорить все в женском роде. И сказал ей Илья пророк: «Заклинаю я тебя именем Господа Саваофа, имя которому Всесильный, который создал небо и землю, воду и ветер, огонь и пепел, и десять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офанимов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десять поколений, а также именем твоего соратника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Самаэля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Гаргарона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что не будет у тебя власти идти в этот дом и особенно вредить этому ребенку, ни телу его, ни душе его, ни духу его, ни дыханию его».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1" t="50000" r="5482"/>
          <a:stretch/>
        </p:blipFill>
        <p:spPr bwMode="auto">
          <a:xfrm>
            <a:off x="283034" y="310063"/>
            <a:ext cx="4382794" cy="631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260648"/>
            <a:ext cx="3995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Зикарон</a:t>
            </a:r>
            <a:r>
              <a:rPr lang="ru-RU" sz="1600" dirty="0"/>
              <a:t> </a:t>
            </a:r>
            <a:r>
              <a:rPr lang="ru-RU" sz="1600" dirty="0" err="1"/>
              <a:t>Тов</a:t>
            </a:r>
            <a:r>
              <a:rPr lang="ru-RU" sz="1600" dirty="0"/>
              <a:t>», книга о рабби </a:t>
            </a:r>
            <a:r>
              <a:rPr lang="ru-RU" sz="1600" dirty="0" err="1"/>
              <a:t>Мордехае</a:t>
            </a:r>
            <a:r>
              <a:rPr lang="ru-RU" sz="1600" dirty="0"/>
              <a:t> из </a:t>
            </a:r>
            <a:r>
              <a:rPr lang="ru-RU" sz="1600" dirty="0" err="1" smtClean="0"/>
              <a:t>Нес</a:t>
            </a:r>
            <a:r>
              <a:rPr lang="ru-RU" sz="1600" dirty="0" err="1"/>
              <a:t>х</a:t>
            </a:r>
            <a:r>
              <a:rPr lang="ru-RU" sz="1600" dirty="0" err="1" smtClean="0"/>
              <a:t>ижа</a:t>
            </a:r>
            <a:r>
              <a:rPr lang="ru-RU" sz="1600" dirty="0" smtClean="0"/>
              <a:t> </a:t>
            </a:r>
            <a:r>
              <a:rPr lang="ru-RU" sz="1600" dirty="0"/>
              <a:t>(1748 – 1800).</a:t>
            </a:r>
          </a:p>
          <a:p>
            <a:r>
              <a:rPr lang="ru-RU" sz="1600" dirty="0"/>
              <a:t>Петраков, </a:t>
            </a:r>
            <a:r>
              <a:rPr lang="ru-RU" sz="1600" dirty="0" smtClean="0"/>
              <a:t>1892 (иврит)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091645"/>
            <a:ext cx="39959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ЛИЛИТ.</a:t>
            </a:r>
            <a:endParaRPr lang="ru-RU" sz="1200" dirty="0"/>
          </a:p>
          <a:p>
            <a:r>
              <a:rPr lang="ru-RU" sz="1200" dirty="0" smtClean="0"/>
              <a:t>Рассказывают: Некий </a:t>
            </a:r>
            <a:r>
              <a:rPr lang="ru-RU" sz="1200" dirty="0"/>
              <a:t>человек, одержимый </a:t>
            </a:r>
            <a:r>
              <a:rPr lang="ru-RU" sz="1200" dirty="0" err="1"/>
              <a:t>Лилит</a:t>
            </a:r>
            <a:r>
              <a:rPr lang="ru-RU" sz="1200" dirty="0"/>
              <a:t>, поехал в </a:t>
            </a:r>
            <a:r>
              <a:rPr lang="ru-RU" sz="1200" dirty="0" err="1"/>
              <a:t>Несхиж</a:t>
            </a:r>
            <a:r>
              <a:rPr lang="ru-RU" sz="1200" dirty="0"/>
              <a:t>, где хотел попросить равви </a:t>
            </a:r>
            <a:r>
              <a:rPr lang="ru-RU" sz="1200" dirty="0" err="1"/>
              <a:t>Мордехая</a:t>
            </a:r>
            <a:r>
              <a:rPr lang="ru-RU" sz="1200" dirty="0"/>
              <a:t> освободить его от такой напасти. Равви чудесным образом узнал, что этот человек к нему едет, и распорядился, чтобы люди в городе на ночь закрывали в домах двери и никого к себе не пускали. Когда в сумерках одержимый приехал в </a:t>
            </a:r>
            <a:r>
              <a:rPr lang="ru-RU" sz="1200" dirty="0" err="1"/>
              <a:t>Несхиж</a:t>
            </a:r>
            <a:r>
              <a:rPr lang="ru-RU" sz="1200" dirty="0"/>
              <a:t>, он нигде не мог найти себе пристанища, так что в конце концов вынужден был улечься на сеновале. Тут к нему явилась </a:t>
            </a:r>
            <a:r>
              <a:rPr lang="ru-RU" sz="1200" dirty="0" err="1"/>
              <a:t>Лилит</a:t>
            </a:r>
            <a:r>
              <a:rPr lang="ru-RU" sz="1200" dirty="0"/>
              <a:t> и сказала: «Иди за мной».</a:t>
            </a:r>
          </a:p>
          <a:p>
            <a:endParaRPr lang="ru-RU" sz="1200" dirty="0"/>
          </a:p>
          <a:p>
            <a:r>
              <a:rPr lang="ru-RU" sz="1200" dirty="0"/>
              <a:t>Одержимый спросил: «Почему это я должен идти за тобой? Обычно ты сама ко мне приходила».</a:t>
            </a:r>
          </a:p>
          <a:p>
            <a:endParaRPr lang="ru-RU" sz="1200" dirty="0"/>
          </a:p>
          <a:p>
            <a:r>
              <a:rPr lang="ru-RU" sz="1200" dirty="0" err="1"/>
              <a:t>Лилит</a:t>
            </a:r>
            <a:r>
              <a:rPr lang="ru-RU" sz="1200" dirty="0"/>
              <a:t> ответила: «Потому что в этом сене, на котором ты лежишь, есть трава, которая отпугивает меня».</a:t>
            </a:r>
          </a:p>
          <a:p>
            <a:endParaRPr lang="ru-RU" sz="1200" dirty="0"/>
          </a:p>
          <a:p>
            <a:r>
              <a:rPr lang="ru-RU" sz="1200" dirty="0"/>
              <a:t>«Какая же это трава? – спросил одержимый. – Я выдерну ее и выкину, и ты сможешь ко мне прийти».</a:t>
            </a:r>
          </a:p>
          <a:p>
            <a:endParaRPr lang="ru-RU" sz="1200" dirty="0"/>
          </a:p>
          <a:p>
            <a:r>
              <a:rPr lang="ru-RU" sz="1200" dirty="0"/>
              <a:t>Он стал показывать </a:t>
            </a:r>
            <a:r>
              <a:rPr lang="ru-RU" sz="1200" dirty="0" err="1"/>
              <a:t>Лилит</a:t>
            </a:r>
            <a:r>
              <a:rPr lang="ru-RU" sz="1200" dirty="0"/>
              <a:t> одну траву за другой, покуда она не сказала: «Вот эта!» И тогда одержимый положил эту траву себе на грудь и исцелился.</a:t>
            </a:r>
          </a:p>
        </p:txBody>
      </p:sp>
    </p:spTree>
    <p:extLst>
      <p:ext uri="{BB962C8B-B14F-4D97-AF65-F5344CB8AC3E}">
        <p14:creationId xmlns:p14="http://schemas.microsoft.com/office/powerpoint/2010/main" val="183422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620688"/>
            <a:ext cx="4211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Таргум</a:t>
            </a:r>
            <a:r>
              <a:rPr lang="ru-RU" dirty="0" smtClean="0"/>
              <a:t> Псевдо-</a:t>
            </a:r>
            <a:r>
              <a:rPr lang="ru-RU" dirty="0" err="1" smtClean="0"/>
              <a:t>Ионатана</a:t>
            </a:r>
            <a:r>
              <a:rPr lang="ru-RU" dirty="0" smtClean="0"/>
              <a:t>: </a:t>
            </a:r>
            <a:r>
              <a:rPr lang="ru-RU" dirty="0"/>
              <a:t>"и увидела женщина </a:t>
            </a:r>
            <a:r>
              <a:rPr lang="ru-RU" dirty="0" err="1"/>
              <a:t>Самаэля</a:t>
            </a:r>
            <a:r>
              <a:rPr lang="ru-RU" dirty="0"/>
              <a:t>, ангела смерти и испугалась, и узнала, что дерево приятно для глаз... и ела" (2:6)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3" t="1981" r="54191"/>
          <a:stretch/>
        </p:blipFill>
        <p:spPr bwMode="auto">
          <a:xfrm>
            <a:off x="379061" y="412800"/>
            <a:ext cx="3976915" cy="57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73236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394</Words>
  <Application>Microsoft Office PowerPoint</Application>
  <PresentationFormat>Экран (4:3)</PresentationFormat>
  <Paragraphs>22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Оформление по умолчанию</vt:lpstr>
      <vt:lpstr>1_Оформление по умолчанию</vt:lpstr>
      <vt:lpstr>Лилит и Самаэль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</dc:creator>
  <cp:lastModifiedBy>Пользователь Windows</cp:lastModifiedBy>
  <cp:revision>22</cp:revision>
  <cp:lastPrinted>1601-01-01T00:00:00Z</cp:lastPrinted>
  <dcterms:created xsi:type="dcterms:W3CDTF">1601-01-01T00:00:00Z</dcterms:created>
  <dcterms:modified xsi:type="dcterms:W3CDTF">2019-11-11T19:31:38Z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