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4" r:id="rId8"/>
    <p:sldId id="265" r:id="rId9"/>
    <p:sldId id="263" r:id="rId10"/>
    <p:sldId id="266" r:id="rId11"/>
    <p:sldId id="267"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698" autoAdjust="0"/>
  </p:normalViewPr>
  <p:slideViewPr>
    <p:cSldViewPr snapToGrid="0">
      <p:cViewPr varScale="1">
        <p:scale>
          <a:sx n="62" d="100"/>
          <a:sy n="62" d="100"/>
        </p:scale>
        <p:origin x="-99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E2B880-4619-4266-AF32-5745E7AC083E}" type="datetimeFigureOut">
              <a:rPr lang="ru-RU" smtClean="0"/>
              <a:t>27.11.2019</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412E5D-0C1B-4BA4-86E2-5E4EAA391410}" type="slidenum">
              <a:rPr lang="ru-RU" smtClean="0"/>
              <a:t>‹#›</a:t>
            </a:fld>
            <a:endParaRPr lang="ru-RU"/>
          </a:p>
        </p:txBody>
      </p:sp>
    </p:spTree>
    <p:extLst>
      <p:ext uri="{BB962C8B-B14F-4D97-AF65-F5344CB8AC3E}">
        <p14:creationId xmlns:p14="http://schemas.microsoft.com/office/powerpoint/2010/main" val="1462258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E412E5D-0C1B-4BA4-86E2-5E4EAA391410}" type="slidenum">
              <a:rPr lang="ru-RU" smtClean="0"/>
              <a:t>10</a:t>
            </a:fld>
            <a:endParaRPr lang="ru-RU"/>
          </a:p>
        </p:txBody>
      </p:sp>
    </p:spTree>
    <p:extLst>
      <p:ext uri="{BB962C8B-B14F-4D97-AF65-F5344CB8AC3E}">
        <p14:creationId xmlns:p14="http://schemas.microsoft.com/office/powerpoint/2010/main" val="1006906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E412E5D-0C1B-4BA4-86E2-5E4EAA391410}" type="slidenum">
              <a:rPr lang="ru-RU" smtClean="0"/>
              <a:t>11</a:t>
            </a:fld>
            <a:endParaRPr lang="ru-RU"/>
          </a:p>
        </p:txBody>
      </p:sp>
    </p:spTree>
    <p:extLst>
      <p:ext uri="{BB962C8B-B14F-4D97-AF65-F5344CB8AC3E}">
        <p14:creationId xmlns:p14="http://schemas.microsoft.com/office/powerpoint/2010/main" val="1002412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7ADAC42-3CF2-4995-A4D1-0D037924445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9AA7D378-1C93-4BC3-8612-377854A6DE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25EAC620-36BC-46D7-828D-BCDADE24D765}"/>
              </a:ext>
            </a:extLst>
          </p:cNvPr>
          <p:cNvSpPr>
            <a:spLocks noGrp="1"/>
          </p:cNvSpPr>
          <p:nvPr>
            <p:ph type="dt" sz="half" idx="10"/>
          </p:nvPr>
        </p:nvSpPr>
        <p:spPr/>
        <p:txBody>
          <a:bodyPr/>
          <a:lstStyle/>
          <a:p>
            <a:fld id="{6B8DECC0-EDB9-4D4A-AD7C-A4D49625CDCD}" type="datetimeFigureOut">
              <a:rPr lang="ru-RU" smtClean="0"/>
              <a:t>27.11.2019</a:t>
            </a:fld>
            <a:endParaRPr lang="ru-RU"/>
          </a:p>
        </p:txBody>
      </p:sp>
      <p:sp>
        <p:nvSpPr>
          <p:cNvPr id="5" name="Нижний колонтитул 4">
            <a:extLst>
              <a:ext uri="{FF2B5EF4-FFF2-40B4-BE49-F238E27FC236}">
                <a16:creationId xmlns:a16="http://schemas.microsoft.com/office/drawing/2014/main" xmlns="" id="{6133B60D-84A8-46AD-B373-290E6D941F1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59573DFC-724A-4489-AE20-4E2E8B2146D7}"/>
              </a:ext>
            </a:extLst>
          </p:cNvPr>
          <p:cNvSpPr>
            <a:spLocks noGrp="1"/>
          </p:cNvSpPr>
          <p:nvPr>
            <p:ph type="sldNum" sz="quarter" idx="12"/>
          </p:nvPr>
        </p:nvSpPr>
        <p:spPr/>
        <p:txBody>
          <a:bodyPr/>
          <a:lstStyle/>
          <a:p>
            <a:fld id="{4033AE2C-91B9-46C9-BC41-89726E94EE8C}" type="slidenum">
              <a:rPr lang="ru-RU" smtClean="0"/>
              <a:t>‹#›</a:t>
            </a:fld>
            <a:endParaRPr lang="ru-RU"/>
          </a:p>
        </p:txBody>
      </p:sp>
    </p:spTree>
    <p:extLst>
      <p:ext uri="{BB962C8B-B14F-4D97-AF65-F5344CB8AC3E}">
        <p14:creationId xmlns:p14="http://schemas.microsoft.com/office/powerpoint/2010/main" val="3060668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9E751F2-CC5E-44C7-81B0-05A8D14B609E}"/>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EC980653-7B53-4569-8AF9-509D8ED253B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D1119155-CC3A-4202-99FF-A12D58BBAEE8}"/>
              </a:ext>
            </a:extLst>
          </p:cNvPr>
          <p:cNvSpPr>
            <a:spLocks noGrp="1"/>
          </p:cNvSpPr>
          <p:nvPr>
            <p:ph type="dt" sz="half" idx="10"/>
          </p:nvPr>
        </p:nvSpPr>
        <p:spPr/>
        <p:txBody>
          <a:bodyPr/>
          <a:lstStyle/>
          <a:p>
            <a:fld id="{6B8DECC0-EDB9-4D4A-AD7C-A4D49625CDCD}" type="datetimeFigureOut">
              <a:rPr lang="ru-RU" smtClean="0"/>
              <a:t>27.11.2019</a:t>
            </a:fld>
            <a:endParaRPr lang="ru-RU"/>
          </a:p>
        </p:txBody>
      </p:sp>
      <p:sp>
        <p:nvSpPr>
          <p:cNvPr id="5" name="Нижний колонтитул 4">
            <a:extLst>
              <a:ext uri="{FF2B5EF4-FFF2-40B4-BE49-F238E27FC236}">
                <a16:creationId xmlns:a16="http://schemas.microsoft.com/office/drawing/2014/main" xmlns="" id="{02DF4E6F-699C-47E6-9754-32649F46B99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9568236E-537A-452E-8E34-2BAAD9431CAF}"/>
              </a:ext>
            </a:extLst>
          </p:cNvPr>
          <p:cNvSpPr>
            <a:spLocks noGrp="1"/>
          </p:cNvSpPr>
          <p:nvPr>
            <p:ph type="sldNum" sz="quarter" idx="12"/>
          </p:nvPr>
        </p:nvSpPr>
        <p:spPr/>
        <p:txBody>
          <a:bodyPr/>
          <a:lstStyle/>
          <a:p>
            <a:fld id="{4033AE2C-91B9-46C9-BC41-89726E94EE8C}" type="slidenum">
              <a:rPr lang="ru-RU" smtClean="0"/>
              <a:t>‹#›</a:t>
            </a:fld>
            <a:endParaRPr lang="ru-RU"/>
          </a:p>
        </p:txBody>
      </p:sp>
    </p:spTree>
    <p:extLst>
      <p:ext uri="{BB962C8B-B14F-4D97-AF65-F5344CB8AC3E}">
        <p14:creationId xmlns:p14="http://schemas.microsoft.com/office/powerpoint/2010/main" val="345008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9430365B-3439-42E6-B2BD-B49B4E4B5CE2}"/>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62D1B8F4-77CF-4C60-9CA3-9424E36B127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7B0427A7-2817-4308-B006-8524D1D6E3F9}"/>
              </a:ext>
            </a:extLst>
          </p:cNvPr>
          <p:cNvSpPr>
            <a:spLocks noGrp="1"/>
          </p:cNvSpPr>
          <p:nvPr>
            <p:ph type="dt" sz="half" idx="10"/>
          </p:nvPr>
        </p:nvSpPr>
        <p:spPr/>
        <p:txBody>
          <a:bodyPr/>
          <a:lstStyle/>
          <a:p>
            <a:fld id="{6B8DECC0-EDB9-4D4A-AD7C-A4D49625CDCD}" type="datetimeFigureOut">
              <a:rPr lang="ru-RU" smtClean="0"/>
              <a:t>27.11.2019</a:t>
            </a:fld>
            <a:endParaRPr lang="ru-RU"/>
          </a:p>
        </p:txBody>
      </p:sp>
      <p:sp>
        <p:nvSpPr>
          <p:cNvPr id="5" name="Нижний колонтитул 4">
            <a:extLst>
              <a:ext uri="{FF2B5EF4-FFF2-40B4-BE49-F238E27FC236}">
                <a16:creationId xmlns:a16="http://schemas.microsoft.com/office/drawing/2014/main" xmlns="" id="{6ABE82F2-0F7B-45C1-96E0-ECA6FB6E0E2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ED48C14C-667B-4956-8FB3-861EE24E2C7D}"/>
              </a:ext>
            </a:extLst>
          </p:cNvPr>
          <p:cNvSpPr>
            <a:spLocks noGrp="1"/>
          </p:cNvSpPr>
          <p:nvPr>
            <p:ph type="sldNum" sz="quarter" idx="12"/>
          </p:nvPr>
        </p:nvSpPr>
        <p:spPr/>
        <p:txBody>
          <a:bodyPr/>
          <a:lstStyle/>
          <a:p>
            <a:fld id="{4033AE2C-91B9-46C9-BC41-89726E94EE8C}" type="slidenum">
              <a:rPr lang="ru-RU" smtClean="0"/>
              <a:t>‹#›</a:t>
            </a:fld>
            <a:endParaRPr lang="ru-RU"/>
          </a:p>
        </p:txBody>
      </p:sp>
    </p:spTree>
    <p:extLst>
      <p:ext uri="{BB962C8B-B14F-4D97-AF65-F5344CB8AC3E}">
        <p14:creationId xmlns:p14="http://schemas.microsoft.com/office/powerpoint/2010/main" val="2198501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DF5BF6A-D628-4D44-A946-BA66552E9E3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0DBE0913-4361-43B0-B67F-58609E4CCD8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662CB683-5BA7-416F-AE71-8EEFCCDDB95E}"/>
              </a:ext>
            </a:extLst>
          </p:cNvPr>
          <p:cNvSpPr>
            <a:spLocks noGrp="1"/>
          </p:cNvSpPr>
          <p:nvPr>
            <p:ph type="dt" sz="half" idx="10"/>
          </p:nvPr>
        </p:nvSpPr>
        <p:spPr/>
        <p:txBody>
          <a:bodyPr/>
          <a:lstStyle/>
          <a:p>
            <a:fld id="{6B8DECC0-EDB9-4D4A-AD7C-A4D49625CDCD}" type="datetimeFigureOut">
              <a:rPr lang="ru-RU" smtClean="0"/>
              <a:t>27.11.2019</a:t>
            </a:fld>
            <a:endParaRPr lang="ru-RU"/>
          </a:p>
        </p:txBody>
      </p:sp>
      <p:sp>
        <p:nvSpPr>
          <p:cNvPr id="5" name="Нижний колонтитул 4">
            <a:extLst>
              <a:ext uri="{FF2B5EF4-FFF2-40B4-BE49-F238E27FC236}">
                <a16:creationId xmlns:a16="http://schemas.microsoft.com/office/drawing/2014/main" xmlns="" id="{5F687821-C949-4342-A50C-35F27AAFBC6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2BAC6A65-2A97-4152-B052-B9D2E947BE24}"/>
              </a:ext>
            </a:extLst>
          </p:cNvPr>
          <p:cNvSpPr>
            <a:spLocks noGrp="1"/>
          </p:cNvSpPr>
          <p:nvPr>
            <p:ph type="sldNum" sz="quarter" idx="12"/>
          </p:nvPr>
        </p:nvSpPr>
        <p:spPr/>
        <p:txBody>
          <a:bodyPr/>
          <a:lstStyle/>
          <a:p>
            <a:fld id="{4033AE2C-91B9-46C9-BC41-89726E94EE8C}" type="slidenum">
              <a:rPr lang="ru-RU" smtClean="0"/>
              <a:t>‹#›</a:t>
            </a:fld>
            <a:endParaRPr lang="ru-RU"/>
          </a:p>
        </p:txBody>
      </p:sp>
    </p:spTree>
    <p:extLst>
      <p:ext uri="{BB962C8B-B14F-4D97-AF65-F5344CB8AC3E}">
        <p14:creationId xmlns:p14="http://schemas.microsoft.com/office/powerpoint/2010/main" val="3577076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F97565A-D7E1-4E31-B061-6FB8FB9DBEBE}"/>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4F99C58A-837D-4ED9-B573-B6C0F1EE10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6A16AEB8-6BB1-41D7-B87A-4CBE22101280}"/>
              </a:ext>
            </a:extLst>
          </p:cNvPr>
          <p:cNvSpPr>
            <a:spLocks noGrp="1"/>
          </p:cNvSpPr>
          <p:nvPr>
            <p:ph type="dt" sz="half" idx="10"/>
          </p:nvPr>
        </p:nvSpPr>
        <p:spPr/>
        <p:txBody>
          <a:bodyPr/>
          <a:lstStyle/>
          <a:p>
            <a:fld id="{6B8DECC0-EDB9-4D4A-AD7C-A4D49625CDCD}" type="datetimeFigureOut">
              <a:rPr lang="ru-RU" smtClean="0"/>
              <a:t>27.11.2019</a:t>
            </a:fld>
            <a:endParaRPr lang="ru-RU"/>
          </a:p>
        </p:txBody>
      </p:sp>
      <p:sp>
        <p:nvSpPr>
          <p:cNvPr id="5" name="Нижний колонтитул 4">
            <a:extLst>
              <a:ext uri="{FF2B5EF4-FFF2-40B4-BE49-F238E27FC236}">
                <a16:creationId xmlns:a16="http://schemas.microsoft.com/office/drawing/2014/main" xmlns="" id="{42C86B72-1CF0-42A0-AFDB-3F32A3CE958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E2AE1C9F-38DF-4567-B5A6-2BDB55A01C23}"/>
              </a:ext>
            </a:extLst>
          </p:cNvPr>
          <p:cNvSpPr>
            <a:spLocks noGrp="1"/>
          </p:cNvSpPr>
          <p:nvPr>
            <p:ph type="sldNum" sz="quarter" idx="12"/>
          </p:nvPr>
        </p:nvSpPr>
        <p:spPr/>
        <p:txBody>
          <a:bodyPr/>
          <a:lstStyle/>
          <a:p>
            <a:fld id="{4033AE2C-91B9-46C9-BC41-89726E94EE8C}" type="slidenum">
              <a:rPr lang="ru-RU" smtClean="0"/>
              <a:t>‹#›</a:t>
            </a:fld>
            <a:endParaRPr lang="ru-RU"/>
          </a:p>
        </p:txBody>
      </p:sp>
    </p:spTree>
    <p:extLst>
      <p:ext uri="{BB962C8B-B14F-4D97-AF65-F5344CB8AC3E}">
        <p14:creationId xmlns:p14="http://schemas.microsoft.com/office/powerpoint/2010/main" val="3007599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2560E62-3A51-4E25-9A9F-EC268ADCE3D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79C7BE34-B997-44DB-8E6D-46DC39A8FA9D}"/>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54B93008-765E-4660-8477-78A35B8FED78}"/>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441271EC-D9E7-469A-A2B7-674EDA91C64B}"/>
              </a:ext>
            </a:extLst>
          </p:cNvPr>
          <p:cNvSpPr>
            <a:spLocks noGrp="1"/>
          </p:cNvSpPr>
          <p:nvPr>
            <p:ph type="dt" sz="half" idx="10"/>
          </p:nvPr>
        </p:nvSpPr>
        <p:spPr/>
        <p:txBody>
          <a:bodyPr/>
          <a:lstStyle/>
          <a:p>
            <a:fld id="{6B8DECC0-EDB9-4D4A-AD7C-A4D49625CDCD}" type="datetimeFigureOut">
              <a:rPr lang="ru-RU" smtClean="0"/>
              <a:t>27.11.2019</a:t>
            </a:fld>
            <a:endParaRPr lang="ru-RU"/>
          </a:p>
        </p:txBody>
      </p:sp>
      <p:sp>
        <p:nvSpPr>
          <p:cNvPr id="6" name="Нижний колонтитул 5">
            <a:extLst>
              <a:ext uri="{FF2B5EF4-FFF2-40B4-BE49-F238E27FC236}">
                <a16:creationId xmlns:a16="http://schemas.microsoft.com/office/drawing/2014/main" xmlns="" id="{05373C6A-6779-498D-A1E6-81678831692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E08707E8-9F09-4EE0-886C-94B679B0ACEC}"/>
              </a:ext>
            </a:extLst>
          </p:cNvPr>
          <p:cNvSpPr>
            <a:spLocks noGrp="1"/>
          </p:cNvSpPr>
          <p:nvPr>
            <p:ph type="sldNum" sz="quarter" idx="12"/>
          </p:nvPr>
        </p:nvSpPr>
        <p:spPr/>
        <p:txBody>
          <a:bodyPr/>
          <a:lstStyle/>
          <a:p>
            <a:fld id="{4033AE2C-91B9-46C9-BC41-89726E94EE8C}" type="slidenum">
              <a:rPr lang="ru-RU" smtClean="0"/>
              <a:t>‹#›</a:t>
            </a:fld>
            <a:endParaRPr lang="ru-RU"/>
          </a:p>
        </p:txBody>
      </p:sp>
    </p:spTree>
    <p:extLst>
      <p:ext uri="{BB962C8B-B14F-4D97-AF65-F5344CB8AC3E}">
        <p14:creationId xmlns:p14="http://schemas.microsoft.com/office/powerpoint/2010/main" val="406696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46BA0B4-1DA3-4920-9400-99EBD3AC490A}"/>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F0D4DED1-683A-4F7D-A82F-6984E3E119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C3E97913-19E3-4E5B-A595-E11F03F8644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B8883B89-59CB-405F-9589-8CA41EA8BE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1E6DC407-4439-4E79-B589-B2A0E00C8774}"/>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5F4F3DD1-016E-487C-A35D-4B2C6A8C1BFE}"/>
              </a:ext>
            </a:extLst>
          </p:cNvPr>
          <p:cNvSpPr>
            <a:spLocks noGrp="1"/>
          </p:cNvSpPr>
          <p:nvPr>
            <p:ph type="dt" sz="half" idx="10"/>
          </p:nvPr>
        </p:nvSpPr>
        <p:spPr/>
        <p:txBody>
          <a:bodyPr/>
          <a:lstStyle/>
          <a:p>
            <a:fld id="{6B8DECC0-EDB9-4D4A-AD7C-A4D49625CDCD}" type="datetimeFigureOut">
              <a:rPr lang="ru-RU" smtClean="0"/>
              <a:t>27.11.2019</a:t>
            </a:fld>
            <a:endParaRPr lang="ru-RU"/>
          </a:p>
        </p:txBody>
      </p:sp>
      <p:sp>
        <p:nvSpPr>
          <p:cNvPr id="8" name="Нижний колонтитул 7">
            <a:extLst>
              <a:ext uri="{FF2B5EF4-FFF2-40B4-BE49-F238E27FC236}">
                <a16:creationId xmlns:a16="http://schemas.microsoft.com/office/drawing/2014/main" xmlns="" id="{3385B9CB-22B0-4E5B-AC60-29252DA5587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15977BE9-2C0D-448E-AC3C-E38FAC75E67D}"/>
              </a:ext>
            </a:extLst>
          </p:cNvPr>
          <p:cNvSpPr>
            <a:spLocks noGrp="1"/>
          </p:cNvSpPr>
          <p:nvPr>
            <p:ph type="sldNum" sz="quarter" idx="12"/>
          </p:nvPr>
        </p:nvSpPr>
        <p:spPr/>
        <p:txBody>
          <a:bodyPr/>
          <a:lstStyle/>
          <a:p>
            <a:fld id="{4033AE2C-91B9-46C9-BC41-89726E94EE8C}" type="slidenum">
              <a:rPr lang="ru-RU" smtClean="0"/>
              <a:t>‹#›</a:t>
            </a:fld>
            <a:endParaRPr lang="ru-RU"/>
          </a:p>
        </p:txBody>
      </p:sp>
    </p:spTree>
    <p:extLst>
      <p:ext uri="{BB962C8B-B14F-4D97-AF65-F5344CB8AC3E}">
        <p14:creationId xmlns:p14="http://schemas.microsoft.com/office/powerpoint/2010/main" val="40321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544D539-6550-4014-B29E-79B3392772B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04DBE1D6-E612-4389-8DE0-41A15DF7A659}"/>
              </a:ext>
            </a:extLst>
          </p:cNvPr>
          <p:cNvSpPr>
            <a:spLocks noGrp="1"/>
          </p:cNvSpPr>
          <p:nvPr>
            <p:ph type="dt" sz="half" idx="10"/>
          </p:nvPr>
        </p:nvSpPr>
        <p:spPr/>
        <p:txBody>
          <a:bodyPr/>
          <a:lstStyle/>
          <a:p>
            <a:fld id="{6B8DECC0-EDB9-4D4A-AD7C-A4D49625CDCD}" type="datetimeFigureOut">
              <a:rPr lang="ru-RU" smtClean="0"/>
              <a:t>27.11.2019</a:t>
            </a:fld>
            <a:endParaRPr lang="ru-RU"/>
          </a:p>
        </p:txBody>
      </p:sp>
      <p:sp>
        <p:nvSpPr>
          <p:cNvPr id="4" name="Нижний колонтитул 3">
            <a:extLst>
              <a:ext uri="{FF2B5EF4-FFF2-40B4-BE49-F238E27FC236}">
                <a16:creationId xmlns:a16="http://schemas.microsoft.com/office/drawing/2014/main" xmlns="" id="{B9AC92EA-A9F4-4E53-A557-0ECC25E450C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210288C5-CC55-406B-B009-DDF0F18BFFD6}"/>
              </a:ext>
            </a:extLst>
          </p:cNvPr>
          <p:cNvSpPr>
            <a:spLocks noGrp="1"/>
          </p:cNvSpPr>
          <p:nvPr>
            <p:ph type="sldNum" sz="quarter" idx="12"/>
          </p:nvPr>
        </p:nvSpPr>
        <p:spPr/>
        <p:txBody>
          <a:bodyPr/>
          <a:lstStyle/>
          <a:p>
            <a:fld id="{4033AE2C-91B9-46C9-BC41-89726E94EE8C}" type="slidenum">
              <a:rPr lang="ru-RU" smtClean="0"/>
              <a:t>‹#›</a:t>
            </a:fld>
            <a:endParaRPr lang="ru-RU"/>
          </a:p>
        </p:txBody>
      </p:sp>
    </p:spTree>
    <p:extLst>
      <p:ext uri="{BB962C8B-B14F-4D97-AF65-F5344CB8AC3E}">
        <p14:creationId xmlns:p14="http://schemas.microsoft.com/office/powerpoint/2010/main" val="109538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7BA02F7F-565D-4A3A-AC39-AF1408E89D03}"/>
              </a:ext>
            </a:extLst>
          </p:cNvPr>
          <p:cNvSpPr>
            <a:spLocks noGrp="1"/>
          </p:cNvSpPr>
          <p:nvPr>
            <p:ph type="dt" sz="half" idx="10"/>
          </p:nvPr>
        </p:nvSpPr>
        <p:spPr/>
        <p:txBody>
          <a:bodyPr/>
          <a:lstStyle/>
          <a:p>
            <a:fld id="{6B8DECC0-EDB9-4D4A-AD7C-A4D49625CDCD}" type="datetimeFigureOut">
              <a:rPr lang="ru-RU" smtClean="0"/>
              <a:t>27.11.2019</a:t>
            </a:fld>
            <a:endParaRPr lang="ru-RU"/>
          </a:p>
        </p:txBody>
      </p:sp>
      <p:sp>
        <p:nvSpPr>
          <p:cNvPr id="3" name="Нижний колонтитул 2">
            <a:extLst>
              <a:ext uri="{FF2B5EF4-FFF2-40B4-BE49-F238E27FC236}">
                <a16:creationId xmlns:a16="http://schemas.microsoft.com/office/drawing/2014/main" xmlns="" id="{806E1BFA-A097-4D1E-8756-494D427929A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BFEF002A-47F5-432D-A0FF-35AC78039E8B}"/>
              </a:ext>
            </a:extLst>
          </p:cNvPr>
          <p:cNvSpPr>
            <a:spLocks noGrp="1"/>
          </p:cNvSpPr>
          <p:nvPr>
            <p:ph type="sldNum" sz="quarter" idx="12"/>
          </p:nvPr>
        </p:nvSpPr>
        <p:spPr/>
        <p:txBody>
          <a:bodyPr/>
          <a:lstStyle/>
          <a:p>
            <a:fld id="{4033AE2C-91B9-46C9-BC41-89726E94EE8C}" type="slidenum">
              <a:rPr lang="ru-RU" smtClean="0"/>
              <a:t>‹#›</a:t>
            </a:fld>
            <a:endParaRPr lang="ru-RU"/>
          </a:p>
        </p:txBody>
      </p:sp>
    </p:spTree>
    <p:extLst>
      <p:ext uri="{BB962C8B-B14F-4D97-AF65-F5344CB8AC3E}">
        <p14:creationId xmlns:p14="http://schemas.microsoft.com/office/powerpoint/2010/main" val="755691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1DB4226-529A-4DCB-808B-8E768AB626B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A3B936E2-4EB3-4307-9FF8-41C5F7B260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E76D67CC-BE31-4DFE-BBF7-EE765E1D31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2D4F6EC5-693D-4E2B-9254-4CD5149B4713}"/>
              </a:ext>
            </a:extLst>
          </p:cNvPr>
          <p:cNvSpPr>
            <a:spLocks noGrp="1"/>
          </p:cNvSpPr>
          <p:nvPr>
            <p:ph type="dt" sz="half" idx="10"/>
          </p:nvPr>
        </p:nvSpPr>
        <p:spPr/>
        <p:txBody>
          <a:bodyPr/>
          <a:lstStyle/>
          <a:p>
            <a:fld id="{6B8DECC0-EDB9-4D4A-AD7C-A4D49625CDCD}" type="datetimeFigureOut">
              <a:rPr lang="ru-RU" smtClean="0"/>
              <a:t>27.11.2019</a:t>
            </a:fld>
            <a:endParaRPr lang="ru-RU"/>
          </a:p>
        </p:txBody>
      </p:sp>
      <p:sp>
        <p:nvSpPr>
          <p:cNvPr id="6" name="Нижний колонтитул 5">
            <a:extLst>
              <a:ext uri="{FF2B5EF4-FFF2-40B4-BE49-F238E27FC236}">
                <a16:creationId xmlns:a16="http://schemas.microsoft.com/office/drawing/2014/main" xmlns="" id="{BB487A43-7F22-4A56-A6AD-CF99D05F4A8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2A477C99-133D-4D5D-9B74-6589D9B930A7}"/>
              </a:ext>
            </a:extLst>
          </p:cNvPr>
          <p:cNvSpPr>
            <a:spLocks noGrp="1"/>
          </p:cNvSpPr>
          <p:nvPr>
            <p:ph type="sldNum" sz="quarter" idx="12"/>
          </p:nvPr>
        </p:nvSpPr>
        <p:spPr/>
        <p:txBody>
          <a:bodyPr/>
          <a:lstStyle/>
          <a:p>
            <a:fld id="{4033AE2C-91B9-46C9-BC41-89726E94EE8C}" type="slidenum">
              <a:rPr lang="ru-RU" smtClean="0"/>
              <a:t>‹#›</a:t>
            </a:fld>
            <a:endParaRPr lang="ru-RU"/>
          </a:p>
        </p:txBody>
      </p:sp>
    </p:spTree>
    <p:extLst>
      <p:ext uri="{BB962C8B-B14F-4D97-AF65-F5344CB8AC3E}">
        <p14:creationId xmlns:p14="http://schemas.microsoft.com/office/powerpoint/2010/main" val="2430425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C834676-0099-45C1-A8E5-BE95E4483C3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3CB482F6-9119-4D77-B2B9-38A06B23BF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CB57C451-4285-4868-A836-DF306656C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D3442EB2-E143-495F-BC35-0725163E5543}"/>
              </a:ext>
            </a:extLst>
          </p:cNvPr>
          <p:cNvSpPr>
            <a:spLocks noGrp="1"/>
          </p:cNvSpPr>
          <p:nvPr>
            <p:ph type="dt" sz="half" idx="10"/>
          </p:nvPr>
        </p:nvSpPr>
        <p:spPr/>
        <p:txBody>
          <a:bodyPr/>
          <a:lstStyle/>
          <a:p>
            <a:fld id="{6B8DECC0-EDB9-4D4A-AD7C-A4D49625CDCD}" type="datetimeFigureOut">
              <a:rPr lang="ru-RU" smtClean="0"/>
              <a:t>27.11.2019</a:t>
            </a:fld>
            <a:endParaRPr lang="ru-RU"/>
          </a:p>
        </p:txBody>
      </p:sp>
      <p:sp>
        <p:nvSpPr>
          <p:cNvPr id="6" name="Нижний колонтитул 5">
            <a:extLst>
              <a:ext uri="{FF2B5EF4-FFF2-40B4-BE49-F238E27FC236}">
                <a16:creationId xmlns:a16="http://schemas.microsoft.com/office/drawing/2014/main" xmlns="" id="{EB235BAB-8CB1-4C3F-9EDB-CF8165B7404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51C5279F-F96B-4A0D-88DA-AE7D00B221EB}"/>
              </a:ext>
            </a:extLst>
          </p:cNvPr>
          <p:cNvSpPr>
            <a:spLocks noGrp="1"/>
          </p:cNvSpPr>
          <p:nvPr>
            <p:ph type="sldNum" sz="quarter" idx="12"/>
          </p:nvPr>
        </p:nvSpPr>
        <p:spPr/>
        <p:txBody>
          <a:bodyPr/>
          <a:lstStyle/>
          <a:p>
            <a:fld id="{4033AE2C-91B9-46C9-BC41-89726E94EE8C}" type="slidenum">
              <a:rPr lang="ru-RU" smtClean="0"/>
              <a:t>‹#›</a:t>
            </a:fld>
            <a:endParaRPr lang="ru-RU"/>
          </a:p>
        </p:txBody>
      </p:sp>
    </p:spTree>
    <p:extLst>
      <p:ext uri="{BB962C8B-B14F-4D97-AF65-F5344CB8AC3E}">
        <p14:creationId xmlns:p14="http://schemas.microsoft.com/office/powerpoint/2010/main" val="289589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71014C8-82C3-4504-A04E-B6972AC040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325ECE4D-744E-498C-BD6E-8DA0027286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B77FAB3C-481D-43EA-A1C4-CC6FD5657A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8DECC0-EDB9-4D4A-AD7C-A4D49625CDCD}" type="datetimeFigureOut">
              <a:rPr lang="ru-RU" smtClean="0"/>
              <a:t>27.11.2019</a:t>
            </a:fld>
            <a:endParaRPr lang="ru-RU"/>
          </a:p>
        </p:txBody>
      </p:sp>
      <p:sp>
        <p:nvSpPr>
          <p:cNvPr id="5" name="Нижний колонтитул 4">
            <a:extLst>
              <a:ext uri="{FF2B5EF4-FFF2-40B4-BE49-F238E27FC236}">
                <a16:creationId xmlns:a16="http://schemas.microsoft.com/office/drawing/2014/main" xmlns="" id="{5A650757-4EFE-4E5B-8D11-80E3E5CD15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D6AA612E-922C-41CD-9514-1458FB2341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33AE2C-91B9-46C9-BC41-89726E94EE8C}" type="slidenum">
              <a:rPr lang="ru-RU" smtClean="0"/>
              <a:t>‹#›</a:t>
            </a:fld>
            <a:endParaRPr lang="ru-RU"/>
          </a:p>
        </p:txBody>
      </p:sp>
    </p:spTree>
    <p:extLst>
      <p:ext uri="{BB962C8B-B14F-4D97-AF65-F5344CB8AC3E}">
        <p14:creationId xmlns:p14="http://schemas.microsoft.com/office/powerpoint/2010/main" val="1147774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xmlns="" id="{9488EB02-ED26-4653-B7DE-992B6DB7B5DE}"/>
              </a:ext>
            </a:extLst>
          </p:cNvPr>
          <p:cNvSpPr/>
          <p:nvPr/>
        </p:nvSpPr>
        <p:spPr>
          <a:xfrm>
            <a:off x="753762" y="543697"/>
            <a:ext cx="8390238" cy="2646878"/>
          </a:xfrm>
          <a:prstGeom prst="rect">
            <a:avLst/>
          </a:prstGeom>
        </p:spPr>
        <p:txBody>
          <a:bodyPr wrap="square">
            <a:spAutoFit/>
          </a:bodyPr>
          <a:lstStyle/>
          <a:p>
            <a:r>
              <a:rPr lang="ru-RU" sz="2000" b="1" dirty="0" smtClean="0"/>
              <a:t>Нечистые  места, </a:t>
            </a:r>
            <a:r>
              <a:rPr lang="ru-RU" sz="2000" b="1" dirty="0"/>
              <a:t>где не могут находиться ангелы и живут демоны:</a:t>
            </a:r>
          </a:p>
          <a:p>
            <a:endParaRPr lang="ru-RU" sz="2000" b="1" dirty="0"/>
          </a:p>
          <a:p>
            <a:pPr algn="just"/>
            <a:r>
              <a:rPr lang="ru-RU" dirty="0"/>
              <a:t>«Входя в туалет, следует сказать: "Со всем уважением к святым служителям Небес, воздайте славу Богу Израиля, оставьте меня, пока я не схожу и не выполню свое желание, а потом я к вам вернусь". Сказал </a:t>
            </a:r>
            <a:r>
              <a:rPr lang="ru-RU" dirty="0" err="1"/>
              <a:t>Абайе</a:t>
            </a:r>
            <a:r>
              <a:rPr lang="ru-RU" dirty="0"/>
              <a:t>: "Не должен человек так говорить, вдруг они оставят его и уйдут. Говорить же следует: «Храните меня, храните! Помогайте мне, помогайте! Поддержите меня, поддержите! Обождите меня, обождите! Пока я не войду и не выйду, ибо таков путь людей»</a:t>
            </a:r>
          </a:p>
          <a:p>
            <a:r>
              <a:rPr lang="ru-RU" b="1" dirty="0"/>
              <a:t>Вавилонский Талмуд, трактат </a:t>
            </a:r>
            <a:r>
              <a:rPr lang="ru-RU" b="1" dirty="0" err="1"/>
              <a:t>Брахот</a:t>
            </a:r>
            <a:r>
              <a:rPr lang="ru-RU" b="1" dirty="0"/>
              <a:t> 60 б</a:t>
            </a:r>
          </a:p>
        </p:txBody>
      </p:sp>
      <p:sp>
        <p:nvSpPr>
          <p:cNvPr id="5" name="Прямоугольник 4">
            <a:extLst>
              <a:ext uri="{FF2B5EF4-FFF2-40B4-BE49-F238E27FC236}">
                <a16:creationId xmlns:a16="http://schemas.microsoft.com/office/drawing/2014/main" xmlns="" id="{266CA016-252E-4642-8120-EFD887C83748}"/>
              </a:ext>
            </a:extLst>
          </p:cNvPr>
          <p:cNvSpPr/>
          <p:nvPr/>
        </p:nvSpPr>
        <p:spPr>
          <a:xfrm rot="10800000" flipV="1">
            <a:off x="753761" y="4529198"/>
            <a:ext cx="9914237" cy="923330"/>
          </a:xfrm>
          <a:prstGeom prst="rect">
            <a:avLst/>
          </a:prstGeom>
        </p:spPr>
        <p:txBody>
          <a:bodyPr wrap="square">
            <a:spAutoFit/>
          </a:bodyPr>
          <a:lstStyle/>
          <a:p>
            <a:r>
              <a:rPr lang="ru-RU" dirty="0"/>
              <a:t>«</a:t>
            </a:r>
            <a:r>
              <a:rPr lang="ru-RU" dirty="0" err="1"/>
              <a:t>Бешт</a:t>
            </a:r>
            <a:r>
              <a:rPr lang="ru-RU" dirty="0"/>
              <a:t> спрашивает раввина из </a:t>
            </a:r>
            <a:r>
              <a:rPr lang="ru-RU" dirty="0" err="1"/>
              <a:t>Полонного</a:t>
            </a:r>
            <a:r>
              <a:rPr lang="ru-RU" dirty="0"/>
              <a:t>: "</a:t>
            </a:r>
            <a:r>
              <a:rPr lang="ru-RU" dirty="0" smtClean="0"/>
              <a:t>Зачем ты </a:t>
            </a:r>
            <a:r>
              <a:rPr lang="ru-RU" dirty="0"/>
              <a:t>столь долго задерживаешься в </a:t>
            </a:r>
            <a:r>
              <a:rPr lang="ru-RU" dirty="0" err="1"/>
              <a:t>микве</a:t>
            </a:r>
            <a:r>
              <a:rPr lang="ru-RU" dirty="0"/>
              <a:t>? Когда я </a:t>
            </a:r>
            <a:r>
              <a:rPr lang="ru-RU" dirty="0" smtClean="0"/>
              <a:t>хожу в </a:t>
            </a:r>
            <a:r>
              <a:rPr lang="ru-RU" dirty="0" err="1"/>
              <a:t>микве</a:t>
            </a:r>
            <a:r>
              <a:rPr lang="ru-RU" dirty="0"/>
              <a:t>, я на один момент зажмуриваю глаза и </a:t>
            </a:r>
            <a:r>
              <a:rPr lang="ru-RU" dirty="0" smtClean="0"/>
              <a:t>вижу все </a:t>
            </a:r>
            <a:r>
              <a:rPr lang="ru-RU" dirty="0"/>
              <a:t>миры"».</a:t>
            </a:r>
          </a:p>
          <a:p>
            <a:r>
              <a:rPr lang="ru-RU" b="1" dirty="0" err="1"/>
              <a:t>Шивхей</a:t>
            </a:r>
            <a:r>
              <a:rPr lang="ru-RU" b="1" dirty="0"/>
              <a:t> </a:t>
            </a:r>
            <a:r>
              <a:rPr lang="ru-RU" b="1" dirty="0" err="1"/>
              <a:t>Бешт</a:t>
            </a:r>
            <a:endParaRPr lang="ru-RU" b="1" dirty="0"/>
          </a:p>
        </p:txBody>
      </p:sp>
      <p:sp>
        <p:nvSpPr>
          <p:cNvPr id="6" name="TextBox 5">
            <a:extLst>
              <a:ext uri="{FF2B5EF4-FFF2-40B4-BE49-F238E27FC236}">
                <a16:creationId xmlns:a16="http://schemas.microsoft.com/office/drawing/2014/main" xmlns="" id="{4D4F7335-B067-442F-9421-412DA30A591C}"/>
              </a:ext>
            </a:extLst>
          </p:cNvPr>
          <p:cNvSpPr txBox="1"/>
          <p:nvPr/>
        </p:nvSpPr>
        <p:spPr>
          <a:xfrm>
            <a:off x="753761" y="3667426"/>
            <a:ext cx="3695534" cy="369332"/>
          </a:xfrm>
          <a:prstGeom prst="rect">
            <a:avLst/>
          </a:prstGeom>
          <a:noFill/>
        </p:spPr>
        <p:txBody>
          <a:bodyPr wrap="square" rtlCol="0">
            <a:spAutoFit/>
          </a:bodyPr>
          <a:lstStyle/>
          <a:p>
            <a:r>
              <a:rPr lang="ru-RU" b="1" dirty="0" err="1"/>
              <a:t>Миква</a:t>
            </a:r>
            <a:r>
              <a:rPr lang="ru-RU" b="1" dirty="0"/>
              <a:t> и баня  - нечистое место</a:t>
            </a:r>
          </a:p>
        </p:txBody>
      </p:sp>
    </p:spTree>
    <p:extLst>
      <p:ext uri="{BB962C8B-B14F-4D97-AF65-F5344CB8AC3E}">
        <p14:creationId xmlns:p14="http://schemas.microsoft.com/office/powerpoint/2010/main" val="2760480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6276" y="489650"/>
            <a:ext cx="9959778" cy="1200329"/>
          </a:xfrm>
          <a:prstGeom prst="rect">
            <a:avLst/>
          </a:prstGeom>
          <a:noFill/>
        </p:spPr>
        <p:txBody>
          <a:bodyPr wrap="none" rtlCol="0">
            <a:spAutoFit/>
          </a:bodyPr>
          <a:lstStyle/>
          <a:p>
            <a:r>
              <a:rPr lang="ru-RU" b="1" dirty="0" err="1" smtClean="0"/>
              <a:t>Гилгул</a:t>
            </a:r>
            <a:r>
              <a:rPr lang="ru-RU" smtClean="0"/>
              <a:t>  </a:t>
            </a:r>
            <a:endParaRPr lang="ru-RU" dirty="0" smtClean="0"/>
          </a:p>
          <a:p>
            <a:r>
              <a:rPr lang="ru-RU" b="1" dirty="0" err="1" smtClean="0"/>
              <a:t>Околович</a:t>
            </a:r>
            <a:r>
              <a:rPr lang="ru-RU" dirty="0"/>
              <a:t> Е. </a:t>
            </a:r>
            <a:r>
              <a:rPr lang="ru-RU" b="1" dirty="0"/>
              <a:t>Заметки</a:t>
            </a:r>
            <a:r>
              <a:rPr lang="ru-RU" dirty="0"/>
              <a:t> </a:t>
            </a:r>
            <a:r>
              <a:rPr lang="ru-RU" b="1" dirty="0"/>
              <a:t>о</a:t>
            </a:r>
            <a:r>
              <a:rPr lang="ru-RU" dirty="0"/>
              <a:t> </a:t>
            </a:r>
            <a:r>
              <a:rPr lang="ru-RU" b="1" dirty="0"/>
              <a:t>еврейской</a:t>
            </a:r>
            <a:r>
              <a:rPr lang="ru-RU" dirty="0"/>
              <a:t> </a:t>
            </a:r>
            <a:r>
              <a:rPr lang="ru-RU" b="1" dirty="0"/>
              <a:t>народной</a:t>
            </a:r>
            <a:r>
              <a:rPr lang="ru-RU" dirty="0"/>
              <a:t> </a:t>
            </a:r>
            <a:r>
              <a:rPr lang="ru-RU" b="1" dirty="0"/>
              <a:t>демонологии</a:t>
            </a:r>
            <a:r>
              <a:rPr lang="ru-RU" dirty="0"/>
              <a:t> (</a:t>
            </a:r>
            <a:r>
              <a:rPr lang="ru-RU" b="1" dirty="0"/>
              <a:t>по</a:t>
            </a:r>
            <a:r>
              <a:rPr lang="ru-RU" dirty="0"/>
              <a:t> </a:t>
            </a:r>
            <a:r>
              <a:rPr lang="ru-RU" b="1" dirty="0"/>
              <a:t>материалам</a:t>
            </a:r>
            <a:r>
              <a:rPr lang="ru-RU" dirty="0"/>
              <a:t> </a:t>
            </a:r>
            <a:r>
              <a:rPr lang="ru-RU" b="1" dirty="0"/>
              <a:t>фольклора</a:t>
            </a:r>
            <a:r>
              <a:rPr lang="ru-RU" dirty="0"/>
              <a:t> </a:t>
            </a:r>
            <a:r>
              <a:rPr lang="ru-RU" b="1" dirty="0"/>
              <a:t>на</a:t>
            </a:r>
            <a:r>
              <a:rPr lang="ru-RU" dirty="0"/>
              <a:t> </a:t>
            </a:r>
            <a:r>
              <a:rPr lang="ru-RU" b="1" dirty="0"/>
              <a:t>идише</a:t>
            </a:r>
            <a:r>
              <a:rPr lang="ru-RU" dirty="0" smtClean="0"/>
              <a:t>)</a:t>
            </a:r>
          </a:p>
          <a:p>
            <a:r>
              <a:rPr lang="ru-RU" dirty="0" smtClean="0"/>
              <a:t> </a:t>
            </a:r>
            <a:r>
              <a:rPr lang="ru-RU" dirty="0"/>
              <a:t>// Между двумя мирами: </a:t>
            </a:r>
            <a:r>
              <a:rPr lang="ru-RU" dirty="0" err="1"/>
              <a:t>представле</a:t>
            </a:r>
            <a:r>
              <a:rPr lang="ru-RU" dirty="0"/>
              <a:t>- </a:t>
            </a:r>
            <a:r>
              <a:rPr lang="ru-RU" dirty="0" err="1"/>
              <a:t>ния</a:t>
            </a:r>
            <a:r>
              <a:rPr lang="ru-RU" dirty="0"/>
              <a:t> о демоническом и потустороннем в славянской </a:t>
            </a:r>
            <a:endParaRPr lang="ru-RU" dirty="0" smtClean="0"/>
          </a:p>
          <a:p>
            <a:r>
              <a:rPr lang="ru-RU" dirty="0" smtClean="0"/>
              <a:t>и</a:t>
            </a:r>
            <a:r>
              <a:rPr lang="ru-RU" dirty="0"/>
              <a:t> </a:t>
            </a:r>
            <a:r>
              <a:rPr lang="ru-RU" b="1" dirty="0"/>
              <a:t>еврейской</a:t>
            </a:r>
            <a:r>
              <a:rPr lang="ru-RU" dirty="0"/>
              <a:t> культурной традиции / Отв. ред. О. В. Белова. М., </a:t>
            </a:r>
            <a:r>
              <a:rPr lang="ru-RU" b="1" dirty="0"/>
              <a:t>2002</a:t>
            </a:r>
            <a:r>
              <a:rPr lang="ru-RU" dirty="0"/>
              <a:t>. С. 136–162.</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5884" t="29562" r="31106" b="34791"/>
          <a:stretch/>
        </p:blipFill>
        <p:spPr bwMode="auto">
          <a:xfrm>
            <a:off x="2903299" y="1767840"/>
            <a:ext cx="7605731" cy="4617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Прямоугольник 2"/>
          <p:cNvSpPr/>
          <p:nvPr/>
        </p:nvSpPr>
        <p:spPr>
          <a:xfrm>
            <a:off x="3017520" y="1767840"/>
            <a:ext cx="1783080" cy="3011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88753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4670" t="39926" r="31596" b="45208"/>
          <a:stretch/>
        </p:blipFill>
        <p:spPr bwMode="auto">
          <a:xfrm>
            <a:off x="365760" y="1661160"/>
            <a:ext cx="11277600" cy="2794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Прямоугольник 1"/>
          <p:cNvSpPr/>
          <p:nvPr/>
        </p:nvSpPr>
        <p:spPr>
          <a:xfrm>
            <a:off x="3048000" y="3916680"/>
            <a:ext cx="8046720" cy="5386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39248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xmlns="" id="{8D132C32-83EF-4CB7-92FD-C5FD546AE2CA}"/>
              </a:ext>
            </a:extLst>
          </p:cNvPr>
          <p:cNvPicPr>
            <a:picLocks noChangeAspect="1"/>
          </p:cNvPicPr>
          <p:nvPr/>
        </p:nvPicPr>
        <p:blipFill rotWithShape="1">
          <a:blip r:embed="rId2"/>
          <a:srcRect l="67399" t="43424" r="18310" b="32252"/>
          <a:stretch/>
        </p:blipFill>
        <p:spPr>
          <a:xfrm>
            <a:off x="642551" y="598647"/>
            <a:ext cx="5647039" cy="5406738"/>
          </a:xfrm>
          <a:prstGeom prst="rect">
            <a:avLst/>
          </a:prstGeom>
        </p:spPr>
      </p:pic>
      <p:sp>
        <p:nvSpPr>
          <p:cNvPr id="3" name="TextBox 2">
            <a:extLst>
              <a:ext uri="{FF2B5EF4-FFF2-40B4-BE49-F238E27FC236}">
                <a16:creationId xmlns:a16="http://schemas.microsoft.com/office/drawing/2014/main" xmlns="" id="{ABCB96B3-5708-48D9-B6BF-DBD208C57A62}"/>
              </a:ext>
            </a:extLst>
          </p:cNvPr>
          <p:cNvSpPr txBox="1"/>
          <p:nvPr/>
        </p:nvSpPr>
        <p:spPr>
          <a:xfrm>
            <a:off x="6096000" y="716692"/>
            <a:ext cx="5049795" cy="369332"/>
          </a:xfrm>
          <a:prstGeom prst="rect">
            <a:avLst/>
          </a:prstGeom>
          <a:noFill/>
        </p:spPr>
        <p:txBody>
          <a:bodyPr wrap="square" rtlCol="0">
            <a:spAutoFit/>
          </a:bodyPr>
          <a:lstStyle/>
          <a:p>
            <a:r>
              <a:rPr lang="ru-RU" b="1" dirty="0" err="1"/>
              <a:t>Вавлилонский</a:t>
            </a:r>
            <a:r>
              <a:rPr lang="ru-RU" b="1" dirty="0"/>
              <a:t> талмуд, трактат </a:t>
            </a:r>
            <a:r>
              <a:rPr lang="ru-RU" b="1" dirty="0" err="1"/>
              <a:t>Псахим</a:t>
            </a:r>
            <a:r>
              <a:rPr lang="ru-RU" b="1" dirty="0"/>
              <a:t>, 112 б</a:t>
            </a:r>
          </a:p>
        </p:txBody>
      </p:sp>
    </p:spTree>
    <p:extLst>
      <p:ext uri="{BB962C8B-B14F-4D97-AF65-F5344CB8AC3E}">
        <p14:creationId xmlns:p14="http://schemas.microsoft.com/office/powerpoint/2010/main" val="751760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0653E313-A3B9-4649-B277-4B539912AF15}"/>
              </a:ext>
            </a:extLst>
          </p:cNvPr>
          <p:cNvSpPr/>
          <p:nvPr/>
        </p:nvSpPr>
        <p:spPr>
          <a:xfrm>
            <a:off x="3048000" y="1720840"/>
            <a:ext cx="6096000" cy="3693319"/>
          </a:xfrm>
          <a:prstGeom prst="rect">
            <a:avLst/>
          </a:prstGeom>
        </p:spPr>
        <p:txBody>
          <a:bodyPr>
            <a:spAutoFit/>
          </a:bodyPr>
          <a:lstStyle/>
          <a:p>
            <a:pPr algn="just"/>
            <a:r>
              <a:rPr lang="ru-RU" dirty="0"/>
              <a:t>Тот, кто хочет о них узнать, пусть посыплет песком вокруг </a:t>
            </a:r>
            <a:r>
              <a:rPr lang="ru-RU" dirty="0" smtClean="0"/>
              <a:t>кровати</a:t>
            </a:r>
            <a:r>
              <a:rPr lang="ru-RU" dirty="0"/>
              <a:t>, а утром увидит отпечатки птичьих лап. Тот, кто хочет их увидеть, путь возьмет послед черной кошки, родившейся первой от черной кошки, которая в свою очередь также была первенцем черной кошки, сожжет его на огне и потрет пеплом глаза. Тогда увидит их. Только следует взять железную трубку, на которой поставить железную же печать, чтобы (черти) не украли у него, и заткнуть ею рот, чтобы не нанесли тебе урон. </a:t>
            </a:r>
            <a:r>
              <a:rPr lang="ru-RU" dirty="0" err="1"/>
              <a:t>Рав</a:t>
            </a:r>
            <a:r>
              <a:rPr lang="ru-RU" dirty="0"/>
              <a:t> </a:t>
            </a:r>
            <a:r>
              <a:rPr lang="ru-RU" dirty="0" err="1"/>
              <a:t>Биви</a:t>
            </a:r>
            <a:r>
              <a:rPr lang="ru-RU" dirty="0"/>
              <a:t> бар-</a:t>
            </a:r>
            <a:r>
              <a:rPr lang="ru-RU" dirty="0" err="1"/>
              <a:t>Абайе</a:t>
            </a:r>
            <a:r>
              <a:rPr lang="ru-RU" dirty="0"/>
              <a:t> сделал так, увидел их и повредился (разумом). Молились учителя о нем, и он выздоровел</a:t>
            </a:r>
            <a:r>
              <a:rPr lang="ru-RU" dirty="0" smtClean="0"/>
              <a:t>.</a:t>
            </a:r>
          </a:p>
          <a:p>
            <a:pPr algn="just"/>
            <a:endParaRPr lang="ru-RU" dirty="0"/>
          </a:p>
          <a:p>
            <a:r>
              <a:rPr lang="ru-RU" b="1" dirty="0"/>
              <a:t>Вавилонский Талмуд, трактат </a:t>
            </a:r>
            <a:r>
              <a:rPr lang="ru-RU" b="1" dirty="0" err="1"/>
              <a:t>Брахот</a:t>
            </a:r>
            <a:r>
              <a:rPr lang="ru-RU" b="1" dirty="0"/>
              <a:t> 6 а</a:t>
            </a:r>
            <a:endParaRPr lang="ru-RU" dirty="0"/>
          </a:p>
        </p:txBody>
      </p:sp>
      <p:sp>
        <p:nvSpPr>
          <p:cNvPr id="3" name="TextBox 2">
            <a:extLst>
              <a:ext uri="{FF2B5EF4-FFF2-40B4-BE49-F238E27FC236}">
                <a16:creationId xmlns:a16="http://schemas.microsoft.com/office/drawing/2014/main" xmlns="" id="{C14E5C59-F118-42D2-A4F7-6897112A293A}"/>
              </a:ext>
            </a:extLst>
          </p:cNvPr>
          <p:cNvSpPr txBox="1"/>
          <p:nvPr/>
        </p:nvSpPr>
        <p:spPr>
          <a:xfrm>
            <a:off x="3657600" y="976184"/>
            <a:ext cx="1479892" cy="369332"/>
          </a:xfrm>
          <a:prstGeom prst="rect">
            <a:avLst/>
          </a:prstGeom>
          <a:noFill/>
        </p:spPr>
        <p:txBody>
          <a:bodyPr wrap="none" rtlCol="0">
            <a:spAutoFit/>
          </a:bodyPr>
          <a:lstStyle/>
          <a:p>
            <a:r>
              <a:rPr lang="ru-RU" b="1" dirty="0"/>
              <a:t>Птичьи лапы</a:t>
            </a:r>
          </a:p>
        </p:txBody>
      </p:sp>
    </p:spTree>
    <p:extLst>
      <p:ext uri="{BB962C8B-B14F-4D97-AF65-F5344CB8AC3E}">
        <p14:creationId xmlns:p14="http://schemas.microsoft.com/office/powerpoint/2010/main" val="3243746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E1092037-4D61-4195-8235-F1468159BAF4}"/>
              </a:ext>
            </a:extLst>
          </p:cNvPr>
          <p:cNvSpPr/>
          <p:nvPr/>
        </p:nvSpPr>
        <p:spPr>
          <a:xfrm>
            <a:off x="1584960" y="943200"/>
            <a:ext cx="9022080" cy="2862322"/>
          </a:xfrm>
          <a:prstGeom prst="rect">
            <a:avLst/>
          </a:prstGeom>
        </p:spPr>
        <p:txBody>
          <a:bodyPr wrap="square">
            <a:spAutoFit/>
          </a:bodyPr>
          <a:lstStyle/>
          <a:p>
            <a:pPr algn="r"/>
            <a:r>
              <a:rPr lang="he-IL" dirty="0"/>
              <a:t>כְּתִיב צָרִיךְ הָאָדָם לָדַעַת, כִּי הַמַּחֲלַת הַנִּזְכֶּרֶת לְעֵיל בְּפֶרֶק סח, הִיא וְכַת שֶׁלָּהּ לִפְעָמִים הִיא נִרְאֵית לִפְנֵי הָאָדָם אַף בְּהָקִיץ, וְהִיא נִרְאֵית אֵלָיו כְּאִלּוּ הִיא אִשָּׁה יָפָה וּמַרְאֵית לוֹ פָּנִים שׂוֹחֲקוֹת, וְשׂוֹחֶקֶת עִם הָאָדָם וּמְיַלֶדֶת בָּנִים מִמֶּנּוּ הַנִּקְרָאִים בָּנִים זָרִים, בָּנִים מַשְׁחִיתִים, וּלְבַסּוֹף הִיא הוֹרֶגֶת אוֹתוֹ וְאֶת זַרְעוֹ וְכָל בְּנֵי מִשְׁפַּחְתּוֹ, כַּאֲשֶׁר שָׁמַעְנוּ מֵהַמַּעֲשֶׂה שֶׁנַּעֲשָׂה בְּיָמֵינוּ: וְאֹמַר לְךָ אִיזִי גּוּפָא דְּעֻבְדָּא כָּךְ הָיָה. כִּי בִּשְׁנַת תמ"א ותמ"ב לָאֶלֶף הַשִּׁשִּׁי הָיָה בַּיִת אֶחָד שֶׁל אֲבָנִים עוֹמֵד בָּרְחוֹב הַגָּדוֹל בִּקְהִלַּת קֹדֶשׁ פּוֹזְנָא, אֲשֶׁר הַמַּרְתֵּף בְּתוֹךְ הַבַּיִת הָיָה סָגוּר וּמְסֻגָּר, וְלֹא הָיָה יָכוֹל לֵילֵךְ שׁוּם אָדָם לְתוֹךְ הַמַּרְתֵּף. וַיְהִי הַיּוֹם, הָלַךְ לְשָׁם בָּחוּר אֶחָד לְתוֹךְ הַמַּרְתֵּף, וּכְמוֹ רְבִיעִית שָׁעָה מְצָאוּהוּ אַנְשֵׁי הַבַּיִת לְהַבָּחוּר שׁוֹכֵב עַל מִפְתַּן הַמַּרְתֵּף מֵת, וְלֹא הָיוּ יוֹדְעִים סִבַּת מִיתָתוֹ. וְאַחַר מִיתַת הַבָּחוּר הַנִּזְכָּר לְעֵיל, כְּמוֹ שְׁתֵּי שָׁנִים בָּאוּ הַחִיצוֹנִים לְתוֹךְ הַפִיר הוֹיז שֶׁל בַּעַל הַבַּיִת; וּכְשֶׁהָיוּ אַנְשֵׁי הַמָּקוֹם מְכִינִים מָזוֹן לְבַשֵּׁל עַל הַכִּירָה, הָיוּ מוֹצְאִין בַּקְּדֵרוֹת תּוֹךְ הַמַּאֲכָל עָפָר וָאֵפֶר, עַד שֶׁלֹּא הָיָה רָאוּי הַמַּאֲכָל לֶאֱכֹל.</a:t>
            </a:r>
            <a:endParaRPr lang="ru-RU" dirty="0"/>
          </a:p>
        </p:txBody>
      </p:sp>
      <p:sp>
        <p:nvSpPr>
          <p:cNvPr id="3" name="Прямоугольник 2">
            <a:extLst>
              <a:ext uri="{FF2B5EF4-FFF2-40B4-BE49-F238E27FC236}">
                <a16:creationId xmlns:a16="http://schemas.microsoft.com/office/drawing/2014/main" xmlns="" id="{C58B422C-E53A-457E-BB1A-2B2AB053C56D}"/>
              </a:ext>
            </a:extLst>
          </p:cNvPr>
          <p:cNvSpPr/>
          <p:nvPr/>
        </p:nvSpPr>
        <p:spPr>
          <a:xfrm>
            <a:off x="1051148" y="4084319"/>
            <a:ext cx="10392032" cy="2585323"/>
          </a:xfrm>
          <a:prstGeom prst="rect">
            <a:avLst/>
          </a:prstGeom>
        </p:spPr>
        <p:txBody>
          <a:bodyPr wrap="square">
            <a:spAutoFit/>
          </a:bodyPr>
          <a:lstStyle/>
          <a:p>
            <a:pPr algn="just"/>
            <a:r>
              <a:rPr lang="ru-RU" dirty="0" smtClean="0"/>
              <a:t>Должен человек знать, что </a:t>
            </a:r>
            <a:r>
              <a:rPr lang="ru-RU" dirty="0" err="1" smtClean="0"/>
              <a:t>Махлат</a:t>
            </a:r>
            <a:r>
              <a:rPr lang="ru-RU" dirty="0" smtClean="0"/>
              <a:t>, упомянутая выше и ее группа демонов, иногда она появляется перед человеком наяву. И выглядит для него как красивая женщина с улыбающимся лицом</a:t>
            </a:r>
            <a:r>
              <a:rPr lang="en-US" dirty="0" smtClean="0"/>
              <a:t>.</a:t>
            </a:r>
            <a:r>
              <a:rPr lang="ru-RU" dirty="0" smtClean="0"/>
              <a:t> Она смеется с ним и рожает ему сыновей и называют их «чужие дети» (</a:t>
            </a:r>
            <a:r>
              <a:rPr lang="ru-RU" dirty="0" err="1" smtClean="0"/>
              <a:t>Осия</a:t>
            </a:r>
            <a:r>
              <a:rPr lang="ru-RU" dirty="0" smtClean="0"/>
              <a:t> 5:7)</a:t>
            </a:r>
            <a:r>
              <a:rPr lang="en-US" dirty="0" smtClean="0"/>
              <a:t> </a:t>
            </a:r>
            <a:r>
              <a:rPr lang="ru-RU" dirty="0" smtClean="0"/>
              <a:t>или «сыны погибельные» (</a:t>
            </a:r>
            <a:r>
              <a:rPr lang="ru-RU" dirty="0" err="1" smtClean="0"/>
              <a:t>Ис</a:t>
            </a:r>
            <a:r>
              <a:rPr lang="ru-RU" dirty="0" smtClean="0"/>
              <a:t>. 1:4). И в конце она убивает его вместе с его потомством и всю семью.</a:t>
            </a:r>
            <a:r>
              <a:rPr lang="en-US" dirty="0" smtClean="0"/>
              <a:t> </a:t>
            </a:r>
            <a:r>
              <a:rPr lang="ru-RU" dirty="0" smtClean="0"/>
              <a:t>И мы слышали такую историю в наши дни. Это случилось в 1681 – 1682 гг.</a:t>
            </a:r>
            <a:r>
              <a:rPr lang="en-US" dirty="0" smtClean="0"/>
              <a:t>. </a:t>
            </a:r>
            <a:r>
              <a:rPr lang="ru-RU" dirty="0" smtClean="0"/>
              <a:t> На большой улице в городе Познань стоял одинокий каменный дом, и был в нем погреб, который всегда был заперт и никто не мог войти в него. Однажды вошел туда юноша и через четверть часа нашли его домочадцы лежащим мертвым на пороге.  И не было понятно – от чего он умер</a:t>
            </a:r>
            <a:r>
              <a:rPr lang="en-US" dirty="0" smtClean="0"/>
              <a:t>. </a:t>
            </a:r>
            <a:r>
              <a:rPr lang="ru-RU" dirty="0" smtClean="0"/>
              <a:t> А через два года после этого начали злые духи вредить хозяину дома. Когда готовили пищу, она превращалась в грязь и пепел, так, что ее нельзя было есть</a:t>
            </a:r>
            <a:r>
              <a:rPr lang="en-US" dirty="0" smtClean="0"/>
              <a:t>.</a:t>
            </a:r>
            <a:endParaRPr lang="ru-RU" dirty="0"/>
          </a:p>
        </p:txBody>
      </p:sp>
      <p:sp>
        <p:nvSpPr>
          <p:cNvPr id="4" name="TextBox 3">
            <a:extLst>
              <a:ext uri="{FF2B5EF4-FFF2-40B4-BE49-F238E27FC236}">
                <a16:creationId xmlns:a16="http://schemas.microsoft.com/office/drawing/2014/main" xmlns="" id="{AB6F251C-BD94-486E-A7CB-2FAC136C02EC}"/>
              </a:ext>
            </a:extLst>
          </p:cNvPr>
          <p:cNvSpPr txBox="1"/>
          <p:nvPr/>
        </p:nvSpPr>
        <p:spPr>
          <a:xfrm>
            <a:off x="222422" y="112203"/>
            <a:ext cx="10689417" cy="830997"/>
          </a:xfrm>
          <a:prstGeom prst="rect">
            <a:avLst/>
          </a:prstGeom>
          <a:noFill/>
        </p:spPr>
        <p:txBody>
          <a:bodyPr wrap="square" rtlCol="0">
            <a:spAutoFit/>
          </a:bodyPr>
          <a:lstStyle/>
          <a:p>
            <a:r>
              <a:rPr lang="ru-RU" sz="2400" b="1" dirty="0" err="1"/>
              <a:t>Раби</a:t>
            </a:r>
            <a:r>
              <a:rPr lang="ru-RU" sz="2400" b="1" dirty="0"/>
              <a:t> </a:t>
            </a:r>
            <a:r>
              <a:rPr lang="ru-RU" sz="2400" b="1" dirty="0" err="1"/>
              <a:t>Цви</a:t>
            </a:r>
            <a:r>
              <a:rPr lang="ru-RU" sz="2400" b="1" dirty="0"/>
              <a:t>-Гирш бар Аарон-</a:t>
            </a:r>
            <a:r>
              <a:rPr lang="ru-RU" sz="2400" b="1" dirty="0" err="1"/>
              <a:t>Шмуэль</a:t>
            </a:r>
            <a:r>
              <a:rPr lang="ru-RU" sz="2400" b="1" dirty="0"/>
              <a:t> </a:t>
            </a:r>
            <a:r>
              <a:rPr lang="ru-RU" sz="2400" b="1" dirty="0" err="1" smtClean="0"/>
              <a:t>Кайдановер</a:t>
            </a:r>
            <a:r>
              <a:rPr lang="ru-RU" sz="2400" b="1" dirty="0" smtClean="0"/>
              <a:t> (</a:t>
            </a:r>
            <a:r>
              <a:rPr lang="ru-RU" sz="2400" dirty="0" smtClean="0"/>
              <a:t>1650-1712)</a:t>
            </a:r>
            <a:endParaRPr lang="ru-RU" sz="2400" b="1" dirty="0"/>
          </a:p>
          <a:p>
            <a:r>
              <a:rPr lang="ru-RU" sz="2400" dirty="0" err="1" smtClean="0"/>
              <a:t>Кав</a:t>
            </a:r>
            <a:r>
              <a:rPr lang="ru-RU" sz="2400" dirty="0" smtClean="0"/>
              <a:t> ха-</a:t>
            </a:r>
            <a:r>
              <a:rPr lang="ru-RU" sz="2400" dirty="0" err="1" smtClean="0"/>
              <a:t>яшар</a:t>
            </a:r>
            <a:r>
              <a:rPr lang="ru-RU" sz="2400" dirty="0" smtClean="0"/>
              <a:t> (1705), 69 глава.</a:t>
            </a:r>
            <a:endParaRPr lang="ru-RU" sz="2400" dirty="0"/>
          </a:p>
        </p:txBody>
      </p:sp>
    </p:spTree>
    <p:extLst>
      <p:ext uri="{BB962C8B-B14F-4D97-AF65-F5344CB8AC3E}">
        <p14:creationId xmlns:p14="http://schemas.microsoft.com/office/powerpoint/2010/main" val="1118612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E25EE75C-098F-48B7-8611-E3B5F9C76D7F}"/>
              </a:ext>
            </a:extLst>
          </p:cNvPr>
          <p:cNvSpPr/>
          <p:nvPr/>
        </p:nvSpPr>
        <p:spPr>
          <a:xfrm>
            <a:off x="1149178" y="790831"/>
            <a:ext cx="9076862" cy="3785652"/>
          </a:xfrm>
          <a:prstGeom prst="rect">
            <a:avLst/>
          </a:prstGeom>
        </p:spPr>
        <p:txBody>
          <a:bodyPr wrap="square">
            <a:spAutoFit/>
          </a:bodyPr>
          <a:lstStyle/>
          <a:p>
            <a:pPr algn="r"/>
            <a:r>
              <a:rPr lang="he-IL" sz="2400" dirty="0"/>
              <a:t>וְאַחַר כָּךְ הָיָה יַד הַחִיצוֹנִים מִתְגַּבֵּר וְהוֹלֵךְ, עַד שֶׁבָּאוּ גַּם כֵּן לְתוֹךְ הַדִּירָה שֶׁהָיוּ דָּרִים שָׁם בְּנֵי אָדָם, וְהָיוּ לוֹקְחִין הַכֵּלִים וְהַמְּנוֹרוֹת שֶׁהָיוּ בַּחֶדֶר תְּלוּיִים לְנוֹי, וְהָיוּ זוֹרְקִין אֶת הַכֵּלִים וְהַמְּנוֹרוֹת עַל הָאָרֶץ, אֲבָל לֹא הָיוּ מַזִּיקִין לְשׁוּם אָדָם, רַק הָיוּ מְבַלְבְּלִים אֶת הָאֲנָשִׁים הַדָּרִים שָׁם. וְאַחַר כָּךְ בָּאִים הַחִיצוֹנִים לְכָל חַדְרֵי הַבַּיִת, עַד שֶׁנִּכְנַס אֵימָתָן עַל אֲנָשִׁים הַדָּרִים בַּבַּיִת, וּבְעַל כָּרְחָם הֻכְרְחוּ לַעֲזֹב אֶת הַבַּיִת וְלַעֲקֹר דִּירָתָם מִשָּׁם, וְהָיָתָה יְלָלָה גְּדוֹלָה בִּקְהִלַּת קֹדֶשׁ פּוֹזְנָא. וַיִּתְיַעֲצוּ הַקָּהָל יַחַד לְהִתְוַכֵּחַ אֵיךְ וּמַה לַּעֲשׂוֹת, וְעָשׂוּ פְּעֻלּוֹת מִן הַכְּמָרִים הַנִּקְרָאִים </a:t>
            </a:r>
            <a:r>
              <a:rPr lang="he-IL" sz="2400" u="sng" dirty="0"/>
              <a:t>ייע"ז וויט"ר, </a:t>
            </a:r>
            <a:r>
              <a:rPr lang="he-IL" sz="2400" dirty="0"/>
              <a:t>וְלֹא יָכְלוּ לַעֲשׂוֹת שׁוּם פְּעֻלָּה לְגָרֵשׁ אֶת הַחִיצוֹנִים. וְאַחַר כָּךְ שָׁלְחוּ שָׁלִיחַ מְיֻחָד אַחַר הַבַּעַל שֵׁם הַמְפֻרְסָם בְּדוֹרוֹ, הַנִּקְרָא מוֹרֵנוּ </a:t>
            </a:r>
            <a:r>
              <a:rPr lang="he-IL" sz="2400" u="sng" dirty="0"/>
              <a:t>הָרַב יוֹאֵל בַּעַל שֵׁם מִקְּהִלַּת קֹדֶשׁ זַאמוּשְׂט</a:t>
            </a:r>
            <a:r>
              <a:rPr lang="he-IL" dirty="0" smtClean="0"/>
              <a:t>.</a:t>
            </a:r>
            <a:endParaRPr lang="ru-RU" dirty="0" smtClean="0"/>
          </a:p>
        </p:txBody>
      </p:sp>
      <p:sp>
        <p:nvSpPr>
          <p:cNvPr id="3" name="TextBox 2"/>
          <p:cNvSpPr txBox="1"/>
          <p:nvPr/>
        </p:nvSpPr>
        <p:spPr>
          <a:xfrm>
            <a:off x="579120" y="4983480"/>
            <a:ext cx="10347960" cy="923330"/>
          </a:xfrm>
          <a:prstGeom prst="rect">
            <a:avLst/>
          </a:prstGeom>
          <a:noFill/>
        </p:spPr>
        <p:txBody>
          <a:bodyPr wrap="square" rtlCol="0">
            <a:spAutoFit/>
          </a:bodyPr>
          <a:lstStyle/>
          <a:p>
            <a:r>
              <a:rPr lang="ru-RU" dirty="0" smtClean="0"/>
              <a:t>Нечистая сила проникла в дом, где жили люди, разбили посуду и светильники сбросили на землю, но не тронули самих людей. Покинули жители дом, позвали священника иезуита / пресвитера, и не помогло. Тогда позвали </a:t>
            </a:r>
            <a:r>
              <a:rPr lang="ru-RU" dirty="0" err="1" smtClean="0"/>
              <a:t>рава</a:t>
            </a:r>
            <a:r>
              <a:rPr lang="ru-RU" dirty="0" smtClean="0"/>
              <a:t> </a:t>
            </a:r>
            <a:r>
              <a:rPr lang="ru-RU" dirty="0" err="1" smtClean="0"/>
              <a:t>Йоэля</a:t>
            </a:r>
            <a:r>
              <a:rPr lang="ru-RU" dirty="0" smtClean="0"/>
              <a:t> </a:t>
            </a:r>
            <a:r>
              <a:rPr lang="ru-RU" dirty="0" err="1" smtClean="0"/>
              <a:t>Баал</a:t>
            </a:r>
            <a:r>
              <a:rPr lang="ru-RU" dirty="0" smtClean="0"/>
              <a:t> </a:t>
            </a:r>
            <a:r>
              <a:rPr lang="ru-RU" dirty="0" err="1" smtClean="0"/>
              <a:t>Шема</a:t>
            </a:r>
            <a:r>
              <a:rPr lang="ru-RU" dirty="0" smtClean="0"/>
              <a:t> из </a:t>
            </a:r>
            <a:r>
              <a:rPr lang="ru-RU" dirty="0" err="1" smtClean="0"/>
              <a:t>Замостья</a:t>
            </a:r>
            <a:endParaRPr lang="ru-RU" dirty="0"/>
          </a:p>
        </p:txBody>
      </p:sp>
    </p:spTree>
    <p:extLst>
      <p:ext uri="{BB962C8B-B14F-4D97-AF65-F5344CB8AC3E}">
        <p14:creationId xmlns:p14="http://schemas.microsoft.com/office/powerpoint/2010/main" val="3862818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0BCAC5DD-D09E-4594-A5C7-430F82910744}"/>
              </a:ext>
            </a:extLst>
          </p:cNvPr>
          <p:cNvSpPr/>
          <p:nvPr/>
        </p:nvSpPr>
        <p:spPr>
          <a:xfrm>
            <a:off x="1037968" y="117693"/>
            <a:ext cx="10330248" cy="4524315"/>
          </a:xfrm>
          <a:prstGeom prst="rect">
            <a:avLst/>
          </a:prstGeom>
        </p:spPr>
        <p:txBody>
          <a:bodyPr wrap="square">
            <a:spAutoFit/>
          </a:bodyPr>
          <a:lstStyle/>
          <a:p>
            <a:pPr algn="r"/>
            <a:r>
              <a:rPr lang="he-IL" sz="2400" dirty="0"/>
              <a:t>וְהִנֵּה תֵּכֶף אֲשֶׁר בָּא הָרַב מוֹרֵנוּ יוֹאֵל זִכְרוֹנוֹ לִבְרָכָה, הִתְחִיל לְהַשְׁבִּיעָם בַּשֵּׁמוֹת הַקְּדוֹשִׁים, שֶׁיּוֹדִיעוּ לוֹ מֵאֵיזֶה סִבָּה הֵם בָּאִים, הַחִיצוֹנִים, לְבַיִת זֶה אֲשֶׁר הִיא בֵּית דִּירָה לִבְנֵי אָדָם, וְהַחִיצוֹנִים אֵין לָהֶם רְשׁוּת לָדוּר בִּמְקוֹם הַיִּשּׁוּב, כִּי אִם בִּמְקוֹם הַטִּנּוּף אוֹ בַּמִּדְבָּר. וְהֵשִׁיבוּ, שֶׁהַבַּיִת הַזֶּה הוּא שַׁיָּךְ לָהֶם לַחֲלוּטִין עַל פִּי דִּין וְדַת הַתּוֹרָה, וְהִתְרַצּוּ הַחִיצוֹנִים שֶׁיָּבוֹאוּ לִפְנֵי בֵּית דִּין הַצֶּדֶק שֶׁבִּקְהִלַּת הַקֹּדֶשׁ פּוֹזְנָא, וְאַחַר יוֹם אוֹ יוֹמַיִם הָיוּ הַדַּיָּנִים דִּקְהִלַּת קֹדֶשׁ הַנִּזְכָּר לְעֵיל הוֹלְכִים עִם הָרַב רַבִּי יוֹאֵל בַּעַל שֵׁם, </a:t>
            </a:r>
            <a:r>
              <a:rPr lang="he-IL" sz="2400" u="sng" dirty="0"/>
              <a:t>וְהָיוּ יוֹשְׁבִים בְּבֵית דִּין, וְהָיוּ שׁוֹמְעִים קוֹל שֶׁאֶחָד טוֹעֵן, אֲבָל לֹא רָאוּ הַבֵּית דִּין שׁוּם תְּמוּנַת צוּרָה מֵהַחִיצוֹנִים. </a:t>
            </a:r>
            <a:r>
              <a:rPr lang="he-IL" sz="2400" dirty="0"/>
              <a:t>וְהִתְחִיל אֶחָד מִן הַחִיצוֹנִים לִטְעֹן כִּי הָיָה אִישׁ אֶחָד דָּר בַּבַּיִת, שֶׁהַבַּיִת הָיָה שַׁיָּךְ לוֹ בַּיָּמִים הַקַּדְמוֹנִים, וּשְׁמוֹ הָיָה כָּךְ וְכָךְ. וְהָיָה הָאִישׁ הַנִּזְכָּר לְעֵיל </a:t>
            </a:r>
            <a:r>
              <a:rPr lang="he-IL" sz="2400" u="sng" dirty="0"/>
              <a:t>צוֹרֵף</a:t>
            </a:r>
            <a:r>
              <a:rPr lang="he-IL" sz="2400" dirty="0">
                <a:solidFill>
                  <a:srgbClr val="FF0000"/>
                </a:solidFill>
              </a:rPr>
              <a:t>, וְהָיָה דָּר עִם שֵׁדִית אַחַת, וְהוֹלִיד בָּנִים זָרִים וּבָנִים מַשְׁחִיתִים, וְגַם הוֹלִיד מֵאִשְׁתּוֹ גַּם כֵּן בָּנִים</a:t>
            </a:r>
            <a:r>
              <a:rPr lang="he-IL" sz="2400" dirty="0"/>
              <a:t>. וְהָאִישׁ צוֹרֵף הַנִּזְכָּר לְעֵיל </a:t>
            </a:r>
            <a:r>
              <a:rPr lang="he-IL" sz="2400" dirty="0">
                <a:solidFill>
                  <a:srgbClr val="FF0000"/>
                </a:solidFill>
              </a:rPr>
              <a:t>הָיָה לוֹ אַהֲבָה יְתֵרָה, וְנַפְשׁוֹ קְשׁוּרָה בְּנַפְשָׁהּ שֶׁל שֵׁדִית, וְלִפְעָמִים הָיָה מֻכְרָח לְבַטֵּל תְּפִלָּתוֹ וְלָצֵאת מִבֵּית הַכְּנֶסֶת לַעֲשׂוֹת רְצוֹן הַשֵּׁדִית הַנִּזְכָּר לְעֵיל</a:t>
            </a:r>
            <a:r>
              <a:rPr lang="he-IL" sz="2400" dirty="0" smtClean="0"/>
              <a:t>.</a:t>
            </a:r>
            <a:endParaRPr lang="ru-RU" sz="2400" dirty="0"/>
          </a:p>
        </p:txBody>
      </p:sp>
      <p:sp>
        <p:nvSpPr>
          <p:cNvPr id="3" name="TextBox 2"/>
          <p:cNvSpPr txBox="1"/>
          <p:nvPr/>
        </p:nvSpPr>
        <p:spPr>
          <a:xfrm>
            <a:off x="259080" y="4642008"/>
            <a:ext cx="11399521" cy="2031325"/>
          </a:xfrm>
          <a:prstGeom prst="rect">
            <a:avLst/>
          </a:prstGeom>
          <a:noFill/>
        </p:spPr>
        <p:txBody>
          <a:bodyPr wrap="square" rtlCol="0">
            <a:spAutoFit/>
          </a:bodyPr>
          <a:lstStyle/>
          <a:p>
            <a:pPr algn="just"/>
            <a:r>
              <a:rPr lang="ru-RU" dirty="0" smtClean="0"/>
              <a:t>Закалял </a:t>
            </a:r>
            <a:r>
              <a:rPr lang="ru-RU" dirty="0" err="1" smtClean="0"/>
              <a:t>рав</a:t>
            </a:r>
            <a:r>
              <a:rPr lang="ru-RU" dirty="0" smtClean="0"/>
              <a:t> </a:t>
            </a:r>
            <a:r>
              <a:rPr lang="ru-RU" dirty="0" err="1" smtClean="0"/>
              <a:t>Йоэль</a:t>
            </a:r>
            <a:r>
              <a:rPr lang="ru-RU" dirty="0" smtClean="0"/>
              <a:t> этот дом святыми именами, чтобы объяснили, – что там произошло, ибо нет у демонов права жить в домах, а только в пустынях.  Демоны  заявили, что дом принадлежит им по закону Торы. И захотели демоны попасть на суд праведный в святой общине Познани. Устроили суд, и слышали судьи голос, но фигур не видели. Начал голос говорить, что дом принадлежал раньше им, в нем жил один ювелир, и он жил с </a:t>
            </a:r>
            <a:r>
              <a:rPr lang="ru-RU" dirty="0" err="1" smtClean="0"/>
              <a:t>демоницей</a:t>
            </a:r>
            <a:r>
              <a:rPr lang="ru-RU" dirty="0" smtClean="0"/>
              <a:t> и родил с ней чужих детей и сынов проклятых. А также рожал с женой живых сыновей. И у ювелира была страстная любовь с </a:t>
            </a:r>
            <a:r>
              <a:rPr lang="ru-RU" dirty="0" err="1" smtClean="0"/>
              <a:t>демоницей</a:t>
            </a:r>
            <a:r>
              <a:rPr lang="ru-RU" dirty="0" smtClean="0"/>
              <a:t>. Настолько, что иногда даже прерывал ювелир свои молитвы в синагоге, чтобы выполнить желания этой </a:t>
            </a:r>
            <a:r>
              <a:rPr lang="ru-RU" dirty="0" err="1" smtClean="0"/>
              <a:t>демоницы</a:t>
            </a:r>
            <a:r>
              <a:rPr lang="ru-RU" dirty="0" smtClean="0"/>
              <a:t>. </a:t>
            </a:r>
            <a:endParaRPr lang="ru-RU" dirty="0"/>
          </a:p>
        </p:txBody>
      </p:sp>
    </p:spTree>
    <p:extLst>
      <p:ext uri="{BB962C8B-B14F-4D97-AF65-F5344CB8AC3E}">
        <p14:creationId xmlns:p14="http://schemas.microsoft.com/office/powerpoint/2010/main" val="4206136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AD988855-F215-4F02-913E-556AD5049EE8}"/>
              </a:ext>
            </a:extLst>
          </p:cNvPr>
          <p:cNvSpPr/>
          <p:nvPr/>
        </p:nvSpPr>
        <p:spPr>
          <a:xfrm>
            <a:off x="1482811" y="852616"/>
            <a:ext cx="9168713" cy="3416320"/>
          </a:xfrm>
          <a:prstGeom prst="rect">
            <a:avLst/>
          </a:prstGeom>
        </p:spPr>
        <p:txBody>
          <a:bodyPr wrap="square">
            <a:spAutoFit/>
          </a:bodyPr>
          <a:lstStyle/>
          <a:p>
            <a:pPr algn="r"/>
            <a:r>
              <a:rPr lang="he-IL" sz="2400" dirty="0"/>
              <a:t>וּפַעַם אַחַת הָיָה הָאִישׁ צוֹרֵף הַנִּזְכָּר לְעֵיל מְסַדֵּר </a:t>
            </a:r>
            <a:r>
              <a:rPr lang="he-IL" sz="2400" u="sng" dirty="0"/>
              <a:t>סֵדֶר בַּלַּיְלָה רִאשׁוֹנָה שֶׁל פֶּסַח </a:t>
            </a:r>
            <a:r>
              <a:rPr lang="he-IL" sz="2400" dirty="0"/>
              <a:t>כְּסֵדֶר שֶׁל הַיְּהוּדִים בְּכָל תְּפוּצוֹת יִשְׂרָאֵל, </a:t>
            </a:r>
            <a:r>
              <a:rPr lang="he-IL" sz="2400" u="sng" dirty="0"/>
              <a:t>וּבְתוֹךְ הַסְּעֻדָּה קָם הָאִישׁ הַצּוֹרֵף מִן הַשֻּׁלְחָן וְהָלַךְ לְבֵית הַכִּסֵּא</a:t>
            </a:r>
            <a:r>
              <a:rPr lang="he-IL" sz="2400" dirty="0"/>
              <a:t>, וְאִשְׁתּוֹ הַיְּהוּדִיָּה עָשְׂתָה כְּמַחֲרִישׁ לוֹ, הָלְכָה תֵּכֶף אַחֲרָיו לִרְאוֹת מַה הוּא עוֹשֶׂה בְּבֵית הַכִּסֵּא, וְרָאֲתָה דֶּרֶךְ הַחוֹר לְבֵית הַכִּסֵּא </a:t>
            </a:r>
            <a:r>
              <a:rPr lang="he-IL" sz="2400" dirty="0">
                <a:solidFill>
                  <a:srgbClr val="FF0000"/>
                </a:solidFill>
              </a:rPr>
              <a:t>וְהִנֵּה הָיָה חֶדֶר יָפֶה עוֹמֵד שָׁם וְגַם שֻׁלְחָן הָיָה מָלֵא מִכֵּלִים שֶׁל כֶּסֶף וְזָהָב וּמִטָּה מֻצַּעַת בְּכָל מִינֵי יִפּוּי, וּבְתוֹךְ הַמִּטָּה הָיְתָה אִשָּׁה יְפֵיפִיָּה מְאֹד עֲרֻמָּה, וְהַצּוֹרֵף הַנִּזְכָּר לְעֵיל הָיָה מִדַּבֵּק עִמָּהּ בַּמִּטָּה</a:t>
            </a:r>
            <a:r>
              <a:rPr lang="he-IL" sz="2400" dirty="0"/>
              <a:t>. וּמֵרֹב הַפַּחַד שֶׁל הָאִשָּׁה הַיְּהוּדִית הָלְכָה לְבֵיתָהּ סָרָה וְזוֹעֶפֶת. וְאַחַר כָּךְ כְּמוֹ רְבִיעִית שָׁעָה בָּא גַּם בַּעֲלָהּ הַצּוֹרֵף, וְהָאִשָּׁה הַיְּהוּדִית לֹא דִּבְּרָה מְאוּמָה עַד כָּעֵת</a:t>
            </a:r>
            <a:r>
              <a:rPr lang="he-IL" dirty="0" smtClean="0"/>
              <a:t>.</a:t>
            </a:r>
            <a:r>
              <a:rPr lang="en-US" dirty="0" smtClean="0"/>
              <a:t>.</a:t>
            </a:r>
            <a:endParaRPr lang="ru-RU" dirty="0"/>
          </a:p>
        </p:txBody>
      </p:sp>
      <p:sp>
        <p:nvSpPr>
          <p:cNvPr id="3" name="TextBox 2"/>
          <p:cNvSpPr txBox="1"/>
          <p:nvPr/>
        </p:nvSpPr>
        <p:spPr>
          <a:xfrm>
            <a:off x="685800" y="4709160"/>
            <a:ext cx="10957560" cy="1754326"/>
          </a:xfrm>
          <a:prstGeom prst="rect">
            <a:avLst/>
          </a:prstGeom>
          <a:noFill/>
        </p:spPr>
        <p:txBody>
          <a:bodyPr wrap="square" rtlCol="0">
            <a:spAutoFit/>
          </a:bodyPr>
          <a:lstStyle/>
          <a:p>
            <a:pPr algn="just"/>
            <a:r>
              <a:rPr lang="ru-RU" dirty="0" smtClean="0"/>
              <a:t>Однажды ювелир проводил </a:t>
            </a:r>
            <a:r>
              <a:rPr lang="ru-RU" dirty="0" err="1" smtClean="0"/>
              <a:t>седер</a:t>
            </a:r>
            <a:r>
              <a:rPr lang="ru-RU" dirty="0" smtClean="0"/>
              <a:t> </a:t>
            </a:r>
            <a:r>
              <a:rPr lang="ru-RU" dirty="0" err="1" smtClean="0"/>
              <a:t>Песах</a:t>
            </a:r>
            <a:r>
              <a:rPr lang="ru-RU" dirty="0" smtClean="0"/>
              <a:t>, как это делают евреи во всех концах земли, и посередине трапезы встал он из-за стола и вышел в туалет. А жена его, еврейка, пошла за ним поглядеть – что он делает там. И увидела через дырочку в туалете, что там находится красивая комната со столом, полным серебряной и золотой посуды, и кровать, накрытая красивым бельём, а на самой кровати  - очень красивая голая женщина. А ювелир прилепился к ней на кровати.  И в великом страхе жена еврейка пошла в дом. А через четверть часа вернулся к ней ювелир. Жена не сказала ему ничего. </a:t>
            </a:r>
            <a:endParaRPr lang="ru-RU" dirty="0"/>
          </a:p>
        </p:txBody>
      </p:sp>
    </p:spTree>
    <p:extLst>
      <p:ext uri="{BB962C8B-B14F-4D97-AF65-F5344CB8AC3E}">
        <p14:creationId xmlns:p14="http://schemas.microsoft.com/office/powerpoint/2010/main" val="3891376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F5821284-C5B0-41F4-94A8-5A4041E7B0D5}"/>
              </a:ext>
            </a:extLst>
          </p:cNvPr>
          <p:cNvSpPr/>
          <p:nvPr/>
        </p:nvSpPr>
        <p:spPr>
          <a:xfrm>
            <a:off x="1458097" y="457200"/>
            <a:ext cx="9027023" cy="3785652"/>
          </a:xfrm>
          <a:prstGeom prst="rect">
            <a:avLst/>
          </a:prstGeom>
        </p:spPr>
        <p:txBody>
          <a:bodyPr wrap="square">
            <a:spAutoFit/>
          </a:bodyPr>
          <a:lstStyle/>
          <a:p>
            <a:pPr algn="r"/>
            <a:r>
              <a:rPr lang="he-IL" sz="2400" dirty="0"/>
              <a:t>לְמָחֳרָת הָלְכָה הָאִשָּׁה הַיְּהוּדִית לְבֵית </a:t>
            </a:r>
            <a:r>
              <a:rPr lang="he-IL" sz="2400" u="sng" dirty="0"/>
              <a:t>הָרַב הַגָּאוֹן הַגָּדוֹל מוֹרֵנוּ שֶׁעפְּטְל</a:t>
            </a:r>
            <a:r>
              <a:rPr lang="he-IL" sz="2400" dirty="0"/>
              <a:t>, זִכְרוֹנוֹ לִבְרָכָה, וְסִפְּרָה לוֹ כָּל הַמְאֹרָעוֹת הַנִּזְכָּרִים לְעֵיל. וְשָׁלַח לָהּ הָרַב אַחַר הַצּוֹרֵף, </a:t>
            </a:r>
            <a:r>
              <a:rPr lang="he-IL" sz="2400" dirty="0">
                <a:solidFill>
                  <a:srgbClr val="FF0000"/>
                </a:solidFill>
              </a:rPr>
              <a:t>וְהוֹדָה הַצּוֹרֵף שֶׁיֵּשׁ לוֹ אִשָּׁה זָרָה, אֲשֶׁר הִיא לֹא מִזֶּרַע הָאָדָם. וְאָז כָּתַב לוֹ הָרַב קָמִיעַ אֶחָד בְּשֵׁמוֹת הַקְּדוֹשִׁים, עַד שֶׁהֻכְרַח הַצּוֹרֵף לַעֲזֹב הָאִשָּׁה הַזָּרָה הַהִיא מִן הַחִיצוֹנִים</a:t>
            </a:r>
            <a:r>
              <a:rPr lang="he-IL" sz="2400" dirty="0"/>
              <a:t>. </a:t>
            </a:r>
            <a:r>
              <a:rPr lang="he-IL" sz="2400" u="sng" dirty="0">
                <a:solidFill>
                  <a:srgbClr val="FF0000"/>
                </a:solidFill>
              </a:rPr>
              <a:t>וְקֹדֶם מוֹתוֹ בָּאָה אֵלָיו הַחִיצוֹנִית וּבָכְתָה לְפָנָיו אֵיךְ יַנִּיחַ אוֹתָהּ וּבָנֶיהָ, וְאַחַר כָּךְ הֶרְאֲתָה לוֹ פָּנִים שׂוֹחֲקוֹת וּנְשָׁקְתוֹ וְחִבְּקָה אוֹתוֹ, עַד שֶׁהִתְרַצָּה לָהּ לִתֵּן לָהּ וּלְזַרְעָהּ חֵלֶק בַּנַּחֲלָה שֶׁלּוֹ, וְנָתַן לָהּ הַמַּרְתֵּף אֲשֶׁר יֵשׁ לוֹ בַּבַּיִת.</a:t>
            </a:r>
            <a:r>
              <a:rPr lang="he-IL" sz="2400" dirty="0"/>
              <a:t> וְאַחַר זְמַן נִשְׁתַּרְבֵּב מִלְחָמוֹת בִּמְדִינוֹת </a:t>
            </a:r>
            <a:r>
              <a:rPr lang="he-IL" sz="2400" u="sng" dirty="0"/>
              <a:t>פּוֹלִין מִן שְׁנַת ת"ח עַד שְׁנַת תי"ח</a:t>
            </a:r>
            <a:r>
              <a:rPr lang="he-IL" sz="2400" dirty="0"/>
              <a:t>, וּמֵת הָאִישׁ הַצּוֹרֵף בַּמִּלְחָמָה הַהִיא הוּא וְיוֹרְשָׁיו, וְעַתָּה אֵין לוֹ שׁוּם יוֹרֵשׁ, וַאֲנַחְנוּ הַחִיצוֹנִים </a:t>
            </a:r>
            <a:r>
              <a:rPr lang="he-IL" sz="2400" dirty="0" smtClean="0"/>
              <a:t>הַיּוֹרְשִׁים</a:t>
            </a:r>
            <a:r>
              <a:rPr lang="he-IL" sz="2400" dirty="0"/>
              <a:t>, וְלָנוּ יֵשׁ חֵלֶק בְּנַחֲלַת אָבִינוּ. עַד כָּאן הַטְּעָנוֹת שֶׁל הַחִיצוֹנִים</a:t>
            </a:r>
            <a:r>
              <a:rPr lang="he-IL" dirty="0" smtClean="0"/>
              <a:t>.</a:t>
            </a:r>
            <a:endParaRPr lang="ru-RU" dirty="0"/>
          </a:p>
        </p:txBody>
      </p:sp>
      <p:sp>
        <p:nvSpPr>
          <p:cNvPr id="3" name="TextBox 2"/>
          <p:cNvSpPr txBox="1"/>
          <p:nvPr/>
        </p:nvSpPr>
        <p:spPr>
          <a:xfrm>
            <a:off x="350520" y="4242852"/>
            <a:ext cx="10805161" cy="2031325"/>
          </a:xfrm>
          <a:prstGeom prst="rect">
            <a:avLst/>
          </a:prstGeom>
          <a:noFill/>
        </p:spPr>
        <p:txBody>
          <a:bodyPr wrap="square" rtlCol="0">
            <a:spAutoFit/>
          </a:bodyPr>
          <a:lstStyle/>
          <a:p>
            <a:pPr algn="just"/>
            <a:r>
              <a:rPr lang="ru-RU" dirty="0" smtClean="0"/>
              <a:t>Наутро пошла жена-еврейка к раввину Шефтелю и рассказала ему всё, что видела. Послал раввин за ювелиром. И признался он в том, что есть у него чужая женщина, которая не человеческого племени. Тогда написал ему раввин амулет со святыми именами, чтобы он оставил эту </a:t>
            </a:r>
            <a:r>
              <a:rPr lang="ru-RU" dirty="0" err="1" smtClean="0"/>
              <a:t>демоницу</a:t>
            </a:r>
            <a:r>
              <a:rPr lang="ru-RU" dirty="0" smtClean="0"/>
              <a:t>. Но перед этим пришла к нему </a:t>
            </a:r>
            <a:r>
              <a:rPr lang="ru-RU" dirty="0" err="1" smtClean="0"/>
              <a:t>демоница</a:t>
            </a:r>
            <a:r>
              <a:rPr lang="ru-RU" dirty="0" smtClean="0"/>
              <a:t> и плакала  - как оставишь меня и своих сыновей. И показывала ему улыбающееся лицо и обнимала его, пока не уговорила его отдать ей и ее сыновьям долю его наследства. И отдал ей погреб , который был у него в доме. Через некоторое время разразились войны в Польше в  1648 – 1658 гг. Погиб ювелир на войне, а она унаследовала свою долю.  Поэтому они имеют право на это наследство. </a:t>
            </a:r>
            <a:endParaRPr lang="ru-RU" dirty="0"/>
          </a:p>
        </p:txBody>
      </p:sp>
    </p:spTree>
    <p:extLst>
      <p:ext uri="{BB962C8B-B14F-4D97-AF65-F5344CB8AC3E}">
        <p14:creationId xmlns:p14="http://schemas.microsoft.com/office/powerpoint/2010/main" val="50934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B8A9F492-D8B1-49F9-834B-950E57DCE520}"/>
              </a:ext>
            </a:extLst>
          </p:cNvPr>
          <p:cNvSpPr/>
          <p:nvPr/>
        </p:nvSpPr>
        <p:spPr>
          <a:xfrm>
            <a:off x="1996440" y="197346"/>
            <a:ext cx="8763000" cy="3416320"/>
          </a:xfrm>
          <a:prstGeom prst="rect">
            <a:avLst/>
          </a:prstGeom>
        </p:spPr>
        <p:txBody>
          <a:bodyPr wrap="square">
            <a:spAutoFit/>
          </a:bodyPr>
          <a:lstStyle/>
          <a:p>
            <a:pPr algn="r"/>
            <a:r>
              <a:rPr lang="he-IL" sz="2400" dirty="0"/>
              <a:t>וְהֵשִׁיבוּ הָאֲנָשִׁים הַדָּרִים בַּבַּיִת, שֶׁאֲנַחְנוּ כֶּסֶף מָלֵא קָנִינוּ הַבַּיִת מִן הַצּוֹרֵף וּמִיַּד בָּאֵי כֹּחוֹ, וְאַתֶּם הַחִיצוֹנִים אֵינָם נִקְרָאִים זֶרַע בְּנֵי אָדָם. וְעוֹד, </a:t>
            </a:r>
            <a:r>
              <a:rPr lang="he-IL" sz="2400" dirty="0">
                <a:solidFill>
                  <a:srgbClr val="FF0000"/>
                </a:solidFill>
              </a:rPr>
              <a:t>שֶׁאִמְּכֶם הַשֵּׁדִית הָיְתָה כּוֹפָה לְהַצּוֹרֵף בְּעַל כָּרְחוֹ לָדוּר עִמָּהּ. וְיָצָא פְּסַק מֵהַבֵּית דִּין, שֶׁאֵין לְהַחִיצוֹנִים שׁוּם דִּין וּדְבָרִים וְלֹא שׁוּם חֵלֶק בְּהַבַּיִת הַנִּזְכָּר לְעֵיל, כִּי עִקַּר דִּירָתָם הוּא בַּמִּדְבָּר וְלֹא בַּיִּשּׁוּב</a:t>
            </a:r>
            <a:r>
              <a:rPr lang="he-IL" sz="2400" dirty="0"/>
              <a:t>. וְאַחַר הַפְּסָק </a:t>
            </a:r>
            <a:r>
              <a:rPr lang="he-IL" sz="2400" u="sng" dirty="0"/>
              <a:t>הִשְׁבִּיעַ הָרַב רַבִּי יוֹאֵל בַּעַל שֵׁם לְהַחִיצוֹנִים</a:t>
            </a:r>
            <a:r>
              <a:rPr lang="he-IL" sz="2400" dirty="0"/>
              <a:t>, שֶׁהֻכְרְחוּ לָצֵאת מֵהַבַּיִת וְאַף מִן הַמַּרְתֵּף לִמְקוֹם יְעָרוֹת וּמִדְבָּרוֹת. </a:t>
            </a:r>
            <a:r>
              <a:rPr lang="he-IL" sz="2400" u="sng" dirty="0">
                <a:solidFill>
                  <a:srgbClr val="FF0000"/>
                </a:solidFill>
              </a:rPr>
              <a:t>הֲרֵי לְךָ רְאָיָה בְּרוּרָה, שֶׁהֶעָווֹן הַזֶּה גּוֹרֵם כְּשֶׁהָאָדָם נִדְבַּק בְּלִילִית אוֹ בְּשֵׁדִית מִן כַּת מַחֲלַת, אֲזַי נֶעֱקָר הוּא מִן הָעוֹלָם וְגַם מִשְׁפַּחְתּוֹ, וְאֵין לוֹ שׁוּם זִכָּרוֹן בָּעוֹלָם</a:t>
            </a:r>
            <a:r>
              <a:rPr lang="he-IL" sz="2400" u="sng" dirty="0" smtClean="0">
                <a:solidFill>
                  <a:srgbClr val="FF0000"/>
                </a:solidFill>
              </a:rPr>
              <a:t>.</a:t>
            </a:r>
            <a:r>
              <a:rPr lang="en-US" dirty="0" smtClean="0"/>
              <a:t>.</a:t>
            </a:r>
            <a:endParaRPr lang="ru-RU" dirty="0"/>
          </a:p>
        </p:txBody>
      </p:sp>
      <p:sp>
        <p:nvSpPr>
          <p:cNvPr id="3" name="TextBox 2"/>
          <p:cNvSpPr txBox="1"/>
          <p:nvPr/>
        </p:nvSpPr>
        <p:spPr>
          <a:xfrm>
            <a:off x="1051560" y="3825240"/>
            <a:ext cx="10576561" cy="2308324"/>
          </a:xfrm>
          <a:prstGeom prst="rect">
            <a:avLst/>
          </a:prstGeom>
          <a:noFill/>
        </p:spPr>
        <p:txBody>
          <a:bodyPr wrap="square" rtlCol="0">
            <a:spAutoFit/>
          </a:bodyPr>
          <a:lstStyle/>
          <a:p>
            <a:pPr algn="just"/>
            <a:r>
              <a:rPr lang="ru-RU" dirty="0" smtClean="0"/>
              <a:t>И ответили люди, живущие в доме, что они купили дом за полную сумму серебра у ювелира, а вы – демоны не можете называться сынами человеческими. И боле того, мать ваша, </a:t>
            </a:r>
            <a:r>
              <a:rPr lang="ru-RU" dirty="0" err="1" smtClean="0"/>
              <a:t>демоница</a:t>
            </a:r>
            <a:r>
              <a:rPr lang="ru-RU" dirty="0" smtClean="0"/>
              <a:t>, заставила ювелира силой жить с ним. И издал бейт дин постановление – чтобы не жили больше демоны в этом доме, и нет у них больше части в этом доме, ибо главное их место жительства – пустыня, а не человеческое поселение. И после  этого постановления заклял </a:t>
            </a:r>
            <a:r>
              <a:rPr lang="ru-RU" dirty="0" err="1" smtClean="0"/>
              <a:t>рав</a:t>
            </a:r>
            <a:r>
              <a:rPr lang="ru-RU" dirty="0" smtClean="0"/>
              <a:t> </a:t>
            </a:r>
            <a:r>
              <a:rPr lang="ru-RU" dirty="0" err="1" smtClean="0"/>
              <a:t>Йоэль</a:t>
            </a:r>
            <a:r>
              <a:rPr lang="ru-RU" dirty="0" smtClean="0"/>
              <a:t> </a:t>
            </a:r>
            <a:r>
              <a:rPr lang="ru-RU" dirty="0" err="1" smtClean="0"/>
              <a:t>Баал</a:t>
            </a:r>
            <a:r>
              <a:rPr lang="ru-RU" dirty="0" smtClean="0"/>
              <a:t> </a:t>
            </a:r>
            <a:r>
              <a:rPr lang="ru-RU" dirty="0" err="1" smtClean="0"/>
              <a:t>Шем</a:t>
            </a:r>
            <a:r>
              <a:rPr lang="ru-RU" dirty="0"/>
              <a:t> </a:t>
            </a:r>
            <a:r>
              <a:rPr lang="ru-RU" dirty="0" smtClean="0"/>
              <a:t>демонов, что они должны уйти из дома и из подвала  в леса и пустыни. </a:t>
            </a:r>
          </a:p>
          <a:p>
            <a:pPr algn="just"/>
            <a:r>
              <a:rPr lang="ru-RU" dirty="0" smtClean="0"/>
              <a:t>Вот тебе явное свидетельство, что грех, который совершает человек, прилепляясь к </a:t>
            </a:r>
            <a:r>
              <a:rPr lang="ru-RU" dirty="0" err="1" smtClean="0"/>
              <a:t>Лилит</a:t>
            </a:r>
            <a:r>
              <a:rPr lang="ru-RU" dirty="0" smtClean="0"/>
              <a:t> или </a:t>
            </a:r>
            <a:r>
              <a:rPr lang="ru-RU" dirty="0" err="1" smtClean="0"/>
              <a:t>Махалат</a:t>
            </a:r>
            <a:r>
              <a:rPr lang="ru-RU" dirty="0" smtClean="0"/>
              <a:t> и ее приспешникам, он вырывает себя и всю свою семью из этого мира, и нет о нем памяти в мире.</a:t>
            </a:r>
            <a:endParaRPr lang="ru-RU" dirty="0"/>
          </a:p>
        </p:txBody>
      </p:sp>
    </p:spTree>
    <p:extLst>
      <p:ext uri="{BB962C8B-B14F-4D97-AF65-F5344CB8AC3E}">
        <p14:creationId xmlns:p14="http://schemas.microsoft.com/office/powerpoint/2010/main" val="1161544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1938</Words>
  <Application>Microsoft Office PowerPoint</Application>
  <PresentationFormat>Произвольный</PresentationFormat>
  <Paragraphs>33</Paragraphs>
  <Slides>11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Work</dc:creator>
  <cp:lastModifiedBy>Пользователь Windows</cp:lastModifiedBy>
  <cp:revision>22</cp:revision>
  <dcterms:created xsi:type="dcterms:W3CDTF">2019-11-25T11:26:04Z</dcterms:created>
  <dcterms:modified xsi:type="dcterms:W3CDTF">2019-11-27T07:16:23Z</dcterms:modified>
</cp:coreProperties>
</file>