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4" r:id="rId3"/>
    <p:sldId id="270" r:id="rId4"/>
    <p:sldId id="271" r:id="rId5"/>
    <p:sldId id="272" r:id="rId6"/>
    <p:sldId id="273" r:id="rId7"/>
    <p:sldId id="274" r:id="rId8"/>
    <p:sldId id="258" r:id="rId9"/>
    <p:sldId id="276" r:id="rId10"/>
    <p:sldId id="259" r:id="rId11"/>
    <p:sldId id="262" r:id="rId12"/>
    <p:sldId id="277" r:id="rId13"/>
    <p:sldId id="278" r:id="rId14"/>
    <p:sldId id="263" r:id="rId15"/>
    <p:sldId id="281" r:id="rId16"/>
    <p:sldId id="266" r:id="rId17"/>
    <p:sldId id="267" r:id="rId18"/>
    <p:sldId id="280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3366FF"/>
    <a:srgbClr val="33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6A979-C444-4A70-837C-4B70939E181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08CDC-E836-4CF5-AE6F-4A69E7E2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Introducing the map and geographical context of late Ottoman</a:t>
            </a:r>
            <a:r>
              <a:rPr lang="en-US" baseline="0" dirty="0" smtClean="0"/>
              <a:t> Palestine. Areas lost. The ottoman context is of course very important here, and I will address several issues related to it. The Ottoman period of course has a very rich legacy until today in the region.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B44A-9F2B-4B5D-B753-93310707E3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Provinces</a:t>
            </a:r>
            <a:r>
              <a:rPr lang="en-US" baseline="0" dirty="0" smtClean="0"/>
              <a:t> and administrative distribution- much of the area we discuss was part of the </a:t>
            </a:r>
            <a:r>
              <a:rPr lang="en-US" baseline="0" dirty="0" err="1" smtClean="0"/>
              <a:t>Vilayet</a:t>
            </a:r>
            <a:r>
              <a:rPr lang="en-US" baseline="0" dirty="0" smtClean="0"/>
              <a:t> (province) of Beirut. No “Palestine” province, but definitely a sense of a local identity.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B44A-9F2B-4B5D-B753-93310707E3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closer</a:t>
            </a:r>
            <a:r>
              <a:rPr lang="en-US" baseline="0" dirty="0" smtClean="0"/>
              <a:t> look.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B44A-9F2B-4B5D-B753-93310707E3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5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 smtClean="0"/>
              <a:t>Like the rest of the Ottoman Empire, Palestine too was composed of a multi-ethnic and multi-national population, which included Jews, Muslims and Christians. </a:t>
            </a:r>
          </a:p>
          <a:p>
            <a:pPr defTabSz="931774">
              <a:defRPr/>
            </a:pPr>
            <a:r>
              <a:rPr lang="en-US" baseline="0" dirty="0" smtClean="0"/>
              <a:t>Different censuses: Ottoman, Zionist, church records</a:t>
            </a:r>
          </a:p>
          <a:p>
            <a:pPr defTabSz="931774">
              <a:defRPr/>
            </a:pPr>
            <a:r>
              <a:rPr lang="en-US" baseline="0" dirty="0" smtClean="0"/>
              <a:t>Ottoman subjects-households/foreign subjects.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B44A-9F2B-4B5D-B753-93310707E3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Zionist</a:t>
            </a:r>
            <a:r>
              <a:rPr lang="en-US" baseline="0" dirty="0" smtClean="0"/>
              <a:t> activity in Palestine cannot be discussed without considering the overall context of the 19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Europe- Push factors, antisemitism, pogroms, what led to the Zionist activity and immigration to Palestine.</a:t>
            </a:r>
          </a:p>
          <a:p>
            <a:r>
              <a:rPr lang="en-US" baseline="0" dirty="0" smtClean="0"/>
              <a:t>1897- first Zionist congress held in Basel.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5 waves of Jewish immigration, the first two took place during the ottoman period, the following 3 during the </a:t>
            </a:r>
            <a:r>
              <a:rPr lang="en-US" baseline="0" dirty="0" err="1" smtClean="0"/>
              <a:t>british</a:t>
            </a:r>
            <a:r>
              <a:rPr lang="en-US" baseline="0" dirty="0" smtClean="0"/>
              <a:t> mandatory rule.</a:t>
            </a:r>
          </a:p>
          <a:p>
            <a:r>
              <a:rPr lang="en-US" baseline="0" dirty="0" smtClean="0"/>
              <a:t>Issue of Ottoman citizenship is </a:t>
            </a:r>
            <a:r>
              <a:rPr lang="en-US" baseline="0" dirty="0" err="1" smtClean="0"/>
              <a:t>importat</a:t>
            </a:r>
            <a:r>
              <a:rPr lang="en-US" baseline="0" dirty="0" smtClean="0"/>
              <a:t>- will get back to it in a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B44A-9F2B-4B5D-B753-93310707E3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94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the leaders</a:t>
            </a:r>
            <a:r>
              <a:rPr lang="en-US" baseline="0" dirty="0" smtClean="0"/>
              <a:t> of labor/political </a:t>
            </a:r>
            <a:r>
              <a:rPr lang="en-US" baseline="0" dirty="0" err="1" smtClean="0"/>
              <a:t>zionism</a:t>
            </a:r>
            <a:r>
              <a:rPr lang="en-US" baseline="0" dirty="0" smtClean="0"/>
              <a:t> immigrated during this wave of immigration, including Ben </a:t>
            </a:r>
            <a:r>
              <a:rPr lang="en-US" baseline="0" dirty="0" err="1" smtClean="0"/>
              <a:t>Gurion</a:t>
            </a:r>
            <a:r>
              <a:rPr lang="en-US" baseline="0" dirty="0" smtClean="0"/>
              <a:t> and Ben </a:t>
            </a:r>
            <a:r>
              <a:rPr lang="en-US" baseline="0" dirty="0" err="1" smtClean="0"/>
              <a:t>Zvi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B44A-9F2B-4B5D-B753-93310707E3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meaning of Ottoman and foreign subjects,</a:t>
            </a:r>
            <a:r>
              <a:rPr lang="en-US" baseline="0" dirty="0" smtClean="0"/>
              <a:t> tensions.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B44A-9F2B-4B5D-B753-93310707E3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</a:t>
            </a:r>
            <a:r>
              <a:rPr lang="en-US" baseline="0" dirty="0" smtClean="0"/>
              <a:t> of the war- explain areas lost due to national movements and self determination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B44A-9F2B-4B5D-B753-93310707E3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WWI- The</a:t>
            </a:r>
            <a:r>
              <a:rPr lang="en-US" baseline="0" dirty="0" smtClean="0"/>
              <a:t> OE joins the war in Nov. 1914, on the side of Germany and Austro-Hungary, against France, Britain and Russia. Was almost “dragged” to the war and entered it after the trauma of the Balkan wars, grave economic situation, not ready militarily.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Nov.1914: the sultan proclaims a </a:t>
            </a:r>
            <a:r>
              <a:rPr lang="en-US" baseline="0" dirty="0" err="1" smtClean="0"/>
              <a:t>jihad,holy</a:t>
            </a:r>
            <a:r>
              <a:rPr lang="en-US" baseline="0" dirty="0" smtClean="0"/>
              <a:t> war.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Main fronts.</a:t>
            </a:r>
          </a:p>
          <a:p>
            <a:endParaRPr lang="en-US" dirty="0" smtClean="0"/>
          </a:p>
          <a:p>
            <a:r>
              <a:rPr lang="en-US" dirty="0" smtClean="0"/>
              <a:t>Arab</a:t>
            </a:r>
            <a:r>
              <a:rPr lang="en-US" baseline="0" dirty="0" smtClean="0"/>
              <a:t> lands and Ottoman Palestine: not a front line for most f the war, a base for ottoman and </a:t>
            </a:r>
            <a:r>
              <a:rPr lang="en-US" baseline="0" dirty="0" err="1" smtClean="0"/>
              <a:t>german</a:t>
            </a:r>
            <a:r>
              <a:rPr lang="en-US" baseline="0" dirty="0" smtClean="0"/>
              <a:t> forces.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historiography on WWI (ME vs. Europe), </a:t>
            </a:r>
            <a:r>
              <a:rPr lang="en-US" baseline="0" dirty="0" err="1" smtClean="0"/>
              <a:t>socia</a:t>
            </a:r>
            <a:r>
              <a:rPr lang="en-US" baseline="0" dirty="0" smtClean="0"/>
              <a:t> history. Home front vs. front lines…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our purposes I will focus just on the diplomatic aspects of the war- what happened </a:t>
            </a:r>
            <a:r>
              <a:rPr lang="en-US" baseline="0" dirty="0" err="1" smtClean="0"/>
              <a:t>behnd</a:t>
            </a:r>
            <a:r>
              <a:rPr lang="en-US" baseline="0" dirty="0" smtClean="0"/>
              <a:t> the scenes.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B44A-9F2B-4B5D-B753-93310707E3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2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8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5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6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0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8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B446-2B0B-4CEA-8C86-9A3ABFEB65CB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080A-87E8-45D4-8B8F-9EEF9D34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hidden">
          <a:xfrm>
            <a:off x="1981200" y="381000"/>
            <a:ext cx="8229600" cy="182403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Empire to Empire</a:t>
            </a:r>
            <a:endParaRPr lang="en-US" alt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494338" y="2492375"/>
            <a:ext cx="6697662" cy="3960813"/>
          </a:xfr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e-IL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e-IL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Eshkolot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Festival</a:t>
            </a:r>
          </a:p>
          <a:p>
            <a:pPr marL="0" indent="0" algn="ctr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2018</a:t>
            </a:r>
          </a:p>
          <a:p>
            <a:pPr marL="0" indent="0" algn="ctr"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Abigail Jacobson</a:t>
            </a:r>
          </a:p>
          <a:p>
            <a:pPr marL="0" indent="0" algn="ctr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Hebrew University of Jerusalem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0" y="2502789"/>
            <a:ext cx="5410200" cy="435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229600" cy="1031875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Jerusalem: a mixed city </a:t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process of transition and change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92702"/>
            <a:ext cx="8229600" cy="4531924"/>
          </a:xfrm>
        </p:spPr>
        <p:txBody>
          <a:bodyPr/>
          <a:lstStyle/>
          <a:p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well as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-communal analysis of the city and its residents at a time of crisis and transition.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the “Jewish/Arab” dichotomy. </a:t>
            </a:r>
          </a:p>
          <a:p>
            <a:pPr algn="l"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time of transition between regimes and empires communal and national identities, such as '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Ottomanism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,' 'Zionism' and 'Arabism' were negotiated, and historical alliances between different communities, such as the one between Jews and Muslims, were in a constant process of change.</a:t>
            </a:r>
            <a:r>
              <a:rPr lang="en-US" altLang="en-US" dirty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381001"/>
            <a:ext cx="8229600" cy="1249391"/>
          </a:xfrm>
          <a:prstGeom prst="rect">
            <a:avLst/>
          </a:prstGeom>
          <a:solidFill>
            <a:srgbClr val="9999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Jerusalem: a Mixed city </a:t>
            </a:r>
            <a:b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Process of Transition and Change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42340" name="Picture 4" descr="SJUNL Map JM and environs 1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3338"/>
            <a:ext cx="8675687" cy="68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12949238" y="68580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9351" y="76200"/>
            <a:ext cx="7858663" cy="13414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Jewish Immigration to Palestine 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1882-1914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9800"/>
            <a:ext cx="6907213" cy="3810000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1882-1904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First wave of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Jewish immigration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around 25,000 immigrants. 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Most Immigrants 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settled in the new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Jewish Colonies (</a:t>
            </a:r>
            <a:r>
              <a:rPr lang="en-US" altLang="en-US" sz="4000" i="1" dirty="0" err="1">
                <a:latin typeface="Times New Roman" pitchFamily="18" charset="0"/>
                <a:cs typeface="Times New Roman" pitchFamily="18" charset="0"/>
              </a:rPr>
              <a:t>Moshavot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many adopted Ottoman citizenship. </a:t>
            </a:r>
          </a:p>
          <a:p>
            <a:pPr algn="l" eaLnBrk="1" hangingPunct="1">
              <a:defRPr/>
            </a:pP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98" y="2273061"/>
            <a:ext cx="27822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89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Jewish Immigration to Palestine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1882-1914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5334000" cy="3886200"/>
          </a:xfrm>
        </p:spPr>
        <p:txBody>
          <a:bodyPr>
            <a:normAutofit fontScale="70000" lnSpcReduction="20000"/>
          </a:bodyPr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1904-1914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Second wave of Jewish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immigration; around 40,000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immigrants. Most immigrants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came from Eastern Europe, and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kept their foreign citizenship,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mainly Russian and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German. </a:t>
            </a:r>
          </a:p>
          <a:p>
            <a:pPr algn="l" eaLnBrk="1" hangingPunct="1">
              <a:defRPr/>
            </a:pPr>
            <a:endParaRPr lang="en-US" altLang="en-US" sz="4400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600201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831566"/>
            <a:ext cx="26003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65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8532813" cy="1268413"/>
          </a:xfrm>
          <a:solidFill>
            <a:srgbClr val="9999FF"/>
          </a:solidFill>
        </p:spPr>
        <p:txBody>
          <a:bodyPr/>
          <a:lstStyle/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Local/Ottoman Jews 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versus “Foreign” Second ‘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Aliya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Jews: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1341439"/>
            <a:ext cx="8291512" cy="4784725"/>
          </a:xfrm>
        </p:spPr>
        <p:txBody>
          <a:bodyPr/>
          <a:lstStyle/>
          <a:p>
            <a:pPr algn="l" rtl="0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the perspective toward the Arabs and toward future life</a:t>
            </a:r>
          </a:p>
          <a:p>
            <a:pPr algn="l" rtl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Palestine of local, Ottoman Jews differ from that of “foreign”, </a:t>
            </a:r>
          </a:p>
          <a:p>
            <a:pPr algn="l" rtl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‘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Aliya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Jews?</a:t>
            </a:r>
          </a:p>
          <a:p>
            <a:pPr algn="l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one’s citizenship and affiliation to the Ottoman Empire</a:t>
            </a:r>
          </a:p>
          <a:p>
            <a:pPr algn="l" rtl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 the views on the evolving national conflict?</a:t>
            </a:r>
          </a:p>
          <a:p>
            <a:pPr algn="l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88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744538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Ottoman subjects, Foreign subjects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4"/>
            <a:ext cx="8229600" cy="5329237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Foreign subjects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had a special status and enjoyed the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conditions of the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capitulations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treaties that allowed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Europeans to reside and trade in the Ottoman lands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under the protection of foreign governments.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Ottoman subjects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were indigenous inhabitants who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held Ottoman citizenship (or those who adopted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Ottoman citizenship), and were under the subject to the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empire’s judicial and administrative system. They could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participate in its political, judicial and administrative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systems.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9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18488" cy="1268413"/>
          </a:xfrm>
          <a:solidFill>
            <a:srgbClr val="3366FF"/>
          </a:solidFill>
        </p:spPr>
        <p:txBody>
          <a:bodyPr/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“Inclusive” Zionism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1196976"/>
            <a:ext cx="8362950" cy="5661025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attuned to the local conditions in Palestine and to the political discontent among the Arabs towards the Zionist movement.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Centrality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Ottomanism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loyalty to the Ottoman Empire.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Belief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Muslims can be possible partners for future life in the country.  </a:t>
            </a:r>
          </a:p>
        </p:txBody>
      </p:sp>
    </p:spTree>
    <p:extLst>
      <p:ext uri="{BB962C8B-B14F-4D97-AF65-F5344CB8AC3E}">
        <p14:creationId xmlns:p14="http://schemas.microsoft.com/office/powerpoint/2010/main" val="2056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/>
          <a:lstStyle/>
          <a:p>
            <a:pPr algn="ctr"/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“Exclusive” Zionism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871932" y="1811547"/>
            <a:ext cx="8327756" cy="431461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to the national struggle.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Arabs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excluded from the discussion on future life in the country until Jewish national interests in the country are promoted.</a:t>
            </a:r>
          </a:p>
        </p:txBody>
      </p:sp>
    </p:spTree>
    <p:extLst>
      <p:ext uri="{BB962C8B-B14F-4D97-AF65-F5344CB8AC3E}">
        <p14:creationId xmlns:p14="http://schemas.microsoft.com/office/powerpoint/2010/main" val="41611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045"/>
            <a:ext cx="10515600" cy="1414643"/>
          </a:xfrm>
          <a:solidFill>
            <a:srgbClr val="9999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Jerusalem: a Mixed city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Process of Transition and Change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 during WWI:</a:t>
            </a:r>
            <a:endParaRPr lang="he-I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Line vs. Home Front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Studying the “Home Front”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Socio-Economic crisis in a mixed 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The Ottoman Empire in 1914 </a:t>
            </a:r>
            <a:br>
              <a:rPr lang="en-US" alt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(and areas lost)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3076" name="Picture 4" descr="Ottoman empire in 1914 and areas losse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795463"/>
            <a:ext cx="6551613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8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sessions: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Late Ottoman Palestine, Late Ottoman Jerusalem: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mixed city in transition and change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WWI in Jerusalem through the eyes of a Muslim soldier: working with an autobiographical source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between Empires</a:t>
            </a:r>
          </a:p>
        </p:txBody>
      </p:sp>
    </p:spTree>
    <p:extLst>
      <p:ext uri="{BB962C8B-B14F-4D97-AF65-F5344CB8AC3E}">
        <p14:creationId xmlns:p14="http://schemas.microsoft.com/office/powerpoint/2010/main" val="515144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229600" cy="6715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Main fronts during WWI (OE)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4100" name="Picture 4" descr="Map_Ottomans_in_W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209676"/>
            <a:ext cx="547211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2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Ottoman Empire: 1807-1924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066801"/>
            <a:ext cx="7974012" cy="5546725"/>
          </a:xfrm>
          <a:noFill/>
        </p:spPr>
      </p:pic>
      <p:sp>
        <p:nvSpPr>
          <p:cNvPr id="3" name="Right Arrow 2"/>
          <p:cNvSpPr/>
          <p:nvPr/>
        </p:nvSpPr>
        <p:spPr>
          <a:xfrm>
            <a:off x="4419600" y="5483215"/>
            <a:ext cx="1066800" cy="2743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0" y="94892"/>
            <a:ext cx="7918450" cy="10865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Palestine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in the late Ottoman period</a:t>
            </a:r>
            <a:br>
              <a:rPr lang="en-US" alt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5" descr="Map_Ottoman_Palestine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1" y="1447800"/>
            <a:ext cx="345757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75212"/>
            <a:ext cx="2888411" cy="53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0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229600" cy="6715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Ottoman Palestine after 1874</a:t>
            </a:r>
            <a:r>
              <a:rPr lang="he-IL" altLang="en-US" sz="4000" dirty="0">
                <a:cs typeface="David" pitchFamily="2" charset="-79"/>
              </a:rPr>
              <a:t> </a:t>
            </a:r>
            <a:endParaRPr lang="en-US" altLang="en-US" sz="4000" dirty="0">
              <a:cs typeface="David" pitchFamily="2" charset="-79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pic>
        <p:nvPicPr>
          <p:cNvPr id="4100" name="Picture 5" descr="Ottoman palestien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268414"/>
            <a:ext cx="36004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0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229600" cy="6715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Demography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1196976"/>
            <a:ext cx="8291512" cy="55848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population of Palestine in pre- World War I:</a:t>
            </a:r>
          </a:p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689,000-800,000 people. </a:t>
            </a:r>
          </a:p>
          <a:p>
            <a:pPr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Ottoman data (1913-1914): </a:t>
            </a:r>
          </a:p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602,000 Muslims, 81,000 Christians, 39,000 Jews </a:t>
            </a:r>
          </a:p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(712,000 total).</a:t>
            </a:r>
          </a:p>
          <a:p>
            <a:pPr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Jewish community was divided into three groups: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Sephardim (Spain, Portugal, the Balkans, the Ottoman </a:t>
            </a:r>
          </a:p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lands);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Maghrebim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/Oriental Jews (north Africa, Middle </a:t>
            </a:r>
          </a:p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East); Ashkenazim (East and Central Europe, </a:t>
            </a: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>
              <a:buNone/>
            </a:pP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en-US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Yishuv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8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20" y="365125"/>
            <a:ext cx="5270740" cy="6523109"/>
          </a:xfrm>
        </p:spPr>
      </p:pic>
    </p:spTree>
    <p:extLst>
      <p:ext uri="{BB962C8B-B14F-4D97-AF65-F5344CB8AC3E}">
        <p14:creationId xmlns:p14="http://schemas.microsoft.com/office/powerpoint/2010/main" val="35889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229600" cy="1249391"/>
          </a:xfrm>
          <a:solidFill>
            <a:srgbClr val="9999FF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Jerusalem: a Mixed city </a:t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Process of Transition and Change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68414"/>
            <a:ext cx="8229600" cy="54006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Palestine, were (and should be treated) as mixed locales, which combined in them multiple groups which were affiliated on ethnic, national, religious and geographical basis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01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Jerusalem: a Mixed city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Process of Transition and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4075"/>
            <a:ext cx="10515600" cy="41928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History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approach: 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histories of Jews and Arabs in modern Palestine can only be grasped by studying the ways these communities interacted within a complex web of economic, political, social and cultural interactions and relations. It examines the ways by which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-communal, and, just as important,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-communal identities and boundaries were constructed and shaped in the context of the joint geographical locale and the common political framework in which Jews and Arabs lived.</a:t>
            </a:r>
            <a:r>
              <a:rPr lang="en-US" altLang="en-US" sz="24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Words>1070</Words>
  <Application>Microsoft Office PowerPoint</Application>
  <PresentationFormat>Widescreen</PresentationFormat>
  <Paragraphs>135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David</vt:lpstr>
      <vt:lpstr>Times New Roman</vt:lpstr>
      <vt:lpstr>Wingdings</vt:lpstr>
      <vt:lpstr>Office Theme</vt:lpstr>
      <vt:lpstr>From Empire to Empire</vt:lpstr>
      <vt:lpstr>Today’s sessions:</vt:lpstr>
      <vt:lpstr>Ottoman Empire: 1807-1924</vt:lpstr>
      <vt:lpstr>    Palestine in the late Ottoman period  </vt:lpstr>
      <vt:lpstr>Ottoman Palestine after 1874 </vt:lpstr>
      <vt:lpstr>Demography</vt:lpstr>
      <vt:lpstr>PowerPoint Presentation</vt:lpstr>
      <vt:lpstr>Jerusalem: a Mixed city  in a Process of Transition and Change</vt:lpstr>
      <vt:lpstr>Jerusalem: a Mixed city  in a Process of Transition and Change</vt:lpstr>
      <vt:lpstr>Jerusalem: a mixed city  in a process of transition and change</vt:lpstr>
      <vt:lpstr>PowerPoint Presentation</vt:lpstr>
      <vt:lpstr> Jewish Immigration to Palestine   1882-1914 </vt:lpstr>
      <vt:lpstr>Jewish Immigration to Palestine  1882-1914</vt:lpstr>
      <vt:lpstr>Local/Ottoman Jews  versus “Foreign” Second ‘Aliya Jews:</vt:lpstr>
      <vt:lpstr>Ottoman subjects, Foreign subjects</vt:lpstr>
      <vt:lpstr>“Inclusive” Zionism</vt:lpstr>
      <vt:lpstr>“Exclusive” Zionism </vt:lpstr>
      <vt:lpstr> Jerusalem: a Mixed city  in a Process of Transition and Change </vt:lpstr>
      <vt:lpstr>The Ottoman Empire in 1914  (and areas lost)</vt:lpstr>
      <vt:lpstr>Main fronts during WWI (OE)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Empire to Empire</dc:title>
  <dc:creator>Avner Fink</dc:creator>
  <cp:lastModifiedBy>Avner Fink</cp:lastModifiedBy>
  <cp:revision>10</cp:revision>
  <dcterms:created xsi:type="dcterms:W3CDTF">2018-12-13T14:49:01Z</dcterms:created>
  <dcterms:modified xsi:type="dcterms:W3CDTF">2018-12-16T09:18:13Z</dcterms:modified>
</cp:coreProperties>
</file>