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67" r:id="rId4"/>
    <p:sldId id="257" r:id="rId5"/>
    <p:sldId id="270" r:id="rId6"/>
    <p:sldId id="259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8" r:id="rId15"/>
    <p:sldId id="266" r:id="rId16"/>
    <p:sldId id="269" r:id="rId17"/>
    <p:sldId id="272" r:id="rId18"/>
    <p:sldId id="273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30C7-A945-4A49-A2BC-0E2EDDA9A970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9AD7-9FCC-4F19-844D-4BF3F394C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899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30C7-A945-4A49-A2BC-0E2EDDA9A970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9AD7-9FCC-4F19-844D-4BF3F394C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718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30C7-A945-4A49-A2BC-0E2EDDA9A970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9AD7-9FCC-4F19-844D-4BF3F394C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768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30C7-A945-4A49-A2BC-0E2EDDA9A970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9AD7-9FCC-4F19-844D-4BF3F394C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39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30C7-A945-4A49-A2BC-0E2EDDA9A970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9AD7-9FCC-4F19-844D-4BF3F394C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26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30C7-A945-4A49-A2BC-0E2EDDA9A970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9AD7-9FCC-4F19-844D-4BF3F394C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10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30C7-A945-4A49-A2BC-0E2EDDA9A970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9AD7-9FCC-4F19-844D-4BF3F394C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568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30C7-A945-4A49-A2BC-0E2EDDA9A970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9AD7-9FCC-4F19-844D-4BF3F394C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383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30C7-A945-4A49-A2BC-0E2EDDA9A970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9AD7-9FCC-4F19-844D-4BF3F394C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224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30C7-A945-4A49-A2BC-0E2EDDA9A970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9AD7-9FCC-4F19-844D-4BF3F394C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50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30C7-A945-4A49-A2BC-0E2EDDA9A970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9AD7-9FCC-4F19-844D-4BF3F394C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120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B30C7-A945-4A49-A2BC-0E2EDDA9A970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89AD7-9FCC-4F19-844D-4BF3F394C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25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548681"/>
            <a:ext cx="7918648" cy="3051770"/>
          </a:xfrm>
        </p:spPr>
        <p:txBody>
          <a:bodyPr anchor="t">
            <a:normAutofit/>
          </a:bodyPr>
          <a:lstStyle/>
          <a:p>
            <a:pPr algn="l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Валерий Дымшиц</a:t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Центр «Петербургская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иудаика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Европейский университет в СПБ</a:t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 БЕЗУМНЫХ ГРАНИЦАХ 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08920"/>
            <a:ext cx="4826104" cy="268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401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7606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Литовский рубеж в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XVII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06" y="1052736"/>
            <a:ext cx="6284593" cy="529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375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раздел Польши (1772)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98" y="1124744"/>
            <a:ext cx="8538982" cy="541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285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136904" cy="504056"/>
          </a:xfrm>
        </p:spPr>
        <p:txBody>
          <a:bodyPr anchor="t"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Российская Белоруссия: Полоцкое наместничество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7332416" cy="613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низ 3"/>
          <p:cNvSpPr/>
          <p:nvPr/>
        </p:nvSpPr>
        <p:spPr>
          <a:xfrm>
            <a:off x="6156176" y="3573016"/>
            <a:ext cx="21602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7452320" y="4581128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878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56207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Витебская губерния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6793612" cy="565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818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47248" cy="57606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Ленинградская область до 1929 г.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36712"/>
            <a:ext cx="6371298" cy="57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241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62074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Ленинградская область до 1929 г. </a:t>
            </a:r>
            <a:endParaRPr lang="ru-RU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908720"/>
            <a:ext cx="4398785" cy="500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871" y="836713"/>
            <a:ext cx="3999451" cy="508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низ 5"/>
          <p:cNvSpPr/>
          <p:nvPr/>
        </p:nvSpPr>
        <p:spPr>
          <a:xfrm>
            <a:off x="6821006" y="3573016"/>
            <a:ext cx="7200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7884368" y="4293096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966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 anchor="t"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Западная область (1929 – 1935)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78942"/>
            <a:ext cx="4199639" cy="568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14" y="1600201"/>
            <a:ext cx="2772358" cy="343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трелка вниз 6"/>
          <p:cNvSpPr/>
          <p:nvPr/>
        </p:nvSpPr>
        <p:spPr>
          <a:xfrm>
            <a:off x="5508104" y="2492896"/>
            <a:ext cx="14401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6150095" y="2924944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83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6207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Калининская область (1935 – 1944)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619" y="980728"/>
            <a:ext cx="3756021" cy="230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6143777" cy="342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низ 4"/>
          <p:cNvSpPr/>
          <p:nvPr/>
        </p:nvSpPr>
        <p:spPr>
          <a:xfrm>
            <a:off x="2096846" y="5733256"/>
            <a:ext cx="14401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1835696" y="6021288"/>
            <a:ext cx="7200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1187624" y="5517232"/>
            <a:ext cx="21602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833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70609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Великолукская область (1944 – 1957)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052736"/>
            <a:ext cx="3380184" cy="207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76872"/>
            <a:ext cx="560350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 вниз 8"/>
          <p:cNvSpPr/>
          <p:nvPr/>
        </p:nvSpPr>
        <p:spPr>
          <a:xfrm>
            <a:off x="5449174" y="4401108"/>
            <a:ext cx="144016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551361" y="4869160"/>
            <a:ext cx="144016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6804248" y="4418862"/>
            <a:ext cx="216024" cy="4502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022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418058"/>
          </a:xfrm>
        </p:spPr>
        <p:txBody>
          <a:bodyPr anchor="t"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Беспокойная география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2540658"/>
              </p:ext>
            </p:extLst>
          </p:nvPr>
        </p:nvGraphicFramePr>
        <p:xfrm>
          <a:off x="1547666" y="836712"/>
          <a:ext cx="6768751" cy="5949445"/>
        </p:xfrm>
        <a:graphic>
          <a:graphicData uri="http://schemas.openxmlformats.org/drawingml/2006/table">
            <a:tbl>
              <a:tblPr firstRow="1" firstCol="1" bandRow="1"/>
              <a:tblGrid>
                <a:gridCol w="1691659"/>
                <a:gridCol w="1692364"/>
                <a:gridCol w="1692364"/>
                <a:gridCol w="1692364"/>
              </a:tblGrid>
              <a:tr h="4120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Любавичи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Велиж 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Невель 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Ильино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2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Известно с 1655 г. Принадлежало </a:t>
                      </a: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Любомирским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XII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в. </a:t>
                      </a: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Торопецкое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княжество в составе Великого княжества Смоленского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1504 – 1618 Московское государство 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1844 – 1919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Велижский уезд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Витебской губ.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 1872 г. в РИ, Могилевская губ. 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 1355 г. ВКЛ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1618 – 1772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(с перерывами)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Речь </a:t>
                      </a: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Посполитая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1927 – 1929  Великолукский округ Ленинградской области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 1919 г. Смоленский уезд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1536 г. Основание крепости Иваном </a:t>
                      </a:r>
                      <a:r>
                        <a:rPr lang="en-US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IV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 1872 г. в РИ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1804 – 1924 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Витебская губерния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1929 – 1935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Западная область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1929 – 1937 Западная область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 1582 г.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Речь Посполитая 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1927 – 1929  Великолукский округ Ленинградской области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1935 – 1944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Калининская область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 1937 Смоленская область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1667 – 1678 Московское государство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1929 – 1935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Западная область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1944 – 1957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Великолукская область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1678 – 1772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Речь Посполитая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1935 – 1944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Калининская область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 1957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Калининская (Тверская) область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 1872 г. в РИ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 1804 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Витебская губерния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1944 – 1957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Великолукская область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0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1919 – 1927 Смоленская область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 1957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Псковская область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2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1927 – 1929 Ленинградская область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0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1929 – 1937 Западная область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6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 1937 Смоленская область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09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723" marR="4472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590800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353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 anchor="t"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 России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576" y="1081054"/>
            <a:ext cx="4439696" cy="504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9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490066"/>
          </a:xfrm>
        </p:spPr>
        <p:txBody>
          <a:bodyPr anchor="t"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границе с Белоруссией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3312368" cy="227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88840"/>
            <a:ext cx="6730036" cy="4606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трелка вниз 16"/>
          <p:cNvSpPr/>
          <p:nvPr/>
        </p:nvSpPr>
        <p:spPr>
          <a:xfrm>
            <a:off x="3131840" y="2420888"/>
            <a:ext cx="7200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6876256" y="4581128"/>
            <a:ext cx="144016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flipH="1">
            <a:off x="8244409" y="2996952"/>
            <a:ext cx="144016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32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 anchor="t">
            <a:normAutofit/>
          </a:bodyPr>
          <a:lstStyle/>
          <a:p>
            <a:r>
              <a:rPr lang="ru-RU" sz="2800" dirty="0" smtClean="0"/>
              <a:t>В современных административных границах </a:t>
            </a:r>
            <a:endParaRPr lang="ru-RU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95536" y="836712"/>
            <a:ext cx="4040188" cy="639762"/>
          </a:xfrm>
        </p:spPr>
        <p:txBody>
          <a:bodyPr anchor="t">
            <a:normAutofit fontScale="92500" lnSpcReduction="20000"/>
          </a:bodyPr>
          <a:lstStyle/>
          <a:p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Смоленская и немного Калининской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664804"/>
            <a:ext cx="3826769" cy="356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644008" y="836713"/>
            <a:ext cx="4042792" cy="648072"/>
          </a:xfrm>
        </p:spPr>
        <p:txBody>
          <a:bodyPr anchor="t"/>
          <a:lstStyle/>
          <a:p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Псковская 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7830" y="1268760"/>
            <a:ext cx="3732419" cy="485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 вниз 8"/>
          <p:cNvSpPr/>
          <p:nvPr/>
        </p:nvSpPr>
        <p:spPr>
          <a:xfrm>
            <a:off x="899592" y="1772816"/>
            <a:ext cx="21602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1259632" y="1556792"/>
            <a:ext cx="72008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887032" y="3277674"/>
            <a:ext cx="10801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7380312" y="4991522"/>
            <a:ext cx="144016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792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634082"/>
          </a:xfrm>
        </p:spPr>
        <p:txBody>
          <a:bodyPr anchor="t"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полпути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4536504" cy="477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низ 4"/>
          <p:cNvSpPr/>
          <p:nvPr/>
        </p:nvSpPr>
        <p:spPr>
          <a:xfrm>
            <a:off x="2195736" y="2420888"/>
            <a:ext cx="14401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1835696" y="4913521"/>
            <a:ext cx="72008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3707904" y="5129545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395536" y="3933056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4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 t="-20"/>
          <a:stretch/>
        </p:blipFill>
        <p:spPr bwMode="auto">
          <a:xfrm>
            <a:off x="5508104" y="299517"/>
            <a:ext cx="3456384" cy="397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низ 9"/>
          <p:cNvSpPr/>
          <p:nvPr/>
        </p:nvSpPr>
        <p:spPr>
          <a:xfrm>
            <a:off x="6473723" y="1844824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8820472" y="3429000"/>
            <a:ext cx="21602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847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 anchor="t"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часть черты оседлости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539552" y="836713"/>
            <a:ext cx="3960440" cy="648072"/>
          </a:xfrm>
        </p:spPr>
        <p:txBody>
          <a:bodyPr anchor="t">
            <a:normAutofit lnSpcReduction="10000"/>
          </a:bodyPr>
          <a:lstStyle/>
          <a:p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Великое княжество Литовское на современной карте</a:t>
            </a: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772817"/>
            <a:ext cx="3528392" cy="264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572000" y="908721"/>
            <a:ext cx="4114801" cy="576064"/>
          </a:xfrm>
        </p:spPr>
        <p:txBody>
          <a:bodyPr anchor="t"/>
          <a:lstStyle/>
          <a:p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Черта еврейской оседлости 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7476" y="1700808"/>
            <a:ext cx="476247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391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49006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 в апогее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7203140" cy="57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378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49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Речь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Посполитая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апогее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232" y="980728"/>
            <a:ext cx="6980366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469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920" y="1600200"/>
            <a:ext cx="545616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158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289</Words>
  <Application>Microsoft Office PowerPoint</Application>
  <PresentationFormat>Экран (4:3)</PresentationFormat>
  <Paragraphs>89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                                                                                        Валерий Дымшиц                                                               Центр «Петербургская иудаика»                                                              Европейский университет в СПБ       ИСТОРИЯ О БЕЗУМНЫХ ГРАНИЦАХ </vt:lpstr>
      <vt:lpstr>Северо-Запад России</vt:lpstr>
      <vt:lpstr>На границе с Белоруссией </vt:lpstr>
      <vt:lpstr>В современных административных границах </vt:lpstr>
      <vt:lpstr>На полпути </vt:lpstr>
      <vt:lpstr>Российская часть черты оседлости </vt:lpstr>
      <vt:lpstr>ВКЛ в апогее </vt:lpstr>
      <vt:lpstr>Речь Посполитая в апогее</vt:lpstr>
      <vt:lpstr>Презентация PowerPoint</vt:lpstr>
      <vt:lpstr>Литовский рубеж в XVII веке</vt:lpstr>
      <vt:lpstr>Первый раздел Польши (1772)</vt:lpstr>
      <vt:lpstr>Первая Российская Белоруссия: Полоцкое наместничество</vt:lpstr>
      <vt:lpstr>Витебская губерния </vt:lpstr>
      <vt:lpstr>Ленинградская область до 1929 г. </vt:lpstr>
      <vt:lpstr>Ленинградская область до 1929 г. </vt:lpstr>
      <vt:lpstr>Западная область (1929 – 1935)</vt:lpstr>
      <vt:lpstr>Калининская область (1935 – 1944)</vt:lpstr>
      <vt:lpstr>Великолукская область (1944 – 1957)</vt:lpstr>
      <vt:lpstr>Беспокойная география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</cp:revision>
  <dcterms:created xsi:type="dcterms:W3CDTF">2021-06-10T19:05:32Z</dcterms:created>
  <dcterms:modified xsi:type="dcterms:W3CDTF">2021-06-10T23:39:54Z</dcterms:modified>
</cp:coreProperties>
</file>