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2" r:id="rId6"/>
    <p:sldMasterId id="2147483744" r:id="rId7"/>
    <p:sldMasterId id="2147483768" r:id="rId8"/>
    <p:sldMasterId id="2147483780" r:id="rId9"/>
  </p:sldMasterIdLst>
  <p:notesMasterIdLst>
    <p:notesMasterId r:id="rId44"/>
  </p:notesMasterIdLst>
  <p:handoutMasterIdLst>
    <p:handoutMasterId r:id="rId45"/>
  </p:handoutMasterIdLst>
  <p:sldIdLst>
    <p:sldId id="259" r:id="rId10"/>
    <p:sldId id="302" r:id="rId11"/>
    <p:sldId id="303" r:id="rId12"/>
    <p:sldId id="265" r:id="rId13"/>
    <p:sldId id="304" r:id="rId14"/>
    <p:sldId id="305" r:id="rId15"/>
    <p:sldId id="306" r:id="rId16"/>
    <p:sldId id="307" r:id="rId17"/>
    <p:sldId id="260" r:id="rId18"/>
    <p:sldId id="261" r:id="rId19"/>
    <p:sldId id="263" r:id="rId20"/>
    <p:sldId id="264" r:id="rId21"/>
    <p:sldId id="267" r:id="rId22"/>
    <p:sldId id="268" r:id="rId23"/>
    <p:sldId id="269" r:id="rId24"/>
    <p:sldId id="271" r:id="rId25"/>
    <p:sldId id="275" r:id="rId26"/>
    <p:sldId id="278" r:id="rId27"/>
    <p:sldId id="282" r:id="rId28"/>
    <p:sldId id="284" r:id="rId29"/>
    <p:sldId id="286" r:id="rId30"/>
    <p:sldId id="287" r:id="rId31"/>
    <p:sldId id="290" r:id="rId32"/>
    <p:sldId id="291" r:id="rId33"/>
    <p:sldId id="292" r:id="rId34"/>
    <p:sldId id="293" r:id="rId35"/>
    <p:sldId id="294" r:id="rId36"/>
    <p:sldId id="296" r:id="rId37"/>
    <p:sldId id="297" r:id="rId38"/>
    <p:sldId id="298" r:id="rId39"/>
    <p:sldId id="299" r:id="rId40"/>
    <p:sldId id="300" r:id="rId41"/>
    <p:sldId id="308" r:id="rId42"/>
    <p:sldId id="30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91" d="100"/>
          <a:sy n="91" d="100"/>
        </p:scale>
        <p:origin x="124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AB2CCE-B1E9-41AC-8D10-B6D24BD28C95}" type="datetimeFigureOut">
              <a:rPr lang="en-US" smtClean="0"/>
              <a:t>7/10/2018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F3C6CC-E32F-4298-874A-49E3E24BF591}" type="slidenum">
              <a:rPr lang="en-US" smtClean="0"/>
              <a:t>‹#›</a:t>
            </a:fld>
            <a:endParaRPr lang="en-US"/>
          </a:p>
        </p:txBody>
      </p:sp>
    </p:spTree>
    <p:extLst>
      <p:ext uri="{BB962C8B-B14F-4D97-AF65-F5344CB8AC3E}">
        <p14:creationId xmlns:p14="http://schemas.microsoft.com/office/powerpoint/2010/main" val="805795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BF1C6-0066-4739-8409-FA8864183831}" type="datetimeFigureOut">
              <a:rPr lang="en-US" smtClean="0"/>
              <a:t>7/10/2018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725B3-CF69-47EE-8DC2-10515FDEBCB0}" type="slidenum">
              <a:rPr lang="en-US" smtClean="0"/>
              <a:t>‹#›</a:t>
            </a:fld>
            <a:endParaRPr lang="en-US"/>
          </a:p>
        </p:txBody>
      </p:sp>
    </p:spTree>
    <p:extLst>
      <p:ext uri="{BB962C8B-B14F-4D97-AF65-F5344CB8AC3E}">
        <p14:creationId xmlns:p14="http://schemas.microsoft.com/office/powerpoint/2010/main" val="383189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Speyer, Sun 1.7.2018 – </a:t>
            </a:r>
            <a:r>
              <a:rPr lang="en-US" dirty="0" err="1" smtClean="0"/>
              <a:t>jued</a:t>
            </a:r>
            <a:r>
              <a:rPr lang="en-US" dirty="0" smtClean="0"/>
              <a:t>. </a:t>
            </a:r>
            <a:r>
              <a:rPr lang="en-US" dirty="0" err="1" smtClean="0"/>
              <a:t>Gemeindezentrum</a:t>
            </a:r>
            <a:r>
              <a:rPr lang="en-US" dirty="0" smtClean="0"/>
              <a:t> Speyer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8E791D-6A83-44A4-8268-3BEDBCF066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572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he-IL" smtClean="0"/>
              <a:t>Entanglement – interconnection </a:t>
            </a:r>
            <a:endParaRPr lang="he-IL" altLang="he-IL"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09FC6DC6-89A2-46EB-84B9-B66524FFB6DE}" type="slidenum">
              <a:rPr kumimoji="0" lang="he-IL" altLang="he-I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21</a:t>
            </a:fld>
            <a:endParaRPr kumimoji="0" lang="he-IL" altLang="he-I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3027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he-IL" b="1" smtClean="0"/>
              <a:t>Aldo van Eyck</a:t>
            </a:r>
            <a:r>
              <a:rPr lang="en-US" altLang="he-IL" smtClean="0"/>
              <a:t> (16 March 1918 – 14 January 1999</a:t>
            </a:r>
            <a:endParaRPr lang="he-IL" altLang="he-IL"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algn="r" rtl="1"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A460865F-2146-47D3-B59D-E77016B5C07F}" type="slidenum">
              <a:rPr kumimoji="0" lang="he-IL" altLang="he-I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26</a:t>
            </a:fld>
            <a:endParaRPr kumimoji="0" lang="he-IL" altLang="he-I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6861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Speyer, Sun 1.7.2018 – </a:t>
            </a:r>
            <a:r>
              <a:rPr lang="en-US" dirty="0" err="1" smtClean="0"/>
              <a:t>jued</a:t>
            </a:r>
            <a:r>
              <a:rPr lang="en-US" dirty="0" smtClean="0"/>
              <a:t>. </a:t>
            </a:r>
            <a:r>
              <a:rPr lang="en-US" dirty="0" err="1" smtClean="0"/>
              <a:t>Gemeindezentrum</a:t>
            </a:r>
            <a:r>
              <a:rPr lang="en-US" dirty="0" smtClean="0"/>
              <a:t> Speyer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8E791D-6A83-44A4-8268-3BEDBCF066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946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48E613-A19A-4177-B89F-C0C8595D9A3C}"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49-6609-47AC-B200-DF0E249AA481}" type="slidenum">
              <a:rPr lang="en-US" smtClean="0"/>
              <a:t>‹#›</a:t>
            </a:fld>
            <a:endParaRPr lang="en-US"/>
          </a:p>
        </p:txBody>
      </p:sp>
    </p:spTree>
    <p:extLst>
      <p:ext uri="{BB962C8B-B14F-4D97-AF65-F5344CB8AC3E}">
        <p14:creationId xmlns:p14="http://schemas.microsoft.com/office/powerpoint/2010/main" val="52512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8E613-A19A-4177-B89F-C0C8595D9A3C}"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49-6609-47AC-B200-DF0E249AA481}" type="slidenum">
              <a:rPr lang="en-US" smtClean="0"/>
              <a:t>‹#›</a:t>
            </a:fld>
            <a:endParaRPr lang="en-US"/>
          </a:p>
        </p:txBody>
      </p:sp>
    </p:spTree>
    <p:extLst>
      <p:ext uri="{BB962C8B-B14F-4D97-AF65-F5344CB8AC3E}">
        <p14:creationId xmlns:p14="http://schemas.microsoft.com/office/powerpoint/2010/main" val="2331752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8E613-A19A-4177-B89F-C0C8595D9A3C}"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49-6609-47AC-B200-DF0E249AA481}" type="slidenum">
              <a:rPr lang="en-US" smtClean="0"/>
              <a:t>‹#›</a:t>
            </a:fld>
            <a:endParaRPr lang="en-US"/>
          </a:p>
        </p:txBody>
      </p:sp>
    </p:spTree>
    <p:extLst>
      <p:ext uri="{BB962C8B-B14F-4D97-AF65-F5344CB8AC3E}">
        <p14:creationId xmlns:p14="http://schemas.microsoft.com/office/powerpoint/2010/main" val="805031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807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47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53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386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15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933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954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504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48E613-A19A-4177-B89F-C0C8595D9A3C}"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49-6609-47AC-B200-DF0E249AA481}" type="slidenum">
              <a:rPr lang="en-US" smtClean="0"/>
              <a:t>‹#›</a:t>
            </a:fld>
            <a:endParaRPr lang="en-US"/>
          </a:p>
        </p:txBody>
      </p:sp>
    </p:spTree>
    <p:extLst>
      <p:ext uri="{BB962C8B-B14F-4D97-AF65-F5344CB8AC3E}">
        <p14:creationId xmlns:p14="http://schemas.microsoft.com/office/powerpoint/2010/main" val="987148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60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372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005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5C1A58ED-4EE5-4A12-A3B5-26D4960DE862}"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A8FAC62D-21DC-4341-AF39-0FF436CA7A13}"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16081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D3ADEC31-CFE0-4662-A833-298038467824}"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2A550AD0-D5F2-406F-A86D-59169230950A}"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93667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6B38F076-0A9E-482C-8B22-606C67FA42EF}"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CBFFDD9D-87A3-4C1E-9172-168D1A3535FB}"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51480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4F9DE62-C9E2-4354-93EC-120BA28DC7C0}"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B3115F57-C723-44E5-9E43-547EECFFF905}"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12761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D492DE26-A2D8-43B0-BA86-2ADC38FF99ED}"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1F200C8C-D367-4436-B600-E8280ABC8494}"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1457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6CC2D1DE-B6B5-4AB3-A3D0-34578A474D85}"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C80C4947-3BA4-4056-8B58-71F9F5BAAFA7}"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92011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9DE7A5E7-D729-4FD6-9A2A-17B05A280F1B}"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4ED230E3-6491-4864-8D1C-48337F3FB60D}"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3902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348E613-A19A-4177-B89F-C0C8595D9A3C}"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57AF49-6609-47AC-B200-DF0E249AA481}" type="slidenum">
              <a:rPr lang="en-US" smtClean="0"/>
              <a:t>‹#›</a:t>
            </a:fld>
            <a:endParaRPr lang="en-US"/>
          </a:p>
        </p:txBody>
      </p:sp>
    </p:spTree>
    <p:extLst>
      <p:ext uri="{BB962C8B-B14F-4D97-AF65-F5344CB8AC3E}">
        <p14:creationId xmlns:p14="http://schemas.microsoft.com/office/powerpoint/2010/main" val="4052391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2B2726F6-6820-4A4B-8257-AD5BB4DA77CA}"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A191080C-986A-4A9B-9262-2E114A29210C}"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03535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D1D68C1A-0B35-4D6D-9109-38E4767F9850}"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924B37F4-6D3C-46B3-8A10-9B887FEC2D0A}"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51357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86555DBE-8CED-4931-8E2D-C7FDFA00B7C1}"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A37FF352-6829-4AAD-8904-09FB993BFDA9}"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19695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8A963024-C3A0-4799-BC2F-3844F087E8C4}"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B217F0E7-CBC9-4373-8572-22B8999F9DE5}"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52826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1D6A1564-6F66-4F33-80D2-4EAD9F9D36DE}"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5CE947D1-D759-4216-9CD3-E03D67682F52}"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932260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1AA06C19-E1F1-4837-8683-F0C2516DDAE8}"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9AC5D1EA-AB7C-43CA-A86D-0F95806178EF}"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93151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E0602DFC-271E-46C9-8DDE-CF3AABBA4D28}"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EA63F224-CC63-4977-8F67-694DA0EA723B}"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33231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4FB18224-3206-4504-A085-1A3A526454F1}"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F331D9E0-390C-461D-9145-B7B33E5F11C0}"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47690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7D66DE67-1C08-4DC8-9711-6CDE19FE3BAB}"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10D6D15-A9C0-4CC0-9DF2-E9ECD890C256}"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17745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47EE27CE-4A0E-43B1-8019-31534E7A91DC}"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9C5B1978-71C1-4F91-B6CC-7FBC60C39192}"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1908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48E613-A19A-4177-B89F-C0C8595D9A3C}"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AF49-6609-47AC-B200-DF0E249AA481}" type="slidenum">
              <a:rPr lang="en-US" smtClean="0"/>
              <a:t>‹#›</a:t>
            </a:fld>
            <a:endParaRPr lang="en-US"/>
          </a:p>
        </p:txBody>
      </p:sp>
    </p:spTree>
    <p:extLst>
      <p:ext uri="{BB962C8B-B14F-4D97-AF65-F5344CB8AC3E}">
        <p14:creationId xmlns:p14="http://schemas.microsoft.com/office/powerpoint/2010/main" val="13431532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C0F0E3E4-E84F-4C1F-9765-2E652A19343A}"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FFF9280-2301-4F49-93A6-E8080167FB3F}"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91819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FEFBA089-D2EF-432C-81E5-C985726BDB91}"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39C20F66-B00C-4813-9224-87882FE8BF9A}"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30953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94CB3917-952E-4BA5-9705-9E745D652544}"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0297ADBF-FD13-4F18-9CEC-8186C8CD4EED}"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50949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B617D29D-56ED-4173-BAC5-2861EEAA60A2}"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E2E6F877-11B3-46EB-A25B-1054BCEA68A2}"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81610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FCF6411A-066B-4F1A-94EC-9C980C7D7A10}"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75384D30-477C-467A-9D55-CC863C1F2643}"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65583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F13D148D-AC98-4036-B4AE-5E1AFD4E414C}"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086237D-3532-49FC-81EC-1EBC39AF4024}"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75887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F89E3909-773E-4636-9A48-7051A57A8773}"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054315D8-C87D-4E34-A9CB-1963F5661684}"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73496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F550B27-DE69-46DF-9D72-B02FF16BED2A}"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58B178C0-932B-4FCF-9F11-0F65CC25EEE8}"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404738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27E83B04-62CA-40CE-A3ED-4C432EF3B767}"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0128FD10-F3C6-4837-989E-B7117E1A42D0}"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00491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E0424AFA-E717-4C01-8F77-BAA3520FCCE7}"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CF508790-EF15-4E9A-9A35-56BE833B7DE0}"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7155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48E613-A19A-4177-B89F-C0C8595D9A3C}" type="datetimeFigureOut">
              <a:rPr lang="en-US" smtClean="0"/>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57AF49-6609-47AC-B200-DF0E249AA481}" type="slidenum">
              <a:rPr lang="en-US" smtClean="0"/>
              <a:t>‹#›</a:t>
            </a:fld>
            <a:endParaRPr lang="en-US"/>
          </a:p>
        </p:txBody>
      </p:sp>
    </p:spTree>
    <p:extLst>
      <p:ext uri="{BB962C8B-B14F-4D97-AF65-F5344CB8AC3E}">
        <p14:creationId xmlns:p14="http://schemas.microsoft.com/office/powerpoint/2010/main" val="28846112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DA239ED0-0CBE-4A4E-8689-DDB971C98F28}"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1F8EBBFC-E304-43AC-9537-834D23D1E93C}"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020229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559F80A5-BDA9-4578-A3A6-6DB9130A336F}"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55F7E91-D6E7-4E85-9051-5E02132BA3AF}"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788146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8A0E3B8D-0184-43BC-9F06-F73D2C80ADE8}"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7C4FE360-6AE1-4783-8851-ADAF9E62C882}"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683690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A0E8B297-64DC-44FD-87EA-D0C3A5AD2203}"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CE925406-9379-4B85-A3A2-3C04153EDB1B}"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871543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BE1B7FF8-FC70-4382-904C-61EE60671498}"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E4C8E1A9-6D0D-4C0E-8DDC-0BA903955328}"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544289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7270796A-A9C0-4A3E-B8A1-4EC8FF55085F}"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B80B3BC5-056C-4856-8721-D1042597E892}"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806363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9BF1EBB6-E169-4D08-92B1-5849E5455989}"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443C9027-0504-4F5E-B0E2-1F1251BA7038}"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526321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513B764A-EC4A-4FA5-AD1A-B8CEF0288DE1}"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0160F6DC-42B6-4126-B790-01A34AF22F4B}"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64480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4C85932-FA2F-4371-A735-7EA243DE834E}"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D661A398-80A7-464C-BF5F-F449F4807E69}"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51735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8E51EE49-94A6-4227-B869-DC522AA82C67}"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570FCAE3-71E1-49B7-B563-39F7EF07248B}"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7715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48E613-A19A-4177-B89F-C0C8595D9A3C}" type="datetimeFigureOut">
              <a:rPr lang="en-US" smtClean="0"/>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57AF49-6609-47AC-B200-DF0E249AA481}" type="slidenum">
              <a:rPr lang="en-US" smtClean="0"/>
              <a:t>‹#›</a:t>
            </a:fld>
            <a:endParaRPr lang="en-US"/>
          </a:p>
        </p:txBody>
      </p:sp>
    </p:spTree>
    <p:extLst>
      <p:ext uri="{BB962C8B-B14F-4D97-AF65-F5344CB8AC3E}">
        <p14:creationId xmlns:p14="http://schemas.microsoft.com/office/powerpoint/2010/main" val="14036752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0540AF31-3628-40EA-967F-D0B04F7ACE38}"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D697C948-B419-49F9-8AB0-4C745EB91A53}"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70253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F51195A7-594F-4D57-8AEC-B2D946C003D3}"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18ABFA8-E73B-4D44-890F-EAB96FEF3D79}"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592394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114408F-AFC3-41BD-9592-DB25836386C1}"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79439663-147A-4826-B68C-2ABC39FF8976}"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733395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B95A4C27-8A19-4328-B2DE-6935C0EA1957}"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8D515A3B-E2D3-489E-A6CF-9359149C1393}"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7940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B4265781-A5FC-4292-A9FA-EC4833C34C96}"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7268259B-97F7-435B-890F-5C860E6A534B}"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270376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984DBA48-BECE-4B28-8457-2F62B7FD8A95}"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5F10897D-745C-45B3-B21C-9E7910B1B2CD}"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42914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C0FEFCFD-987C-40F1-B0BB-15585C5AEFCB}"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A60B3729-FD3F-4D83-9995-E8D77FE632F4}"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430761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47C1890F-22F6-436C-BAA6-6C0868F0533F}"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787E58D4-8F9C-4504-ADB8-B69AB2E6FC95}"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524633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F6FFC8EF-4CF8-4467-9C0E-8CF616A87847}"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A29CC0EC-5BDA-49AF-BD61-2CFA80D0659A}"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5523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63C629DF-FFED-49D8-887F-1C5E3BD78A0C}"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605ACF43-4669-45B0-A64B-46BE4EA26213}"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5337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8E613-A19A-4177-B89F-C0C8595D9A3C}" type="datetimeFigureOut">
              <a:rPr lang="en-US" smtClean="0"/>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57AF49-6609-47AC-B200-DF0E249AA481}" type="slidenum">
              <a:rPr lang="en-US" smtClean="0"/>
              <a:t>‹#›</a:t>
            </a:fld>
            <a:endParaRPr lang="en-US"/>
          </a:p>
        </p:txBody>
      </p:sp>
    </p:spTree>
    <p:extLst>
      <p:ext uri="{BB962C8B-B14F-4D97-AF65-F5344CB8AC3E}">
        <p14:creationId xmlns:p14="http://schemas.microsoft.com/office/powerpoint/2010/main" val="3575107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2D1C19E0-36CA-4216-B150-DD43999DE2C3}"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5A6F78F2-1C5A-48BB-AD55-D30E880925B5}"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949600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3F1E4FD-9BD2-4C58-B65E-60409DE627A4}"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14751478-8A3D-491F-BCFB-BCE9B2D378D9}"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631338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104858E4-A50B-4BCC-B821-9A3B42DCA9EF}"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7357B1C4-6FD9-4C56-B994-E63FE042782E}"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436639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9EBEF391-B060-4D67-A882-9CA3FF145C1A}"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0958FCE7-63DF-45C2-83B4-8E30FEB1ED37}"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019091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889B0D40-2EBC-4E68-9F7F-BF950F0B61BF}"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D9AB67AD-AB58-4B16-A528-D5605667A0E6}"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9822690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F6AFB55D-7943-440A-8FE8-2AAD1C1F12C8}"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444D7989-EB18-476E-B662-73EFB677EA7D}"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992079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684BD097-3E60-459F-8FDB-DA36386651D3}"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CB29E202-2829-4D0A-BCB3-FC1AF17E4E11}"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586154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9D73B0EF-289D-467B-8EF8-6CC2982763E8}"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6DE461D4-A17E-45CD-B990-F33A058F7F90}"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9968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65991347-CB83-414A-88D0-A1FC9D496058}"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3DAFCDB4-10C4-42B0-B850-76AC7B31B56C}"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087681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AC1DA629-62E4-4110-AAA7-BDAAA592BFA8}"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AF9A32E2-1AC9-4544-A1DB-4F595C48608A}"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0484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348E613-A19A-4177-B89F-C0C8595D9A3C}"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AF49-6609-47AC-B200-DF0E249AA481}" type="slidenum">
              <a:rPr lang="en-US" smtClean="0"/>
              <a:t>‹#›</a:t>
            </a:fld>
            <a:endParaRPr lang="en-US"/>
          </a:p>
        </p:txBody>
      </p:sp>
    </p:spTree>
    <p:extLst>
      <p:ext uri="{BB962C8B-B14F-4D97-AF65-F5344CB8AC3E}">
        <p14:creationId xmlns:p14="http://schemas.microsoft.com/office/powerpoint/2010/main" val="32002383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726A9ED2-34AE-4FB3-A2D2-3FFBCD1C9FB5}"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714D5A62-922E-4059-9719-5269E44DA563}"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000114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A9C9EC87-BEE8-44CE-9E30-E997B99654BE}"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06AA8A66-01D1-42AE-956B-91E81E4E83E2}"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3216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66D35FE1-2741-4F2E-9B40-5FD05C824D52}"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9"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DBBF96D8-5BEB-4177-9FD6-80EC38904933}"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490170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A2A5268E-473A-4001-875D-545ADF797549}"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6BEBF91F-C837-4EF3-BB50-490F365D2A5B}"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735350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15556AF0-2652-4612-90D9-F10ACF2401F4}"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4"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1CA9B3B3-A045-438E-844C-7597E9318D65}"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686347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62489FAC-57ED-4B0A-B195-46B979492188}"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7730B2E6-76A8-4CA5-B4DA-456B28605769}"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210284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AC632133-B09F-482E-BB48-60E26198BAF2}"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462863CA-1C68-47B9-A527-19405D9EA116}"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0865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5503DBE7-68FB-4433-9AF2-8815D3B7D321}"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7761ED16-D5FA-4683-8002-60ADF65B414E}"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924480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2ADE8265-96F4-41C6-B383-2370BFE58AC5}"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228D0140-1F7A-4734-9283-D7DBB6CEA0E1}"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597983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527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348E613-A19A-4177-B89F-C0C8595D9A3C}"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57AF49-6609-47AC-B200-DF0E249AA481}" type="slidenum">
              <a:rPr lang="en-US" smtClean="0"/>
              <a:t>‹#›</a:t>
            </a:fld>
            <a:endParaRPr lang="en-US"/>
          </a:p>
        </p:txBody>
      </p:sp>
    </p:spTree>
    <p:extLst>
      <p:ext uri="{BB962C8B-B14F-4D97-AF65-F5344CB8AC3E}">
        <p14:creationId xmlns:p14="http://schemas.microsoft.com/office/powerpoint/2010/main" val="19958687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28675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76807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5464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1200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3582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3382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381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1370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320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93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48E613-A19A-4177-B89F-C0C8595D9A3C}" type="datetimeFigureOut">
              <a:rPr lang="en-US" smtClean="0"/>
              <a:t>7/10/2018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157AF49-6609-47AC-B200-DF0E249AA481}" type="slidenum">
              <a:rPr lang="en-US" smtClean="0"/>
              <a:t>‹#›</a:t>
            </a:fld>
            <a:endParaRPr lang="en-US"/>
          </a:p>
        </p:txBody>
      </p:sp>
    </p:spTree>
    <p:extLst>
      <p:ext uri="{BB962C8B-B14F-4D97-AF65-F5344CB8AC3E}">
        <p14:creationId xmlns:p14="http://schemas.microsoft.com/office/powerpoint/2010/main" val="3878747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1573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smtClean="0"/>
              <a:t>Click to edit Master text styles</a:t>
            </a:r>
          </a:p>
          <a:p>
            <a:pPr lvl="1"/>
            <a:r>
              <a:rPr lang="en-US" altLang="he-IL" smtClean="0"/>
              <a:t>Second level</a:t>
            </a:r>
          </a:p>
          <a:p>
            <a:pPr lvl="2"/>
            <a:r>
              <a:rPr lang="en-US" altLang="he-IL" smtClean="0"/>
              <a:t>Third level</a:t>
            </a:r>
          </a:p>
          <a:p>
            <a:pPr lvl="3"/>
            <a:r>
              <a:rPr lang="en-US" altLang="he-IL" smtClean="0"/>
              <a:t>Fourth level</a:t>
            </a:r>
          </a:p>
          <a:p>
            <a:pPr lvl="4"/>
            <a:r>
              <a:rPr lang="en-US" altLang="he-IL"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443EA125-5B9D-47A8-809F-BB2EC15A4DF9}"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BD9B2B34-3A37-4D96-8B55-0729BA842949}"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658783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10253F"/>
            </a:gs>
            <a:gs pos="50000">
              <a:srgbClr val="C2D1ED"/>
            </a:gs>
            <a:gs pos="100000">
              <a:srgbClr val="E1E8F5"/>
            </a:gs>
          </a:gsLst>
          <a:lin ang="162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smtClean="0"/>
              <a:t>Click to edit Master text styles</a:t>
            </a:r>
          </a:p>
          <a:p>
            <a:pPr lvl="1"/>
            <a:r>
              <a:rPr lang="en-US" altLang="he-IL" smtClean="0"/>
              <a:t>Second level</a:t>
            </a:r>
          </a:p>
          <a:p>
            <a:pPr lvl="2"/>
            <a:r>
              <a:rPr lang="en-US" altLang="he-IL" smtClean="0"/>
              <a:t>Third level</a:t>
            </a:r>
          </a:p>
          <a:p>
            <a:pPr lvl="3"/>
            <a:r>
              <a:rPr lang="en-US" altLang="he-IL" smtClean="0"/>
              <a:t>Fourth level</a:t>
            </a:r>
          </a:p>
          <a:p>
            <a:pPr lvl="4"/>
            <a:r>
              <a:rPr lang="en-US" altLang="he-IL"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CE943438-A346-41EC-9E51-8C818FC76169}"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B901D816-A78F-4C3E-94EB-363F9AA85451}"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449817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smtClean="0"/>
              <a:t>Click to edit Master text styles</a:t>
            </a:r>
          </a:p>
          <a:p>
            <a:pPr lvl="1"/>
            <a:r>
              <a:rPr lang="en-US" altLang="he-IL" smtClean="0"/>
              <a:t>Second level</a:t>
            </a:r>
          </a:p>
          <a:p>
            <a:pPr lvl="2"/>
            <a:r>
              <a:rPr lang="en-US" altLang="he-IL" smtClean="0"/>
              <a:t>Third level</a:t>
            </a:r>
          </a:p>
          <a:p>
            <a:pPr lvl="3"/>
            <a:r>
              <a:rPr lang="en-US" altLang="he-IL" smtClean="0"/>
              <a:t>Fourth level</a:t>
            </a:r>
          </a:p>
          <a:p>
            <a:pPr lvl="4"/>
            <a:r>
              <a:rPr lang="en-US" altLang="he-IL"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CDF8D05C-7D5E-4AB6-90C5-6C0ECDA0E124}"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3B2BAB38-A624-4DA8-A1D8-86B5E30329BE}"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0310200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smtClean="0"/>
              <a:t>Click to edit Master text styles</a:t>
            </a:r>
          </a:p>
          <a:p>
            <a:pPr lvl="1"/>
            <a:r>
              <a:rPr lang="en-US" altLang="he-IL" smtClean="0"/>
              <a:t>Second level</a:t>
            </a:r>
          </a:p>
          <a:p>
            <a:pPr lvl="2"/>
            <a:r>
              <a:rPr lang="en-US" altLang="he-IL" smtClean="0"/>
              <a:t>Third level</a:t>
            </a:r>
          </a:p>
          <a:p>
            <a:pPr lvl="3"/>
            <a:r>
              <a:rPr lang="en-US" altLang="he-IL" smtClean="0"/>
              <a:t>Fourth level</a:t>
            </a:r>
          </a:p>
          <a:p>
            <a:pPr lvl="4"/>
            <a:r>
              <a:rPr lang="en-US" altLang="he-IL"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D1F79BE8-023B-4219-87BC-6C1C06FDDC2E}"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C8A13201-58C8-4593-B70A-F9F398839F22}"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820949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smtClean="0"/>
              <a:t>Click to edit Master text styles</a:t>
            </a:r>
          </a:p>
          <a:p>
            <a:pPr lvl="1"/>
            <a:r>
              <a:rPr lang="en-US" altLang="he-IL" smtClean="0"/>
              <a:t>Second level</a:t>
            </a:r>
          </a:p>
          <a:p>
            <a:pPr lvl="2"/>
            <a:r>
              <a:rPr lang="en-US" altLang="he-IL" smtClean="0"/>
              <a:t>Third level</a:t>
            </a:r>
          </a:p>
          <a:p>
            <a:pPr lvl="3"/>
            <a:r>
              <a:rPr lang="en-US" altLang="he-IL" smtClean="0"/>
              <a:t>Fourth level</a:t>
            </a:r>
          </a:p>
          <a:p>
            <a:pPr lvl="4"/>
            <a:r>
              <a:rPr lang="en-US" altLang="he-IL"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F6989545-190B-450B-AA18-78A8C6D82C93}"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9A9F3FD0-EA0C-4346-BE87-69DF0463E2A9}" type="slidenum">
              <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5876289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10253F"/>
            </a:gs>
            <a:gs pos="50000">
              <a:srgbClr val="C2D1ED"/>
            </a:gs>
            <a:gs pos="100000">
              <a:srgbClr val="E1E8F5"/>
            </a:gs>
          </a:gsLst>
          <a:lin ang="16200000" scaled="1"/>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smtClean="0"/>
              <a:t>Click to edit Master text styles</a:t>
            </a:r>
          </a:p>
          <a:p>
            <a:pPr lvl="1"/>
            <a:r>
              <a:rPr lang="en-US" altLang="he-IL" smtClean="0"/>
              <a:t>Second level</a:t>
            </a:r>
          </a:p>
          <a:p>
            <a:pPr lvl="2"/>
            <a:r>
              <a:rPr lang="en-US" altLang="he-IL" smtClean="0"/>
              <a:t>Third level</a:t>
            </a:r>
          </a:p>
          <a:p>
            <a:pPr lvl="3"/>
            <a:r>
              <a:rPr lang="en-US" altLang="he-IL" smtClean="0"/>
              <a:t>Fourth level</a:t>
            </a:r>
          </a:p>
          <a:p>
            <a:pPr lvl="4"/>
            <a:r>
              <a:rPr lang="en-US" altLang="he-IL" smtClean="0"/>
              <a:t>Fifth level</a:t>
            </a: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prstClr val="black">
                    <a:tint val="75000"/>
                  </a:prstClr>
                </a:solidFill>
                <a:latin typeface="+mn-lt"/>
                <a:cs typeface="+mn-cs"/>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FF878CD2-1B6D-468B-A3A6-8A3A46471E32}" type="datetimeFigureOut">
              <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1" eaLnBrk="1" fontAlgn="auto" latinLnBrk="0" hangingPunct="1">
                <a:lnSpc>
                  <a:spcPct val="100000"/>
                </a:lnSpc>
                <a:spcBef>
                  <a:spcPts val="0"/>
                </a:spcBef>
                <a:spcAft>
                  <a:spcPts val="0"/>
                </a:spcAft>
                <a:buClrTx/>
                <a:buSzTx/>
                <a:buFontTx/>
                <a:buNone/>
                <a:tabLst/>
                <a:defRPr/>
              </a:pPr>
              <a:t>כ"ז/תמוז/תשע"ח</a:t>
            </a:fld>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prstClr val="black">
                    <a:tint val="75000"/>
                  </a:prstClr>
                </a:solidFill>
                <a:latin typeface="+mn-lt"/>
                <a:cs typeface="+mn-cs"/>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rtl="1" eaLnBrk="1" hangingPunct="1">
              <a:defRPr sz="1200" smtClean="0">
                <a:solidFill>
                  <a:srgbClr val="898989"/>
                </a:solidFill>
              </a:defRPr>
            </a:lvl1pPr>
          </a:lstStyle>
          <a:p>
            <a:pPr marL="0" marR="0" lvl="0" indent="0" algn="l" defTabSz="914400" rtl="1" eaLnBrk="1" fontAlgn="base" latinLnBrk="0" hangingPunct="1">
              <a:lnSpc>
                <a:spcPct val="100000"/>
              </a:lnSpc>
              <a:spcBef>
                <a:spcPct val="0"/>
              </a:spcBef>
              <a:spcAft>
                <a:spcPct val="0"/>
              </a:spcAft>
              <a:buClrTx/>
              <a:buSzTx/>
              <a:buFontTx/>
              <a:buNone/>
              <a:tabLst/>
              <a:defRPr/>
            </a:pPr>
            <a:fld id="{D13E5B9C-30E9-45D2-8619-D59972C2314D}" type="slidenum">
              <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a:t>
            </a:fld>
            <a:endParaRPr kumimoji="0" lang="he-IL"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0232619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348E613-A19A-4177-B89F-C0C8595D9A3C}"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7/10/2018</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57AF49-6609-47AC-B200-DF0E249AA481}"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33974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4.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il/url?sa=i&amp;rct=j&amp;q=&amp;esrc=s&amp;source=images&amp;cd=&amp;cad=rja&amp;uact=8&amp;ved=0ahUKEwiv6JiylKPLAhWIC5oKHZRcAXYQjRwIBw&amp;url=http://www.codart.nl/433/&amp;bvm=bv.115339255,d.bGs&amp;psig=AFQjCNFyBn53z9U5HcMHWjvkUIiw75kYlQ&amp;ust=1457047820364265" TargetMode="External"/><Relationship Id="rId2" Type="http://schemas.openxmlformats.org/officeDocument/2006/relationships/notesSlide" Target="../notesSlides/notesSlide2.xml"/><Relationship Id="rId1" Type="http://schemas.openxmlformats.org/officeDocument/2006/relationships/slideLayout" Target="../slideLayouts/slideLayout5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1"/>
            <a:r>
              <a:rPr lang="he-IL" sz="4000" dirty="0" err="1" smtClean="0">
                <a:solidFill>
                  <a:srgbClr val="FFFF00"/>
                </a:solidFill>
                <a:latin typeface="David" panose="020E0502060401010101" pitchFamily="34" charset="-79"/>
                <a:cs typeface="David" panose="020E0502060401010101" pitchFamily="34" charset="-79"/>
              </a:rPr>
              <a:t>אאא</a:t>
            </a:r>
            <a:endParaRPr lang="en-US" sz="4000" dirty="0">
              <a:solidFill>
                <a:srgbClr val="FFFF00"/>
              </a:solidFill>
              <a:latin typeface="David" panose="020E0502060401010101" pitchFamily="34" charset="-79"/>
              <a:cs typeface="David" panose="020E0502060401010101" pitchFamily="34" charset="-79"/>
            </a:endParaRPr>
          </a:p>
        </p:txBody>
      </p:sp>
      <p:pic>
        <p:nvPicPr>
          <p:cNvPr id="5" name="Picture 4"/>
          <p:cNvPicPr preferRelativeResize="0">
            <a:picLocks/>
          </p:cNvPicPr>
          <p:nvPr/>
        </p:nvPicPr>
        <p:blipFill rotWithShape="1">
          <a:blip r:embed="rId3"/>
          <a:srcRect l="971"/>
          <a:stretch/>
        </p:blipFill>
        <p:spPr>
          <a:xfrm>
            <a:off x="10844" y="0"/>
            <a:ext cx="9144000" cy="4680000"/>
          </a:xfrm>
          <a:prstGeom prst="rect">
            <a:avLst/>
          </a:prstGeom>
        </p:spPr>
      </p:pic>
      <p:sp>
        <p:nvSpPr>
          <p:cNvPr id="3" name="Subtitle 2"/>
          <p:cNvSpPr>
            <a:spLocks noGrp="1"/>
          </p:cNvSpPr>
          <p:nvPr>
            <p:ph type="subTitle" idx="1"/>
          </p:nvPr>
        </p:nvSpPr>
        <p:spPr>
          <a:xfrm>
            <a:off x="1205917" y="4310916"/>
            <a:ext cx="6858000" cy="2295414"/>
          </a:xfrm>
          <a:solidFill>
            <a:schemeClr val="accent5">
              <a:lumMod val="50000"/>
            </a:schemeClr>
          </a:solidFill>
        </p:spPr>
        <p:txBody>
          <a:bodyPr>
            <a:normAutofit fontScale="92500" lnSpcReduction="20000"/>
          </a:bodyPr>
          <a:lstStyle/>
          <a:p>
            <a:pPr>
              <a:lnSpc>
                <a:spcPct val="150000"/>
              </a:lnSpc>
            </a:pPr>
            <a:r>
              <a:rPr lang="en-US" sz="3200" b="1" dirty="0" smtClean="0">
                <a:solidFill>
                  <a:srgbClr val="FFFF00"/>
                </a:solidFill>
                <a:latin typeface="David" panose="020E0502060401010101" pitchFamily="34" charset="-79"/>
                <a:cs typeface="David" panose="020E0502060401010101" pitchFamily="34" charset="-79"/>
              </a:rPr>
              <a:t>Song of the One</a:t>
            </a:r>
            <a:r>
              <a:rPr lang="en-US" sz="2800" b="1" dirty="0" smtClean="0">
                <a:solidFill>
                  <a:srgbClr val="FFFF00"/>
                </a:solidFill>
                <a:latin typeface="David" panose="020E0502060401010101" pitchFamily="34" charset="-79"/>
                <a:cs typeface="David" panose="020E0502060401010101" pitchFamily="34" charset="-79"/>
              </a:rPr>
              <a:t> II</a:t>
            </a:r>
          </a:p>
          <a:p>
            <a:pPr>
              <a:lnSpc>
                <a:spcPct val="150000"/>
              </a:lnSpc>
              <a:spcBef>
                <a:spcPts val="600"/>
              </a:spcBef>
            </a:pPr>
            <a:r>
              <a:rPr lang="en-US" sz="2800" dirty="0" smtClean="0">
                <a:solidFill>
                  <a:srgbClr val="FFFF00"/>
                </a:solidFill>
                <a:latin typeface="David" panose="020E0502060401010101" pitchFamily="34" charset="-79"/>
                <a:cs typeface="David" panose="020E0502060401010101" pitchFamily="34" charset="-79"/>
              </a:rPr>
              <a:t>Synagogue Poetry in Early </a:t>
            </a:r>
            <a:r>
              <a:rPr lang="en-US" sz="2800" dirty="0" err="1" smtClean="0">
                <a:solidFill>
                  <a:srgbClr val="FFFF00"/>
                </a:solidFill>
                <a:latin typeface="David" panose="020E0502060401010101" pitchFamily="34" charset="-79"/>
                <a:cs typeface="David" panose="020E0502060401010101" pitchFamily="34" charset="-79"/>
              </a:rPr>
              <a:t>Ashkenaz</a:t>
            </a:r>
            <a:r>
              <a:rPr lang="en-US" sz="2800" dirty="0" smtClean="0">
                <a:solidFill>
                  <a:srgbClr val="FFFF00"/>
                </a:solidFill>
                <a:latin typeface="David" panose="020E0502060401010101" pitchFamily="34" charset="-79"/>
                <a:cs typeface="David" panose="020E0502060401010101" pitchFamily="34" charset="-79"/>
              </a:rPr>
              <a:t> </a:t>
            </a:r>
          </a:p>
          <a:p>
            <a:pPr>
              <a:lnSpc>
                <a:spcPct val="150000"/>
              </a:lnSpc>
              <a:spcBef>
                <a:spcPts val="600"/>
              </a:spcBef>
            </a:pPr>
            <a:r>
              <a:rPr lang="en-US" sz="2600" dirty="0" smtClean="0">
                <a:solidFill>
                  <a:srgbClr val="FFFF00"/>
                </a:solidFill>
                <a:latin typeface="David" panose="020E0502060401010101" pitchFamily="34" charset="-79"/>
                <a:cs typeface="David" panose="020E0502060401010101" pitchFamily="34" charset="-79"/>
              </a:rPr>
              <a:t>Dr. Peter Sh. </a:t>
            </a:r>
            <a:r>
              <a:rPr lang="en-US" sz="2600" dirty="0" err="1" smtClean="0">
                <a:solidFill>
                  <a:srgbClr val="FFFF00"/>
                </a:solidFill>
                <a:latin typeface="David" panose="020E0502060401010101" pitchFamily="34" charset="-79"/>
                <a:cs typeface="David" panose="020E0502060401010101" pitchFamily="34" charset="-79"/>
              </a:rPr>
              <a:t>Lehnardt</a:t>
            </a:r>
            <a:r>
              <a:rPr lang="en-US" sz="2600" dirty="0" smtClean="0">
                <a:solidFill>
                  <a:srgbClr val="FFFF00"/>
                </a:solidFill>
                <a:latin typeface="David" panose="020E0502060401010101" pitchFamily="34" charset="-79"/>
                <a:cs typeface="David" panose="020E0502060401010101" pitchFamily="34" charset="-79"/>
              </a:rPr>
              <a:t> </a:t>
            </a:r>
          </a:p>
          <a:p>
            <a:pPr>
              <a:lnSpc>
                <a:spcPct val="110000"/>
              </a:lnSpc>
              <a:spcBef>
                <a:spcPts val="600"/>
              </a:spcBef>
            </a:pPr>
            <a:r>
              <a:rPr lang="en-US" sz="2200" dirty="0" smtClean="0">
                <a:solidFill>
                  <a:srgbClr val="FFFF00"/>
                </a:solidFill>
                <a:latin typeface="David" panose="020E0502060401010101" pitchFamily="34" charset="-79"/>
                <a:cs typeface="David" panose="020E0502060401010101" pitchFamily="34" charset="-79"/>
              </a:rPr>
              <a:t>Ben-Gurion University of the Negev, Beer </a:t>
            </a:r>
            <a:r>
              <a:rPr lang="en-US" sz="2200" dirty="0" err="1" smtClean="0">
                <a:solidFill>
                  <a:srgbClr val="FFFF00"/>
                </a:solidFill>
                <a:latin typeface="David" panose="020E0502060401010101" pitchFamily="34" charset="-79"/>
                <a:cs typeface="David" panose="020E0502060401010101" pitchFamily="34" charset="-79"/>
              </a:rPr>
              <a:t>Sheva</a:t>
            </a:r>
            <a:endParaRPr lang="en-US" sz="2200" dirty="0">
              <a:solidFill>
                <a:srgbClr val="FFFF00"/>
              </a:solidFill>
              <a:latin typeface="David" panose="020E0502060401010101" pitchFamily="34" charset="-79"/>
              <a:cs typeface="David" panose="020E0502060401010101" pitchFamily="34" charset="-79"/>
            </a:endParaRPr>
          </a:p>
        </p:txBody>
      </p:sp>
      <p:pic>
        <p:nvPicPr>
          <p:cNvPr id="6" name="Picture 5"/>
          <p:cNvPicPr preferRelativeResize="0">
            <a:picLocks/>
          </p:cNvPicPr>
          <p:nvPr/>
        </p:nvPicPr>
        <p:blipFill>
          <a:blip r:embed="rId4"/>
          <a:stretch>
            <a:fillRect/>
          </a:stretch>
        </p:blipFill>
        <p:spPr>
          <a:xfrm>
            <a:off x="6528867" y="2542307"/>
            <a:ext cx="2610000" cy="2546250"/>
          </a:xfrm>
          <a:prstGeom prst="rect">
            <a:avLst/>
          </a:prstGeom>
        </p:spPr>
      </p:pic>
    </p:spTree>
    <p:extLst>
      <p:ext uri="{BB962C8B-B14F-4D97-AF65-F5344CB8AC3E}">
        <p14:creationId xmlns:p14="http://schemas.microsoft.com/office/powerpoint/2010/main" val="341494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200" y="778770"/>
            <a:ext cx="8229600" cy="5715000"/>
          </a:xfrm>
          <a:blipFill dpi="0" rotWithShape="1">
            <a:blip r:embed="rId2"/>
            <a:srcRect/>
            <a:tile tx="0" ty="0" sx="100000" sy="100000" flip="none" algn="tl"/>
          </a:blipFill>
        </p:spPr>
        <p:txBody>
          <a:bodyPr/>
          <a:lstStyle/>
          <a:p>
            <a:pPr marL="0" indent="0" algn="l" rtl="0" eaLnBrk="1" hangingPunct="1">
              <a:lnSpc>
                <a:spcPct val="123000"/>
              </a:lnSpc>
              <a:spcBef>
                <a:spcPct val="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Covenant were sheltered. When they</a:t>
            </a:r>
          </a:p>
          <a:p>
            <a:pPr marL="0" indent="0" algn="l" rtl="0" eaLnBrk="1" hangingPunct="1">
              <a:lnSpc>
                <a:spcPct val="123000"/>
              </a:lnSpc>
              <a:spcBef>
                <a:spcPct val="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saw that the war was on every side by </a:t>
            </a:r>
          </a:p>
          <a:p>
            <a:pPr marL="0" indent="0" algn="l" rtl="0" eaLnBrk="1" hangingPunct="1">
              <a:lnSpc>
                <a:spcPct val="123000"/>
              </a:lnSpc>
              <a:spcBef>
                <a:spcPct val="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decree of  the King of Kings, </a:t>
            </a:r>
            <a:r>
              <a:rPr lang="en-US" altLang="he-IL" sz="2400" b="1" smtClean="0">
                <a:solidFill>
                  <a:srgbClr val="C00000"/>
                </a:solidFill>
                <a:latin typeface="David" panose="020E0502060401010101" pitchFamily="34" charset="-79"/>
                <a:cs typeface="David" panose="020E0502060401010101" pitchFamily="34" charset="-79"/>
              </a:rPr>
              <a:t>they justi- </a:t>
            </a:r>
          </a:p>
          <a:p>
            <a:pPr marL="0" indent="0" algn="l" rtl="0" eaLnBrk="1" hangingPunct="1">
              <a:lnSpc>
                <a:spcPct val="123000"/>
              </a:lnSpc>
              <a:spcBef>
                <a:spcPct val="0"/>
              </a:spcBef>
              <a:buFont typeface="Arial" panose="020B0604020202020204" pitchFamily="34" charset="0"/>
              <a:buNone/>
            </a:pPr>
            <a:r>
              <a:rPr lang="en-US" altLang="he-IL" sz="2400" b="1" smtClean="0">
                <a:solidFill>
                  <a:srgbClr val="C00000"/>
                </a:solidFill>
                <a:latin typeface="David" panose="020E0502060401010101" pitchFamily="34" charset="-79"/>
                <a:cs typeface="David" panose="020E0502060401010101" pitchFamily="34" charset="-79"/>
              </a:rPr>
              <a:t>fied Heaven's judgment upon them, </a:t>
            </a:r>
          </a:p>
          <a:p>
            <a:pPr marL="0" indent="0" algn="l" rtl="0" eaLnBrk="1" hangingPunct="1">
              <a:lnSpc>
                <a:spcPct val="123000"/>
              </a:lnSpc>
              <a:spcBef>
                <a:spcPct val="0"/>
              </a:spcBef>
              <a:buFont typeface="Arial" panose="020B0604020202020204" pitchFamily="34" charset="0"/>
              <a:buNone/>
            </a:pPr>
            <a:r>
              <a:rPr lang="en-US" altLang="he-IL" sz="2400" b="1" smtClean="0">
                <a:solidFill>
                  <a:srgbClr val="C00000"/>
                </a:solidFill>
                <a:latin typeface="David" panose="020E0502060401010101" pitchFamily="34" charset="-79"/>
                <a:cs typeface="David" panose="020E0502060401010101" pitchFamily="34" charset="-79"/>
              </a:rPr>
              <a:t>placed their trust in their Creator, and </a:t>
            </a:r>
          </a:p>
          <a:p>
            <a:pPr marL="0" indent="0" algn="l" rtl="0" eaLnBrk="1" hangingPunct="1">
              <a:lnSpc>
                <a:spcPct val="123000"/>
              </a:lnSpc>
              <a:spcBef>
                <a:spcPct val="0"/>
              </a:spcBef>
              <a:buFont typeface="Arial" panose="020B0604020202020204" pitchFamily="34" charset="0"/>
              <a:buNone/>
            </a:pPr>
            <a:r>
              <a:rPr lang="en-US" altLang="he-IL" sz="2400" b="1" smtClean="0">
                <a:solidFill>
                  <a:srgbClr val="C00000"/>
                </a:solidFill>
                <a:latin typeface="David" panose="020E0502060401010101" pitchFamily="34" charset="-79"/>
                <a:cs typeface="David" panose="020E0502060401010101" pitchFamily="34" charset="-79"/>
              </a:rPr>
              <a:t>offered true sacrifices, taking their </a:t>
            </a:r>
          </a:p>
          <a:p>
            <a:pPr marL="0" indent="0" algn="l" rtl="0" eaLnBrk="1" hangingPunct="1">
              <a:lnSpc>
                <a:spcPct val="123000"/>
              </a:lnSpc>
              <a:spcBef>
                <a:spcPct val="0"/>
              </a:spcBef>
              <a:buFont typeface="Arial" panose="020B0604020202020204" pitchFamily="34" charset="0"/>
              <a:buNone/>
            </a:pPr>
            <a:r>
              <a:rPr lang="en-US" altLang="he-IL" sz="2400" b="1" smtClean="0">
                <a:solidFill>
                  <a:srgbClr val="C00000"/>
                </a:solidFill>
                <a:latin typeface="David" panose="020E0502060401010101" pitchFamily="34" charset="-79"/>
                <a:cs typeface="David" panose="020E0502060401010101" pitchFamily="34" charset="-79"/>
              </a:rPr>
              <a:t>children and wholeheartedly slaughte-</a:t>
            </a:r>
          </a:p>
          <a:p>
            <a:pPr marL="0" indent="0" algn="l" rtl="0" eaLnBrk="1" hangingPunct="1">
              <a:lnSpc>
                <a:spcPct val="123000"/>
              </a:lnSpc>
              <a:spcBef>
                <a:spcPct val="0"/>
              </a:spcBef>
              <a:buFont typeface="Arial" panose="020B0604020202020204" pitchFamily="34" charset="0"/>
              <a:buNone/>
            </a:pPr>
            <a:r>
              <a:rPr lang="en-US" altLang="he-IL" sz="2400" b="1" smtClean="0">
                <a:solidFill>
                  <a:srgbClr val="C00000"/>
                </a:solidFill>
                <a:latin typeface="David" panose="020E0502060401010101" pitchFamily="34" charset="-79"/>
                <a:cs typeface="David" panose="020E0502060401010101" pitchFamily="34" charset="-79"/>
              </a:rPr>
              <a:t>ring them in witness to the Oneness of the Venerated and Awesome Name. </a:t>
            </a:r>
            <a:r>
              <a:rPr lang="en-US" altLang="he-IL" sz="2400" smtClean="0">
                <a:latin typeface="David" panose="020E0502060401010101" pitchFamily="34" charset="-79"/>
                <a:cs typeface="David" panose="020E0502060401010101" pitchFamily="34" charset="-79"/>
              </a:rPr>
              <a:t>The notables of the community were slain there. </a:t>
            </a:r>
          </a:p>
          <a:p>
            <a:pPr marL="0" indent="0" algn="l" rtl="0" eaLnBrk="1" hangingPunct="1">
              <a:lnSpc>
                <a:spcPct val="123000"/>
              </a:lnSpc>
              <a:spcBef>
                <a:spcPts val="60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There was a man there by the name of Meshullam, son of Yitshaq, and he called out in a great voice to his beloved wife Lady Tsippora and to all those present: “Hear me, adults and children! </a:t>
            </a:r>
            <a:endParaRPr lang="he-IL" altLang="he-IL" sz="2400" smtClean="0">
              <a:latin typeface="David" panose="020E0502060401010101" pitchFamily="34" charset="-79"/>
              <a:cs typeface="David" panose="020E0502060401010101" pitchFamily="34" charset="-79"/>
            </a:endParaRPr>
          </a:p>
        </p:txBody>
      </p:sp>
      <p:pic>
        <p:nvPicPr>
          <p:cNvPr id="15364" name="Picture 2" descr="C:\Users\Peter\Documents\00Qursim\02MitosVeHistoriyaBeOlamHaPiyyut\0202MeahYudAlef\firstcrusade-jews.jpg"/>
          <p:cNvPicPr>
            <a:picLocks noChangeAspect="1" noChangeArrowheads="1"/>
          </p:cNvPicPr>
          <p:nvPr/>
        </p:nvPicPr>
        <p:blipFill>
          <a:blip r:embed="rId3">
            <a:extLst>
              <a:ext uri="{28A0092B-C50C-407E-A947-70E740481C1C}">
                <a14:useLocalDpi xmlns:a14="http://schemas.microsoft.com/office/drawing/2010/main" val="0"/>
              </a:ext>
            </a:extLst>
          </a:blip>
          <a:srcRect t="5032" b="1434"/>
          <a:stretch>
            <a:fillRect/>
          </a:stretch>
        </p:blipFill>
        <p:spPr bwMode="auto">
          <a:xfrm>
            <a:off x="5580063" y="756545"/>
            <a:ext cx="314325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365126"/>
            <a:ext cx="8229600" cy="360000"/>
          </a:xfrm>
          <a:solidFill>
            <a:srgbClr val="A50021"/>
          </a:solidFill>
        </p:spPr>
        <p:txBody>
          <a:bodyPr>
            <a:noAutofit/>
          </a:bodyPr>
          <a:lstStyle/>
          <a:p>
            <a:pPr algn="r"/>
            <a:r>
              <a:rPr lang="en-US" sz="1800" dirty="0" smtClean="0">
                <a:solidFill>
                  <a:srgbClr val="FFFF00"/>
                </a:solidFill>
                <a:latin typeface="Times New Roman" panose="02020603050405020304" pitchFamily="18" charset="0"/>
                <a:cs typeface="Times New Roman" panose="02020603050405020304" pitchFamily="18" charset="0"/>
              </a:rPr>
              <a:t>Song of the One  - </a:t>
            </a:r>
            <a:fld id="{5CC59EC4-D9FF-4B2E-9748-308033C7FBEB}" type="slidenum">
              <a:rPr lang="en-US" sz="1800" smtClean="0">
                <a:solidFill>
                  <a:srgbClr val="FFFF00"/>
                </a:solidFill>
                <a:latin typeface="Times New Roman" panose="02020603050405020304" pitchFamily="18" charset="0"/>
                <a:cs typeface="Times New Roman" panose="02020603050405020304" pitchFamily="18" charset="0"/>
              </a:rPr>
              <a:pPr algn="r"/>
              <a:t>10</a:t>
            </a:fld>
            <a:r>
              <a:rPr lang="en-US" sz="1800" dirty="0" smtClean="0">
                <a:solidFill>
                  <a:srgbClr val="FFFF00"/>
                </a:solidFill>
                <a:latin typeface="Times New Roman" panose="02020603050405020304" pitchFamily="18" charset="0"/>
                <a:cs typeface="Times New Roman" panose="02020603050405020304" pitchFamily="18" charset="0"/>
              </a:rPr>
              <a:t> -</a:t>
            </a:r>
            <a:endParaRPr lang="en-US" sz="1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656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785673"/>
            <a:ext cx="8229600" cy="5832475"/>
          </a:xfrm>
          <a:blipFill dpi="0" rotWithShape="1">
            <a:blip r:embed="rId2"/>
            <a:srcRect/>
            <a:tile tx="0" ty="0" sx="100000" sy="100000" flip="none" algn="tl"/>
          </a:blipFill>
        </p:spPr>
        <p:txBody>
          <a:bodyPr/>
          <a:lstStyle/>
          <a:p>
            <a:pPr marL="0" indent="0" algn="l" rtl="0" eaLnBrk="1" hangingPunct="1">
              <a:lnSpc>
                <a:spcPct val="113000"/>
              </a:lnSpc>
              <a:spcBef>
                <a:spcPct val="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God gave me this son; my wife Tsippora bore him in her  </a:t>
            </a:r>
            <a:r>
              <a:rPr lang="en-US" altLang="he-IL" sz="2400" b="1" smtClean="0">
                <a:solidFill>
                  <a:srgbClr val="C00000"/>
                </a:solidFill>
                <a:latin typeface="David" panose="020E0502060401010101" pitchFamily="34" charset="-79"/>
                <a:cs typeface="David" panose="020E0502060401010101" pitchFamily="34" charset="-79"/>
              </a:rPr>
              <a:t>advanced age</a:t>
            </a:r>
            <a:r>
              <a:rPr lang="en-US" altLang="he-IL" sz="2400" smtClean="0">
                <a:latin typeface="David" panose="020E0502060401010101" pitchFamily="34" charset="-79"/>
                <a:cs typeface="David" panose="020E0502060401010101" pitchFamily="34" charset="-79"/>
              </a:rPr>
              <a:t>. His name is </a:t>
            </a:r>
            <a:r>
              <a:rPr lang="en-US" altLang="he-IL" sz="2400" b="1" smtClean="0">
                <a:solidFill>
                  <a:srgbClr val="C00000"/>
                </a:solidFill>
                <a:latin typeface="David" panose="020E0502060401010101" pitchFamily="34" charset="-79"/>
                <a:cs typeface="David" panose="020E0502060401010101" pitchFamily="34" charset="-79"/>
              </a:rPr>
              <a:t>Yitshaq</a:t>
            </a:r>
            <a:r>
              <a:rPr lang="en-US" altLang="he-IL" sz="2400" smtClean="0">
                <a:latin typeface="David" panose="020E0502060401010101" pitchFamily="34" charset="-79"/>
                <a:cs typeface="David" panose="020E0502060401010101" pitchFamily="34" charset="-79"/>
              </a:rPr>
              <a:t>. I shall now offer him up as a sacrifice </a:t>
            </a:r>
            <a:r>
              <a:rPr lang="en-US" altLang="he-IL" sz="2400" b="1" smtClean="0">
                <a:solidFill>
                  <a:srgbClr val="C00000"/>
                </a:solidFill>
                <a:latin typeface="David" panose="020E0502060401010101" pitchFamily="34" charset="-79"/>
                <a:cs typeface="David" panose="020E0502060401010101" pitchFamily="34" charset="-79"/>
              </a:rPr>
              <a:t>as our Father Abraham did his son Isaac</a:t>
            </a:r>
            <a:r>
              <a:rPr lang="en-US" altLang="he-IL" sz="2400" smtClean="0">
                <a:latin typeface="David" panose="020E0502060401010101" pitchFamily="34" charset="-79"/>
                <a:cs typeface="David" panose="020E0502060401010101" pitchFamily="34" charset="-79"/>
              </a:rPr>
              <a:t>.“ His wife Tsippora said to him: “My lord, my lord, wait, </a:t>
            </a:r>
            <a:r>
              <a:rPr lang="en-US" altLang="he-IL" sz="2400" b="1" smtClean="0">
                <a:solidFill>
                  <a:srgbClr val="C00000"/>
                </a:solidFill>
                <a:latin typeface="David" panose="020E0502060401010101" pitchFamily="34" charset="-79"/>
                <a:cs typeface="David" panose="020E0502060401010101" pitchFamily="34" charset="-79"/>
              </a:rPr>
              <a:t>do not yet move your hand toward the boy </a:t>
            </a:r>
            <a:r>
              <a:rPr lang="en-US" altLang="he-IL" sz="2400" smtClean="0">
                <a:latin typeface="David" panose="020E0502060401010101" pitchFamily="34" charset="-79"/>
                <a:cs typeface="David" panose="020E0502060401010101" pitchFamily="34" charset="-79"/>
              </a:rPr>
              <a:t>whom I have raised and brought up, whom I bore in my old age. Slaughter me first and let me not see the death of the child. He replied: “I shall not tarry even for a second. He Who gave him to us shall take him as His share and place him in the bosom of our Father Abraham.“ He </a:t>
            </a:r>
            <a:r>
              <a:rPr lang="en-US" altLang="he-IL" sz="2400" b="1" smtClean="0">
                <a:solidFill>
                  <a:srgbClr val="C00000"/>
                </a:solidFill>
                <a:latin typeface="David" panose="020E0502060401010101" pitchFamily="34" charset="-79"/>
                <a:cs typeface="David" panose="020E0502060401010101" pitchFamily="34" charset="-79"/>
              </a:rPr>
              <a:t>bound</a:t>
            </a:r>
            <a:r>
              <a:rPr lang="en-US" altLang="he-IL" sz="2400" smtClean="0">
                <a:latin typeface="David" panose="020E0502060401010101" pitchFamily="34" charset="-79"/>
                <a:cs typeface="David" panose="020E0502060401010101" pitchFamily="34" charset="-79"/>
              </a:rPr>
              <a:t> </a:t>
            </a:r>
            <a:r>
              <a:rPr lang="en-US" altLang="he-IL" sz="2400" b="1" smtClean="0">
                <a:solidFill>
                  <a:srgbClr val="C00000"/>
                </a:solidFill>
                <a:latin typeface="David" panose="020E0502060401010101" pitchFamily="34" charset="-79"/>
                <a:cs typeface="David" panose="020E0502060401010101" pitchFamily="34" charset="-79"/>
              </a:rPr>
              <a:t>Yitshaq, his son</a:t>
            </a:r>
            <a:r>
              <a:rPr lang="en-US" altLang="he-IL" sz="2400" smtClean="0">
                <a:latin typeface="David" panose="020E0502060401010101" pitchFamily="34" charset="-79"/>
                <a:cs typeface="David" panose="020E0502060401010101" pitchFamily="34" charset="-79"/>
              </a:rPr>
              <a:t>, and took the </a:t>
            </a:r>
            <a:r>
              <a:rPr lang="en-US" altLang="he-IL" sz="2400" b="1" i="1" smtClean="0">
                <a:solidFill>
                  <a:srgbClr val="C00000"/>
                </a:solidFill>
                <a:latin typeface="David" panose="020E0502060401010101" pitchFamily="34" charset="-79"/>
                <a:cs typeface="David" panose="020E0502060401010101" pitchFamily="34" charset="-79"/>
              </a:rPr>
              <a:t>Maakhelet</a:t>
            </a:r>
            <a:r>
              <a:rPr lang="en-US" altLang="he-IL" sz="2400" smtClean="0">
                <a:solidFill>
                  <a:srgbClr val="C00000"/>
                </a:solidFill>
                <a:latin typeface="David" panose="020E0502060401010101" pitchFamily="34" charset="-79"/>
                <a:cs typeface="David" panose="020E0502060401010101" pitchFamily="34" charset="-79"/>
              </a:rPr>
              <a:t>  </a:t>
            </a:r>
            <a:r>
              <a:rPr lang="en-US" altLang="he-IL" sz="2400" smtClean="0">
                <a:latin typeface="David" panose="020E0502060401010101" pitchFamily="34" charset="-79"/>
                <a:cs typeface="David" panose="020E0502060401010101" pitchFamily="34" charset="-79"/>
              </a:rPr>
              <a:t>in his hand  to slaugh-ter him, </a:t>
            </a:r>
            <a:r>
              <a:rPr lang="en-US" altLang="he-IL" sz="2400" b="1" smtClean="0">
                <a:solidFill>
                  <a:srgbClr val="C00000"/>
                </a:solidFill>
                <a:latin typeface="David" panose="020E0502060401010101" pitchFamily="34" charset="-79"/>
                <a:cs typeface="David" panose="020E0502060401010101" pitchFamily="34" charset="-79"/>
              </a:rPr>
              <a:t>reciting the blessing for Ritual Slaughter. The boy responded: “Amen.“ </a:t>
            </a:r>
            <a:r>
              <a:rPr lang="en-US" altLang="he-IL" sz="2400" smtClean="0">
                <a:latin typeface="David" panose="020E0502060401010101" pitchFamily="34" charset="-79"/>
                <a:cs typeface="David" panose="020E0502060401010101" pitchFamily="34" charset="-79"/>
              </a:rPr>
              <a:t>And he slaughtered the boy. He took his shrieking wife and together they left the room. </a:t>
            </a:r>
          </a:p>
          <a:p>
            <a:pPr marL="0" indent="0" algn="l" rtl="0" eaLnBrk="1" hangingPunct="1">
              <a:lnSpc>
                <a:spcPct val="113000"/>
              </a:lnSpc>
              <a:spcBef>
                <a:spcPct val="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The errant ones then slew them.</a:t>
            </a:r>
            <a:endParaRPr lang="he-IL" altLang="he-IL" sz="2400" smtClean="0">
              <a:latin typeface="Narkisim" panose="020E0502050101010101" pitchFamily="34" charset="-79"/>
              <a:cs typeface="Narkisim" panose="020E0502050101010101" pitchFamily="34" charset="-79"/>
            </a:endParaRPr>
          </a:p>
        </p:txBody>
      </p:sp>
      <p:sp>
        <p:nvSpPr>
          <p:cNvPr id="6" name="Title 1"/>
          <p:cNvSpPr>
            <a:spLocks noGrp="1"/>
          </p:cNvSpPr>
          <p:nvPr>
            <p:ph type="title"/>
          </p:nvPr>
        </p:nvSpPr>
        <p:spPr>
          <a:xfrm>
            <a:off x="457200" y="365126"/>
            <a:ext cx="8229600" cy="360000"/>
          </a:xfrm>
          <a:solidFill>
            <a:srgbClr val="A50021"/>
          </a:solidFill>
        </p:spPr>
        <p:txBody>
          <a:bodyPr>
            <a:noAutofit/>
          </a:bodyPr>
          <a:lstStyle/>
          <a:p>
            <a:pPr algn="r"/>
            <a:r>
              <a:rPr lang="en-US" sz="1800" dirty="0" smtClean="0">
                <a:solidFill>
                  <a:srgbClr val="FFFF00"/>
                </a:solidFill>
                <a:latin typeface="Times New Roman" panose="02020603050405020304" pitchFamily="18" charset="0"/>
                <a:cs typeface="Times New Roman" panose="02020603050405020304" pitchFamily="18" charset="0"/>
              </a:rPr>
              <a:t>Song of the One  - </a:t>
            </a:r>
            <a:fld id="{5CC59EC4-D9FF-4B2E-9748-308033C7FBEB}" type="slidenum">
              <a:rPr lang="en-US" sz="1800" smtClean="0">
                <a:solidFill>
                  <a:srgbClr val="FFFF00"/>
                </a:solidFill>
                <a:latin typeface="Times New Roman" panose="02020603050405020304" pitchFamily="18" charset="0"/>
                <a:cs typeface="Times New Roman" panose="02020603050405020304" pitchFamily="18" charset="0"/>
              </a:rPr>
              <a:pPr algn="r"/>
              <a:t>11</a:t>
            </a:fld>
            <a:r>
              <a:rPr lang="en-US" sz="1800" dirty="0" smtClean="0">
                <a:solidFill>
                  <a:srgbClr val="FFFF00"/>
                </a:solidFill>
                <a:latin typeface="Times New Roman" panose="02020603050405020304" pitchFamily="18" charset="0"/>
                <a:cs typeface="Times New Roman" panose="02020603050405020304" pitchFamily="18" charset="0"/>
              </a:rPr>
              <a:t> -</a:t>
            </a:r>
            <a:endParaRPr lang="en-US" sz="1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3555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714375"/>
            <a:ext cx="8229600" cy="5715000"/>
          </a:xfrm>
        </p:spPr>
        <p:txBody>
          <a:bodyPr/>
          <a:lstStyle/>
          <a:p>
            <a:pPr marL="0" indent="0" eaLnBrk="1" hangingPunct="1">
              <a:lnSpc>
                <a:spcPct val="133000"/>
              </a:lnSpc>
              <a:spcBef>
                <a:spcPct val="0"/>
              </a:spcBef>
              <a:buFont typeface="Arial" panose="020B0604020202020204" pitchFamily="34" charset="0"/>
              <a:buNone/>
            </a:pPr>
            <a:endParaRPr lang="en-US" altLang="he-IL" sz="2400" smtClean="0">
              <a:latin typeface="Narkisim" panose="020E0502050101010101" pitchFamily="34" charset="-79"/>
              <a:cs typeface="Narkisim" panose="020E0502050101010101" pitchFamily="34" charset="-79"/>
            </a:endParaRPr>
          </a:p>
          <a:p>
            <a:pPr marL="0" indent="0" eaLnBrk="1" hangingPunct="1">
              <a:lnSpc>
                <a:spcPct val="133000"/>
              </a:lnSpc>
              <a:spcBef>
                <a:spcPct val="0"/>
              </a:spcBef>
              <a:buFont typeface="Arial" panose="020B0604020202020204" pitchFamily="34" charset="0"/>
              <a:buNone/>
            </a:pPr>
            <a:endParaRPr lang="he-IL" altLang="he-IL" smtClean="0">
              <a:latin typeface="David" panose="020E0502060401010101" pitchFamily="34" charset="-79"/>
              <a:cs typeface="David" panose="020E0502060401010101" pitchFamily="34" charset="-79"/>
            </a:endParaRPr>
          </a:p>
        </p:txBody>
      </p:sp>
      <p:pic>
        <p:nvPicPr>
          <p:cNvPr id="18435" name="Picture 3" descr="C:\Users\Peter\Documents\00ToDo2010\AvLeVanimYodia\MSWolfenBuettel-Sachsenspiegel-042vDet.jpg"/>
          <p:cNvPicPr>
            <a:picLocks noChangeAspect="1" noChangeArrowheads="1"/>
          </p:cNvPicPr>
          <p:nvPr/>
        </p:nvPicPr>
        <p:blipFill>
          <a:blip r:embed="rId2">
            <a:extLst>
              <a:ext uri="{28A0092B-C50C-407E-A947-70E740481C1C}">
                <a14:useLocalDpi xmlns:a14="http://schemas.microsoft.com/office/drawing/2010/main" val="0"/>
              </a:ext>
            </a:extLst>
          </a:blip>
          <a:srcRect l="2277" r="758" b="1224"/>
          <a:stretch>
            <a:fillRect/>
          </a:stretch>
        </p:blipFill>
        <p:spPr bwMode="auto">
          <a:xfrm>
            <a:off x="2251075" y="714375"/>
            <a:ext cx="4598988"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descr="C:\Users\Peter\Documents\00ToDo2010\AvLeVanimYodia\MSWolfenBuettel-Sachsenspiegel-041vDet.jpg"/>
          <p:cNvPicPr>
            <a:picLocks noChangeAspect="1" noChangeArrowheads="1"/>
          </p:cNvPicPr>
          <p:nvPr/>
        </p:nvPicPr>
        <p:blipFill>
          <a:blip r:embed="rId3">
            <a:extLst>
              <a:ext uri="{28A0092B-C50C-407E-A947-70E740481C1C}">
                <a14:useLocalDpi xmlns:a14="http://schemas.microsoft.com/office/drawing/2010/main" val="0"/>
              </a:ext>
            </a:extLst>
          </a:blip>
          <a:srcRect l="1605" t="2167" b="3249"/>
          <a:stretch>
            <a:fillRect/>
          </a:stretch>
        </p:blipFill>
        <p:spPr bwMode="auto">
          <a:xfrm>
            <a:off x="457200" y="3284538"/>
            <a:ext cx="4414838"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 descr="C:\Users\Peter\Documents\WORD\Miqra\RembrandtVanRijnSacrificeOfIsaac1635.jpeg"/>
          <p:cNvPicPr>
            <a:picLocks noChangeAspect="1" noChangeArrowheads="1"/>
          </p:cNvPicPr>
          <p:nvPr/>
        </p:nvPicPr>
        <p:blipFill>
          <a:blip r:embed="rId4">
            <a:extLst>
              <a:ext uri="{28A0092B-C50C-407E-A947-70E740481C1C}">
                <a14:useLocalDpi xmlns:a14="http://schemas.microsoft.com/office/drawing/2010/main" val="0"/>
              </a:ext>
            </a:extLst>
          </a:blip>
          <a:srcRect l="9602" t="32124" r="44810" b="36407"/>
          <a:stretch>
            <a:fillRect/>
          </a:stretch>
        </p:blipFill>
        <p:spPr bwMode="auto">
          <a:xfrm>
            <a:off x="5119688" y="4714875"/>
            <a:ext cx="16668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Box 7"/>
          <p:cNvSpPr txBox="1">
            <a:spLocks noChangeArrowheads="1"/>
          </p:cNvSpPr>
          <p:nvPr/>
        </p:nvSpPr>
        <p:spPr bwMode="auto">
          <a:xfrm>
            <a:off x="5386388" y="4214813"/>
            <a:ext cx="1408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la-Latn" altLang="he-IL" sz="2000" b="1" i="1" u="none" strike="noStrike" kern="1200" cap="none" spc="0" normalizeH="0" baseline="0" noProof="0" smtClean="0">
                <a:ln>
                  <a:noFill/>
                </a:ln>
                <a:solidFill>
                  <a:srgbClr val="FFFF00"/>
                </a:solidFill>
                <a:effectLst/>
                <a:uLnTx/>
                <a:uFillTx/>
                <a:latin typeface="David" panose="020E0502060401010101" pitchFamily="34" charset="-79"/>
                <a:ea typeface="+mn-ea"/>
                <a:cs typeface="David" panose="020E0502060401010101" pitchFamily="34" charset="-79"/>
              </a:rPr>
              <a:t>Maakhelet</a:t>
            </a:r>
            <a:r>
              <a:rPr kumimoji="0" lang="la-Latn" altLang="he-IL" sz="2000" b="1" i="0" u="none" strike="noStrike" kern="1200" cap="none" spc="0" normalizeH="0" baseline="0" noProof="0" smtClean="0">
                <a:ln>
                  <a:noFill/>
                </a:ln>
                <a:solidFill>
                  <a:srgbClr val="FFFF00"/>
                </a:solidFill>
                <a:effectLst/>
                <a:uLnTx/>
                <a:uFillTx/>
                <a:latin typeface="David" panose="020E0502060401010101" pitchFamily="34" charset="-79"/>
                <a:ea typeface="+mn-ea"/>
                <a:cs typeface="David" panose="020E0502060401010101" pitchFamily="34" charset="-79"/>
              </a:rPr>
              <a:t> </a:t>
            </a:r>
            <a:endParaRPr kumimoji="0" lang="he-IL" altLang="he-IL" sz="2000" b="1" i="0" u="none" strike="noStrike" kern="1200" cap="none" spc="0" normalizeH="0" baseline="0" noProof="0" smtClean="0">
              <a:ln>
                <a:noFill/>
              </a:ln>
              <a:solidFill>
                <a:srgbClr val="FFFF00"/>
              </a:solidFill>
              <a:effectLst/>
              <a:uLnTx/>
              <a:uFillTx/>
              <a:latin typeface="David" panose="020E0502060401010101" pitchFamily="34" charset="-79"/>
              <a:ea typeface="+mn-ea"/>
              <a:cs typeface="David" panose="020E0502060401010101" pitchFamily="34" charset="-79"/>
            </a:endParaRPr>
          </a:p>
        </p:txBody>
      </p:sp>
      <p:sp>
        <p:nvSpPr>
          <p:cNvPr id="18441" name="TextBox 8"/>
          <p:cNvSpPr txBox="1">
            <a:spLocks noChangeArrowheads="1"/>
          </p:cNvSpPr>
          <p:nvPr/>
        </p:nvSpPr>
        <p:spPr bwMode="auto">
          <a:xfrm>
            <a:off x="425450" y="908050"/>
            <a:ext cx="184308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e-IL" sz="2400" b="1" i="0" u="none" strike="noStrike" kern="1200" cap="none" spc="0" normalizeH="0" baseline="0" noProof="0" smtClean="0">
                <a:ln>
                  <a:noFill/>
                </a:ln>
                <a:solidFill>
                  <a:srgbClr val="FFFF00"/>
                </a:solidFill>
                <a:effectLst/>
                <a:uLnTx/>
                <a:uFillTx/>
                <a:latin typeface="David" panose="020E0502060401010101" pitchFamily="34" charset="-79"/>
                <a:ea typeface="+mn-ea"/>
                <a:cs typeface="David" panose="020E0502060401010101" pitchFamily="34" charset="-79"/>
              </a:rPr>
              <a:t>The Jew 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e-IL" sz="2400" b="1" i="0" u="none" strike="noStrike" kern="1200" cap="none" spc="0" normalizeH="0" baseline="0" noProof="0" smtClean="0">
                <a:ln>
                  <a:noFill/>
                </a:ln>
                <a:solidFill>
                  <a:srgbClr val="FFFF00"/>
                </a:solidFill>
                <a:effectLst/>
                <a:uLnTx/>
                <a:uFillTx/>
                <a:latin typeface="David" panose="020E0502060401010101" pitchFamily="34" charset="-79"/>
                <a:ea typeface="+mn-ea"/>
                <a:cs typeface="David" panose="020E0502060401010101" pitchFamily="34" charset="-79"/>
              </a:rPr>
              <a:t>the sword</a:t>
            </a:r>
            <a:endParaRPr kumimoji="0" lang="he-IL" altLang="he-IL" sz="2400" b="1" i="0" u="none" strike="noStrike" kern="1200" cap="none" spc="0" normalizeH="0" baseline="0" noProof="0" smtClean="0">
              <a:ln>
                <a:noFill/>
              </a:ln>
              <a:solidFill>
                <a:srgbClr val="FFFF00"/>
              </a:solidFill>
              <a:effectLst/>
              <a:uLnTx/>
              <a:uFillTx/>
              <a:latin typeface="David" panose="020E0502060401010101" pitchFamily="34" charset="-79"/>
              <a:ea typeface="+mn-ea"/>
              <a:cs typeface="David" panose="020E0502060401010101" pitchFamily="34" charset="-79"/>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he-IL" altLang="he-IL" sz="2000" b="0" i="0" u="none" strike="noStrike" kern="1200" cap="none" spc="0" normalizeH="0" baseline="0" noProof="0" smtClean="0">
              <a:ln>
                <a:noFill/>
              </a:ln>
              <a:solidFill>
                <a:srgbClr val="FFFF00"/>
              </a:solidFill>
              <a:effectLst/>
              <a:uLnTx/>
              <a:uFillTx/>
              <a:latin typeface="David" panose="020E0502060401010101" pitchFamily="34" charset="-79"/>
              <a:ea typeface="+mn-ea"/>
              <a:cs typeface="David" panose="020E0502060401010101" pitchFamily="34" charset="-79"/>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e-IL" sz="2400" b="0" i="0" u="none" strike="noStrike" kern="1200" cap="none" spc="0" normalizeH="0" baseline="0" noProof="0" smtClean="0">
                <a:ln>
                  <a:noFill/>
                </a:ln>
                <a:solidFill>
                  <a:srgbClr val="FFFF00"/>
                </a:solidFill>
                <a:effectLst/>
                <a:uLnTx/>
                <a:uFillTx/>
                <a:latin typeface="David" panose="020E0502060401010101" pitchFamily="34" charset="-79"/>
                <a:ea typeface="+mn-ea"/>
                <a:cs typeface="David" panose="020E0502060401010101" pitchFamily="34" charset="-79"/>
              </a:rPr>
              <a:t>Sachsen-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e-IL" sz="2400" b="0" i="0" u="none" strike="noStrike" kern="1200" cap="none" spc="0" normalizeH="0" baseline="0" noProof="0" smtClean="0">
                <a:ln>
                  <a:noFill/>
                </a:ln>
                <a:solidFill>
                  <a:srgbClr val="FFFF00"/>
                </a:solidFill>
                <a:effectLst/>
                <a:uLnTx/>
                <a:uFillTx/>
                <a:latin typeface="David" panose="020E0502060401010101" pitchFamily="34" charset="-79"/>
                <a:ea typeface="+mn-ea"/>
                <a:cs typeface="David" panose="020E0502060401010101" pitchFamily="34" charset="-79"/>
              </a:rPr>
              <a:t>spiegel,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he-IL" sz="2400" b="0" i="0" u="none" strike="noStrike" kern="1200" cap="none" spc="0" normalizeH="0" baseline="0" noProof="0" smtClean="0">
                <a:ln>
                  <a:noFill/>
                </a:ln>
                <a:solidFill>
                  <a:srgbClr val="FFFF00"/>
                </a:solidFill>
                <a:effectLst/>
                <a:uLnTx/>
                <a:uFillTx/>
                <a:latin typeface="David" panose="020E0502060401010101" pitchFamily="34" charset="-79"/>
                <a:ea typeface="+mn-ea"/>
                <a:cs typeface="David" panose="020E0502060401010101" pitchFamily="34" charset="-79"/>
              </a:rPr>
              <a:t>13</a:t>
            </a:r>
            <a:r>
              <a:rPr kumimoji="0" lang="en-US" altLang="he-IL" sz="2400" b="0" i="0" u="none" strike="noStrike" kern="1200" cap="none" spc="0" normalizeH="0" baseline="30000" noProof="0" smtClean="0">
                <a:ln>
                  <a:noFill/>
                </a:ln>
                <a:solidFill>
                  <a:srgbClr val="FFFF00"/>
                </a:solidFill>
                <a:effectLst/>
                <a:uLnTx/>
                <a:uFillTx/>
                <a:latin typeface="David" panose="020E0502060401010101" pitchFamily="34" charset="-79"/>
                <a:ea typeface="+mn-ea"/>
                <a:cs typeface="David" panose="020E0502060401010101" pitchFamily="34" charset="-79"/>
              </a:rPr>
              <a:t>th</a:t>
            </a:r>
            <a:r>
              <a:rPr kumimoji="0" lang="en-US" altLang="he-IL" sz="2400" b="0" i="0" u="none" strike="noStrike" kern="1200" cap="none" spc="0" normalizeH="0" baseline="0" noProof="0" smtClean="0">
                <a:ln>
                  <a:noFill/>
                </a:ln>
                <a:solidFill>
                  <a:srgbClr val="FFFF00"/>
                </a:solidFill>
                <a:effectLst/>
                <a:uLnTx/>
                <a:uFillTx/>
                <a:latin typeface="David" panose="020E0502060401010101" pitchFamily="34" charset="-79"/>
                <a:ea typeface="+mn-ea"/>
                <a:cs typeface="David" panose="020E0502060401010101" pitchFamily="34" charset="-79"/>
              </a:rPr>
              <a:t> cent. </a:t>
            </a:r>
            <a:endParaRPr kumimoji="0" lang="he-IL" altLang="he-IL" sz="2000" b="0" i="0" u="none" strike="noStrike" kern="1200" cap="none" spc="0" normalizeH="0" baseline="0" noProof="0" smtClean="0">
              <a:ln>
                <a:noFill/>
              </a:ln>
              <a:solidFill>
                <a:srgbClr val="FFFF00"/>
              </a:solidFill>
              <a:effectLst/>
              <a:uLnTx/>
              <a:uFillTx/>
              <a:latin typeface="David" panose="020E0502060401010101" pitchFamily="34" charset="-79"/>
              <a:ea typeface="+mn-ea"/>
              <a:cs typeface="David" panose="020E0502060401010101" pitchFamily="34" charset="-79"/>
            </a:endParaRPr>
          </a:p>
        </p:txBody>
      </p:sp>
      <p:sp>
        <p:nvSpPr>
          <p:cNvPr id="13" name="Title 1"/>
          <p:cNvSpPr>
            <a:spLocks noGrp="1"/>
          </p:cNvSpPr>
          <p:nvPr>
            <p:ph type="title"/>
          </p:nvPr>
        </p:nvSpPr>
        <p:spPr>
          <a:xfrm>
            <a:off x="457200" y="306410"/>
            <a:ext cx="8229600" cy="360000"/>
          </a:xfrm>
          <a:solidFill>
            <a:srgbClr val="A50021"/>
          </a:solidFill>
        </p:spPr>
        <p:txBody>
          <a:bodyPr>
            <a:noAutofit/>
          </a:bodyPr>
          <a:lstStyle/>
          <a:p>
            <a:r>
              <a:rPr lang="en-US" sz="1800" dirty="0" smtClean="0">
                <a:solidFill>
                  <a:srgbClr val="FFFF00"/>
                </a:solidFill>
                <a:latin typeface="Times New Roman" panose="02020603050405020304" pitchFamily="18" charset="0"/>
                <a:cs typeface="Times New Roman" panose="02020603050405020304" pitchFamily="18" charset="0"/>
              </a:rPr>
              <a:t>Song of the One  - </a:t>
            </a:r>
            <a:fld id="{5CC59EC4-D9FF-4B2E-9748-308033C7FBEB}" type="slidenum">
              <a:rPr lang="en-US" sz="1800" smtClean="0">
                <a:solidFill>
                  <a:srgbClr val="FFFF00"/>
                </a:solidFill>
                <a:latin typeface="Times New Roman" panose="02020603050405020304" pitchFamily="18" charset="0"/>
                <a:cs typeface="Times New Roman" panose="02020603050405020304" pitchFamily="18" charset="0"/>
              </a:rPr>
              <a:pPr/>
              <a:t>12</a:t>
            </a:fld>
            <a:r>
              <a:rPr lang="en-US" sz="1800" dirty="0" smtClean="0">
                <a:solidFill>
                  <a:srgbClr val="FFFF00"/>
                </a:solidFill>
                <a:latin typeface="Times New Roman" panose="02020603050405020304" pitchFamily="18" charset="0"/>
                <a:cs typeface="Times New Roman" panose="02020603050405020304" pitchFamily="18" charset="0"/>
              </a:rPr>
              <a:t> -</a:t>
            </a:r>
            <a:endParaRPr lang="en-US" sz="1800" dirty="0">
              <a:solidFill>
                <a:srgbClr val="FFFF00"/>
              </a:solidFill>
              <a:latin typeface="Times New Roman" panose="02020603050405020304" pitchFamily="18" charset="0"/>
              <a:cs typeface="Times New Roman" panose="02020603050405020304" pitchFamily="18" charset="0"/>
            </a:endParaRPr>
          </a:p>
        </p:txBody>
      </p:sp>
      <p:pic>
        <p:nvPicPr>
          <p:cNvPr id="16386" name="Picture 2" descr="C:\Users\Peter\Documents\WORD\Miqra\מאכלת_אזור2000להסנ.jpg"/>
          <p:cNvPicPr>
            <a:picLocks noChangeAspect="1" noChangeArrowheads="1"/>
          </p:cNvPicPr>
          <p:nvPr/>
        </p:nvPicPr>
        <p:blipFill>
          <a:blip r:embed="rId5" cstate="print">
            <a:duotone>
              <a:prstClr val="black"/>
              <a:schemeClr val="accent6">
                <a:tint val="45000"/>
                <a:satMod val="400000"/>
              </a:schemeClr>
            </a:duotone>
            <a:lum bright="10000" contrast="25000"/>
          </a:blip>
          <a:srcRect l="62887" t="6398" r="5031" b="3937"/>
          <a:stretch>
            <a:fillRect/>
          </a:stretch>
        </p:blipFill>
        <p:spPr bwMode="auto">
          <a:xfrm>
            <a:off x="6942085" y="274638"/>
            <a:ext cx="1744715" cy="6231215"/>
          </a:xfrm>
          <a:prstGeom prst="rect">
            <a:avLst/>
          </a:prstGeom>
          <a:noFill/>
        </p:spPr>
      </p:pic>
    </p:spTree>
    <p:extLst>
      <p:ext uri="{BB962C8B-B14F-4D97-AF65-F5344CB8AC3E}">
        <p14:creationId xmlns:p14="http://schemas.microsoft.com/office/powerpoint/2010/main" val="919947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ctr" defTabSz="719138" eaLnBrk="1" hangingPunct="1">
              <a:lnSpc>
                <a:spcPct val="114000"/>
              </a:lnSpc>
              <a:spcBef>
                <a:spcPct val="0"/>
              </a:spcBef>
              <a:buFont typeface="Arial" panose="020B0604020202020204" pitchFamily="34" charset="0"/>
              <a:buNone/>
              <a:tabLst>
                <a:tab pos="358775" algn="r"/>
              </a:tabLst>
            </a:pPr>
            <a:endParaRPr lang="he-IL" altLang="he-IL" sz="1800" smtClean="0">
              <a:latin typeface="Times New Roman" panose="02020603050405020304" pitchFamily="18" charset="0"/>
              <a:ea typeface="Times New Roman" panose="02020603050405020304" pitchFamily="18" charset="0"/>
              <a:cs typeface="David" panose="020E0502060401010101" pitchFamily="34" charset="-79"/>
            </a:endParaRPr>
          </a:p>
          <a:p>
            <a:pPr marL="0" indent="0" algn="ctr" defTabSz="719138" eaLnBrk="1" hangingPunct="1">
              <a:lnSpc>
                <a:spcPct val="114000"/>
              </a:lnSpc>
              <a:spcBef>
                <a:spcPct val="0"/>
              </a:spcBef>
              <a:buFont typeface="Arial" panose="020B0604020202020204" pitchFamily="34" charset="0"/>
              <a:buNone/>
              <a:tabLst>
                <a:tab pos="358775" algn="r"/>
              </a:tabLst>
            </a:pPr>
            <a:r>
              <a:rPr lang="he-IL" altLang="he-IL" sz="2400" smtClean="0">
                <a:latin typeface="Times New Roman" panose="02020603050405020304" pitchFamily="18" charset="0"/>
                <a:ea typeface="Times New Roman" panose="02020603050405020304" pitchFamily="18" charset="0"/>
                <a:cs typeface="David" panose="020E0502060401010101" pitchFamily="34" charset="-79"/>
              </a:rPr>
              <a:t>דוד בירבי משלם, 'אלהים אל דומי לדמי'</a:t>
            </a:r>
          </a:p>
          <a:p>
            <a:pPr marL="0" indent="0" algn="ctr" defTabSz="719138" eaLnBrk="1" hangingPunct="1">
              <a:lnSpc>
                <a:spcPct val="114000"/>
              </a:lnSpc>
              <a:spcBef>
                <a:spcPct val="0"/>
              </a:spcBef>
              <a:buFont typeface="Arial" panose="020B0604020202020204" pitchFamily="34" charset="0"/>
              <a:buNone/>
              <a:tabLst>
                <a:tab pos="358775" algn="r"/>
              </a:tabLst>
            </a:pPr>
            <a:r>
              <a:rPr lang="he-IL" altLang="he-IL" sz="2000" smtClean="0">
                <a:latin typeface="Times New Roman" panose="02020603050405020304" pitchFamily="18" charset="0"/>
                <a:ea typeface="Times New Roman" panose="02020603050405020304" pitchFamily="18" charset="0"/>
                <a:cs typeface="David" panose="020E0502060401010101" pitchFamily="34" charset="-79"/>
              </a:rPr>
              <a:t>סליחה</a:t>
            </a:r>
          </a:p>
          <a:p>
            <a:pPr marL="0" indent="0" defTabSz="719138" eaLnBrk="1" hangingPunct="1">
              <a:spcBef>
                <a:spcPct val="0"/>
              </a:spcBef>
              <a:buFont typeface="Arial" panose="020B0604020202020204" pitchFamily="34" charset="0"/>
              <a:buNone/>
              <a:tabLst>
                <a:tab pos="358775" algn="r"/>
              </a:tabLst>
            </a:pPr>
            <a:r>
              <a:rPr lang="he-IL" altLang="he-IL" sz="2000" b="1" smtClean="0">
                <a:latin typeface="Times New Roman" panose="02020603050405020304" pitchFamily="18" charset="0"/>
                <a:ea typeface="Times New Roman" panose="02020603050405020304" pitchFamily="18" charset="0"/>
                <a:cs typeface="David" panose="020E0502060401010101" pitchFamily="34" charset="-79"/>
              </a:rPr>
              <a:t>תיאור</a:t>
            </a:r>
            <a:r>
              <a:rPr lang="he-IL" altLang="he-IL" sz="2000" smtClean="0">
                <a:latin typeface="Times New Roman" panose="02020603050405020304" pitchFamily="18" charset="0"/>
                <a:ea typeface="Times New Roman" panose="02020603050405020304" pitchFamily="18" charset="0"/>
                <a:cs typeface="David" panose="020E0502060401010101" pitchFamily="34" charset="-79"/>
              </a:rPr>
              <a:t>: סליחה בעלת חמש עשרה מחרוזות מרובעות המאורגנת באקרוסטיכון אלפביתי כפול ובחתימה: 'דוד בירבי משלם הקטן חזק'. טורים רבים מונים חמש תיבות מבלי שהפייטן כפה זאת כנורמה על כל טורי השיר. </a:t>
            </a:r>
          </a:p>
          <a:p>
            <a:pPr marL="0" indent="0" defTabSz="719138" eaLnBrk="1" hangingPunct="1">
              <a:lnSpc>
                <a:spcPct val="114000"/>
              </a:lnSpc>
              <a:spcBef>
                <a:spcPts val="1200"/>
              </a:spcBef>
              <a:buFont typeface="Arial" panose="020B0604020202020204" pitchFamily="34" charset="0"/>
              <a:buNone/>
              <a:tabLst>
                <a:tab pos="358775" algn="r"/>
              </a:tabLst>
            </a:pPr>
            <a:r>
              <a:rPr lang="he-IL" altLang="he-IL" sz="2400" smtClean="0">
                <a:latin typeface="Times New Roman" panose="02020603050405020304" pitchFamily="18" charset="0"/>
                <a:ea typeface="Times New Roman" panose="02020603050405020304" pitchFamily="18" charset="0"/>
                <a:cs typeface="Narkisim" panose="020E0502050101010101" pitchFamily="34" charset="-79"/>
              </a:rPr>
              <a:t>				</a:t>
            </a:r>
            <a:r>
              <a:rPr lang="he-IL" altLang="he-IL" sz="2800" smtClean="0">
                <a:latin typeface="Times New Roman" panose="02020603050405020304" pitchFamily="18" charset="0"/>
                <a:ea typeface="Times New Roman" panose="02020603050405020304" pitchFamily="18" charset="0"/>
                <a:cs typeface="Narkisim" panose="020E0502050101010101" pitchFamily="34" charset="-79"/>
              </a:rPr>
              <a:t>אֱ</a:t>
            </a:r>
            <a:r>
              <a:rPr lang="he-IL" altLang="he-IL" sz="2400" smtClean="0">
                <a:latin typeface="Times New Roman" panose="02020603050405020304" pitchFamily="18" charset="0"/>
                <a:ea typeface="Times New Roman" panose="02020603050405020304" pitchFamily="18" charset="0"/>
                <a:cs typeface="Narkisim" panose="020E0502050101010101" pitchFamily="34" charset="-79"/>
              </a:rPr>
              <a:t>לֹהִים, אַל דֳּמִי לְדָמִי,  </a:t>
            </a:r>
          </a:p>
          <a:p>
            <a:pPr marL="0" indent="0" defTabSz="719138" eaLnBrk="1" hangingPunct="1">
              <a:lnSpc>
                <a:spcPct val="114000"/>
              </a:lnSpc>
              <a:spcBef>
                <a:spcPct val="0"/>
              </a:spcBef>
              <a:buFont typeface="Arial" panose="020B0604020202020204" pitchFamily="34" charset="0"/>
              <a:buNone/>
              <a:tabLst>
                <a:tab pos="358775" algn="r"/>
              </a:tabLst>
            </a:pPr>
            <a:r>
              <a:rPr lang="he-IL" altLang="he-IL" sz="2400" smtClean="0">
                <a:latin typeface="Times New Roman" panose="02020603050405020304" pitchFamily="18" charset="0"/>
                <a:ea typeface="Times New Roman" panose="02020603050405020304" pitchFamily="18" charset="0"/>
                <a:cs typeface="Narkisim" panose="020E0502050101010101" pitchFamily="34" charset="-79"/>
              </a:rPr>
              <a:t>				</a:t>
            </a:r>
            <a:r>
              <a:rPr lang="he-IL" altLang="he-IL" sz="2800" smtClean="0">
                <a:latin typeface="Times New Roman" panose="02020603050405020304" pitchFamily="18" charset="0"/>
                <a:ea typeface="Times New Roman" panose="02020603050405020304" pitchFamily="18" charset="0"/>
                <a:cs typeface="Narkisim" panose="020E0502050101010101" pitchFamily="34" charset="-79"/>
              </a:rPr>
              <a:t>אַ</a:t>
            </a:r>
            <a:r>
              <a:rPr lang="he-IL" altLang="he-IL" sz="2400" smtClean="0">
                <a:latin typeface="Times New Roman" panose="02020603050405020304" pitchFamily="18" charset="0"/>
                <a:ea typeface="Times New Roman" panose="02020603050405020304" pitchFamily="18" charset="0"/>
                <a:cs typeface="Narkisim" panose="020E0502050101010101" pitchFamily="34" charset="-79"/>
              </a:rPr>
              <a:t>ל תֶּחֱרַשׁ וְאַל תִּשְׁקֹט לְמִתְקוֹמְמִי,  </a:t>
            </a:r>
          </a:p>
          <a:p>
            <a:pPr marL="0" indent="0" defTabSz="719138" eaLnBrk="1" hangingPunct="1">
              <a:lnSpc>
                <a:spcPct val="114000"/>
              </a:lnSpc>
              <a:spcBef>
                <a:spcPct val="0"/>
              </a:spcBef>
              <a:buFont typeface="Arial" panose="020B0604020202020204" pitchFamily="34" charset="0"/>
              <a:buNone/>
              <a:tabLst>
                <a:tab pos="358775" algn="r"/>
              </a:tabLst>
            </a:pPr>
            <a:r>
              <a:rPr lang="he-IL" altLang="he-IL" sz="2400" smtClean="0">
                <a:latin typeface="Times New Roman" panose="02020603050405020304" pitchFamily="18" charset="0"/>
                <a:ea typeface="Times New Roman" panose="02020603050405020304" pitchFamily="18" charset="0"/>
                <a:cs typeface="Narkisim" panose="020E0502050101010101" pitchFamily="34" charset="-79"/>
              </a:rPr>
              <a:t>				</a:t>
            </a:r>
            <a:r>
              <a:rPr lang="he-IL" altLang="he-IL" sz="2800" smtClean="0">
                <a:latin typeface="Times New Roman" panose="02020603050405020304" pitchFamily="18" charset="0"/>
                <a:ea typeface="Times New Roman" panose="02020603050405020304" pitchFamily="18" charset="0"/>
                <a:cs typeface="Narkisim" panose="020E0502050101010101" pitchFamily="34" charset="-79"/>
              </a:rPr>
              <a:t>בַּ</a:t>
            </a:r>
            <a:r>
              <a:rPr lang="he-IL" altLang="he-IL" sz="2400" smtClean="0">
                <a:latin typeface="Times New Roman" panose="02020603050405020304" pitchFamily="18" charset="0"/>
                <a:ea typeface="Times New Roman" panose="02020603050405020304" pitchFamily="18" charset="0"/>
                <a:cs typeface="Narkisim" panose="020E0502050101010101" pitchFamily="34" charset="-79"/>
              </a:rPr>
              <a:t>קְּשֵׁהוּ, דָּרְשֵׁהוּ מִיַּד מַחֲרִימִי,  </a:t>
            </a:r>
          </a:p>
          <a:p>
            <a:pPr marL="0" indent="0" defTabSz="719138" eaLnBrk="1" hangingPunct="1">
              <a:lnSpc>
                <a:spcPct val="114000"/>
              </a:lnSpc>
              <a:spcBef>
                <a:spcPct val="0"/>
              </a:spcBef>
              <a:buFont typeface="Arial" panose="020B0604020202020204" pitchFamily="34" charset="0"/>
              <a:buNone/>
              <a:tabLst>
                <a:tab pos="358775" algn="r"/>
              </a:tabLst>
            </a:pPr>
            <a:r>
              <a:rPr lang="he-IL" altLang="he-IL" sz="2400" smtClean="0">
                <a:latin typeface="Times New Roman" panose="02020603050405020304" pitchFamily="18" charset="0"/>
                <a:ea typeface="Times New Roman" panose="02020603050405020304" pitchFamily="18" charset="0"/>
                <a:cs typeface="Narkisim" panose="020E0502050101010101" pitchFamily="34" charset="-79"/>
              </a:rPr>
              <a:t>				</a:t>
            </a:r>
            <a:r>
              <a:rPr lang="he-IL" altLang="he-IL" sz="2800" smtClean="0">
                <a:latin typeface="Times New Roman" panose="02020603050405020304" pitchFamily="18" charset="0"/>
                <a:ea typeface="Times New Roman" panose="02020603050405020304" pitchFamily="18" charset="0"/>
                <a:cs typeface="Narkisim" panose="020E0502050101010101" pitchFamily="34" charset="-79"/>
              </a:rPr>
              <a:t>בַּ</a:t>
            </a:r>
            <a:r>
              <a:rPr lang="he-IL" altLang="he-IL" sz="2400" smtClean="0">
                <a:latin typeface="Times New Roman" panose="02020603050405020304" pitchFamily="18" charset="0"/>
                <a:ea typeface="Times New Roman" panose="02020603050405020304" pitchFamily="18" charset="0"/>
                <a:cs typeface="Narkisim" panose="020E0502050101010101" pitchFamily="34" charset="-79"/>
              </a:rPr>
              <a:t>ל תְּכַסֵּה אֶרֶץ בְּכָל מְקוֹמִי. </a:t>
            </a:r>
          </a:p>
          <a:p>
            <a:pPr marL="0" indent="0" defTabSz="719138" eaLnBrk="1" hangingPunct="1">
              <a:lnSpc>
                <a:spcPct val="114000"/>
              </a:lnSpc>
              <a:spcBef>
                <a:spcPct val="0"/>
              </a:spcBef>
              <a:buFont typeface="Arial" panose="020B0604020202020204" pitchFamily="34" charset="0"/>
              <a:buNone/>
              <a:tabLst>
                <a:tab pos="358775" algn="r"/>
              </a:tabLst>
            </a:pPr>
            <a:endParaRPr lang="he-IL" altLang="he-IL" sz="2400" smtClean="0">
              <a:latin typeface="Times New Roman" panose="02020603050405020304" pitchFamily="18" charset="0"/>
              <a:ea typeface="Times New Roman" panose="02020603050405020304" pitchFamily="18" charset="0"/>
              <a:cs typeface="Narkisim" panose="020E0502050101010101" pitchFamily="34" charset="-79"/>
            </a:endParaRPr>
          </a:p>
        </p:txBody>
      </p:sp>
      <p:sp>
        <p:nvSpPr>
          <p:cNvPr id="6" name="Content Placeholder 4"/>
          <p:cNvSpPr txBox="1">
            <a:spLocks/>
          </p:cNvSpPr>
          <p:nvPr/>
        </p:nvSpPr>
        <p:spPr>
          <a:xfrm>
            <a:off x="457200" y="4976813"/>
            <a:ext cx="8229600" cy="1584325"/>
          </a:xfrm>
          <a:prstGeom prst="rect">
            <a:avLst/>
          </a:prstGeom>
          <a:solidFill>
            <a:schemeClr val="accent3">
              <a:lumMod val="40000"/>
              <a:lumOff val="60000"/>
            </a:schemeClr>
          </a:solidFill>
        </p:spPr>
        <p:txBody>
          <a:bodyPr rtlCol="1"/>
          <a:lstStyle/>
          <a:p>
            <a:pPr marL="0" marR="0" lvl="0" indent="0" algn="r" defTabSz="914400" rtl="1" eaLnBrk="1" fontAlgn="auto" latinLnBrk="0" hangingPunct="1">
              <a:lnSpc>
                <a:spcPct val="100000"/>
              </a:lnSpc>
              <a:spcBef>
                <a:spcPts val="0"/>
              </a:spcBef>
              <a:spcAft>
                <a:spcPts val="0"/>
              </a:spcAft>
              <a:buClrTx/>
              <a:buSzTx/>
              <a:buFontTx/>
              <a:buNone/>
              <a:tabLst>
                <a:tab pos="360000" algn="r"/>
              </a:tabLst>
              <a:defRPr/>
            </a:pPr>
            <a:r>
              <a:rPr kumimoji="0" lang="he-IL" sz="2000" b="1" i="0" u="none" strike="noStrike" kern="1200" cap="none" spc="0" normalizeH="0" baseline="0" noProof="0" dirty="0">
                <a:ln>
                  <a:noFill/>
                </a:ln>
                <a:solidFill>
                  <a:prstClr val="black"/>
                </a:solidFill>
                <a:effectLst/>
                <a:uLnTx/>
                <a:uFillTx/>
                <a:latin typeface="David" pitchFamily="34" charset="-79"/>
                <a:ea typeface="Times New Roman"/>
                <a:cs typeface="David" pitchFamily="34" charset="-79"/>
              </a:rPr>
              <a:t>פירוש</a:t>
            </a:r>
            <a:r>
              <a:rPr kumimoji="0" lang="he-IL" sz="2000" b="0" i="0" u="none" strike="noStrike" kern="1200" cap="none" spc="0" normalizeH="0" baseline="0" noProof="0" dirty="0">
                <a:ln>
                  <a:noFill/>
                </a:ln>
                <a:solidFill>
                  <a:prstClr val="black"/>
                </a:solidFill>
                <a:effectLst/>
                <a:uLnTx/>
                <a:uFillTx/>
                <a:latin typeface="David" pitchFamily="34" charset="-79"/>
                <a:ea typeface="Times New Roman"/>
                <a:cs typeface="David" pitchFamily="34" charset="-79"/>
              </a:rPr>
              <a:t>: </a:t>
            </a:r>
            <a:r>
              <a:rPr kumimoji="0" lang="he-IL" sz="2000" b="1" i="0" u="none" strike="noStrike" kern="1200" cap="none" spc="0" normalizeH="0" baseline="0" noProof="0" dirty="0" err="1">
                <a:ln>
                  <a:noFill/>
                </a:ln>
                <a:solidFill>
                  <a:prstClr val="black"/>
                </a:solidFill>
                <a:effectLst/>
                <a:uLnTx/>
                <a:uFillTx/>
                <a:latin typeface="Times New Roman"/>
                <a:ea typeface="Times New Roman"/>
                <a:cs typeface="David"/>
              </a:rPr>
              <a:t>אלהים</a:t>
            </a:r>
            <a:r>
              <a:rPr kumimoji="0" lang="he-IL" sz="2000" b="0" i="0" u="none" strike="noStrike" kern="1200" cap="none" spc="0" normalizeH="0" baseline="0" noProof="0" dirty="0">
                <a:ln>
                  <a:noFill/>
                </a:ln>
                <a:solidFill>
                  <a:prstClr val="black"/>
                </a:solidFill>
                <a:effectLst/>
                <a:uLnTx/>
                <a:uFillTx/>
                <a:latin typeface="Times New Roman"/>
                <a:ea typeface="Times New Roman"/>
                <a:cs typeface="David"/>
              </a:rPr>
              <a:t>: השוו את העיקרון בבחירת השם לציון </a:t>
            </a:r>
            <a:r>
              <a:rPr kumimoji="0" lang="he-IL" sz="2000" b="0" i="0" u="none" strike="noStrike" kern="1200" cap="none" spc="0" normalizeH="0" baseline="0" noProof="0" dirty="0" err="1">
                <a:ln>
                  <a:noFill/>
                </a:ln>
                <a:solidFill>
                  <a:prstClr val="black"/>
                </a:solidFill>
                <a:effectLst/>
                <a:uLnTx/>
                <a:uFillTx/>
                <a:latin typeface="Times New Roman"/>
                <a:ea typeface="Times New Roman"/>
                <a:cs typeface="David"/>
              </a:rPr>
              <a:t>אלהי</a:t>
            </a:r>
            <a:r>
              <a:rPr kumimoji="0" lang="he-IL" sz="2000" b="0" i="0" u="none" strike="noStrike" kern="1200" cap="none" spc="0" normalizeH="0" baseline="0" noProof="0" dirty="0">
                <a:ln>
                  <a:noFill/>
                </a:ln>
                <a:solidFill>
                  <a:prstClr val="black"/>
                </a:solidFill>
                <a:effectLst/>
                <a:uLnTx/>
                <a:uFillTx/>
                <a:latin typeface="Times New Roman"/>
                <a:ea typeface="Times New Roman"/>
                <a:cs typeface="David"/>
              </a:rPr>
              <a:t> ישראל: 'בכל מקום </a:t>
            </a:r>
            <a:r>
              <a:rPr kumimoji="0" lang="he-IL" sz="2000" b="0" i="0" u="none" strike="noStrike" kern="1200" cap="none" spc="0" normalizeH="0" baseline="0" noProof="0" dirty="0" err="1">
                <a:ln>
                  <a:noFill/>
                </a:ln>
                <a:solidFill>
                  <a:prstClr val="black"/>
                </a:solidFill>
                <a:effectLst/>
                <a:uLnTx/>
                <a:uFillTx/>
                <a:latin typeface="Times New Roman"/>
                <a:ea typeface="Times New Roman"/>
                <a:cs typeface="David"/>
              </a:rPr>
              <a:t>שנ</a:t>
            </a:r>
            <a:r>
              <a:rPr kumimoji="0" lang="he-IL" sz="2000" b="0" i="0" u="none" strike="noStrike" kern="1200" cap="none" spc="0" normalizeH="0" baseline="0" noProof="0" dirty="0">
                <a:ln>
                  <a:noFill/>
                </a:ln>
                <a:solidFill>
                  <a:prstClr val="black"/>
                </a:solidFill>
                <a:effectLst/>
                <a:uLnTx/>
                <a:uFillTx/>
                <a:latin typeface="Times New Roman"/>
                <a:ea typeface="Times New Roman"/>
                <a:cs typeface="David"/>
              </a:rPr>
              <a:t>&lt;אמר&gt; </a:t>
            </a:r>
            <a:r>
              <a:rPr kumimoji="0" lang="he-IL" sz="2000" b="0" i="0" u="none" strike="noStrike" kern="1200" cap="none" spc="0" normalizeH="0" baseline="0" noProof="0" dirty="0" err="1">
                <a:ln>
                  <a:noFill/>
                </a:ln>
                <a:solidFill>
                  <a:prstClr val="black"/>
                </a:solidFill>
                <a:effectLst/>
                <a:uLnTx/>
                <a:uFillTx/>
                <a:latin typeface="Times New Roman"/>
                <a:ea typeface="Times New Roman"/>
                <a:cs typeface="David"/>
              </a:rPr>
              <a:t>אלהים</a:t>
            </a:r>
            <a:r>
              <a:rPr kumimoji="0" lang="he-IL" sz="2000" b="0" i="0" u="none" strike="noStrike" kern="1200" cap="none" spc="0" normalizeH="0" baseline="0" noProof="0" dirty="0">
                <a:ln>
                  <a:noFill/>
                </a:ln>
                <a:solidFill>
                  <a:prstClr val="black"/>
                </a:solidFill>
                <a:effectLst/>
                <a:uLnTx/>
                <a:uFillTx/>
                <a:latin typeface="Times New Roman"/>
                <a:ea typeface="Times New Roman"/>
                <a:cs typeface="David"/>
              </a:rPr>
              <a:t> – מידת הדין' (בראשית רבה, לג, ג [מהד' תיאודור-</a:t>
            </a:r>
            <a:r>
              <a:rPr kumimoji="0" lang="he-IL" sz="2000" b="0" i="0" u="none" strike="noStrike" kern="1200" cap="none" spc="0" normalizeH="0" baseline="0" noProof="0" dirty="0" err="1">
                <a:ln>
                  <a:noFill/>
                </a:ln>
                <a:solidFill>
                  <a:prstClr val="black"/>
                </a:solidFill>
                <a:effectLst/>
                <a:uLnTx/>
                <a:uFillTx/>
                <a:latin typeface="Times New Roman"/>
                <a:ea typeface="Times New Roman"/>
                <a:cs typeface="David"/>
              </a:rPr>
              <a:t>אלבק</a:t>
            </a:r>
            <a:r>
              <a:rPr kumimoji="0" lang="he-IL" sz="2000" b="0" i="0" u="none" strike="noStrike" kern="1200" cap="none" spc="0" normalizeH="0" baseline="0" noProof="0" dirty="0">
                <a:ln>
                  <a:noFill/>
                </a:ln>
                <a:solidFill>
                  <a:prstClr val="black"/>
                </a:solidFill>
                <a:effectLst/>
                <a:uLnTx/>
                <a:uFillTx/>
                <a:latin typeface="Times New Roman"/>
                <a:ea typeface="Times New Roman"/>
                <a:cs typeface="David"/>
              </a:rPr>
              <a:t>, עמ' 308]).   1–2 </a:t>
            </a:r>
            <a:r>
              <a:rPr kumimoji="0" lang="he-IL" sz="2000" b="1" i="0" u="none" strike="noStrike" kern="1200" cap="none" spc="0" normalizeH="0" baseline="0" noProof="0" dirty="0" err="1">
                <a:ln>
                  <a:noFill/>
                </a:ln>
                <a:solidFill>
                  <a:prstClr val="black"/>
                </a:solidFill>
                <a:effectLst/>
                <a:uLnTx/>
                <a:uFillTx/>
                <a:latin typeface="Times New Roman"/>
                <a:ea typeface="Times New Roman"/>
                <a:cs typeface="David"/>
              </a:rPr>
              <a:t>אלהים</a:t>
            </a:r>
            <a:r>
              <a:rPr kumimoji="0" lang="he-IL" sz="2000" b="1" i="0" u="none" strike="noStrike" kern="1200" cap="none" spc="0" normalizeH="0" baseline="0" noProof="0" dirty="0">
                <a:ln>
                  <a:noFill/>
                </a:ln>
                <a:solidFill>
                  <a:prstClr val="black"/>
                </a:solidFill>
                <a:effectLst/>
                <a:uLnTx/>
                <a:uFillTx/>
                <a:latin typeface="Times New Roman"/>
                <a:ea typeface="Times New Roman"/>
                <a:cs typeface="David"/>
              </a:rPr>
              <a:t> אל ... תשקוט</a:t>
            </a:r>
            <a:r>
              <a:rPr kumimoji="0" lang="he-IL" sz="2000" b="0" i="0" u="none" strike="noStrike" kern="1200" cap="none" spc="0" normalizeH="0" baseline="0" noProof="0" dirty="0">
                <a:ln>
                  <a:noFill/>
                </a:ln>
                <a:solidFill>
                  <a:prstClr val="black"/>
                </a:solidFill>
                <a:effectLst/>
                <a:uLnTx/>
                <a:uFillTx/>
                <a:latin typeface="Times New Roman"/>
                <a:ea typeface="Times New Roman"/>
                <a:cs typeface="David"/>
              </a:rPr>
              <a:t>: על פי '</a:t>
            </a:r>
            <a:r>
              <a:rPr kumimoji="0" lang="he-IL" sz="2000" b="0" i="0" u="none" strike="noStrike" kern="1200" cap="none" spc="0" normalizeH="0" baseline="0" noProof="0" dirty="0" err="1">
                <a:ln>
                  <a:noFill/>
                </a:ln>
                <a:solidFill>
                  <a:prstClr val="black"/>
                </a:solidFill>
                <a:effectLst/>
                <a:uLnTx/>
                <a:uFillTx/>
                <a:latin typeface="Times New Roman"/>
                <a:ea typeface="Times New Roman"/>
                <a:cs typeface="David"/>
              </a:rPr>
              <a:t>אלהים</a:t>
            </a:r>
            <a:r>
              <a:rPr kumimoji="0" lang="he-IL" sz="2000" b="0" i="0" u="none" strike="noStrike" kern="1200" cap="none" spc="0" normalizeH="0" baseline="0" noProof="0" dirty="0">
                <a:ln>
                  <a:noFill/>
                </a:ln>
                <a:solidFill>
                  <a:prstClr val="black"/>
                </a:solidFill>
                <a:effectLst/>
                <a:uLnTx/>
                <a:uFillTx/>
                <a:latin typeface="Times New Roman"/>
                <a:ea typeface="Times New Roman"/>
                <a:cs typeface="David"/>
              </a:rPr>
              <a:t> אל דמי לָךְ, אל </a:t>
            </a:r>
            <a:r>
              <a:rPr kumimoji="0" lang="he-IL" sz="2000" b="0" i="0" u="none" strike="noStrike" kern="1200" cap="none" spc="0" normalizeH="0" baseline="0" noProof="0" dirty="0" err="1">
                <a:ln>
                  <a:noFill/>
                </a:ln>
                <a:solidFill>
                  <a:prstClr val="black"/>
                </a:solidFill>
                <a:effectLst/>
                <a:uLnTx/>
                <a:uFillTx/>
                <a:latin typeface="Times New Roman"/>
                <a:ea typeface="Times New Roman"/>
                <a:cs typeface="David"/>
              </a:rPr>
              <a:t>תחרש</a:t>
            </a:r>
            <a:r>
              <a:rPr kumimoji="0" lang="he-IL" sz="2000" b="0" i="0" u="none" strike="noStrike" kern="1200" cap="none" spc="0" normalizeH="0" baseline="0" noProof="0" dirty="0">
                <a:ln>
                  <a:noFill/>
                </a:ln>
                <a:solidFill>
                  <a:prstClr val="black"/>
                </a:solidFill>
                <a:effectLst/>
                <a:uLnTx/>
                <a:uFillTx/>
                <a:latin typeface="Times New Roman"/>
                <a:ea typeface="Times New Roman"/>
                <a:cs typeface="David"/>
              </a:rPr>
              <a:t> ואל </a:t>
            </a:r>
            <a:r>
              <a:rPr kumimoji="0" lang="he-IL" sz="2000" b="0" i="0" u="none" strike="noStrike" kern="1200" cap="none" spc="0" normalizeH="0" baseline="0" noProof="0" dirty="0" err="1">
                <a:ln>
                  <a:noFill/>
                </a:ln>
                <a:solidFill>
                  <a:prstClr val="black"/>
                </a:solidFill>
                <a:effectLst/>
                <a:uLnTx/>
                <a:uFillTx/>
                <a:latin typeface="Times New Roman"/>
                <a:ea typeface="Times New Roman"/>
                <a:cs typeface="David"/>
              </a:rPr>
              <a:t>תשקט</a:t>
            </a:r>
            <a:r>
              <a:rPr kumimoji="0" lang="he-IL" sz="2000" b="0" i="0" u="none" strike="noStrike" kern="1200" cap="none" spc="0" normalizeH="0" baseline="0" noProof="0" dirty="0">
                <a:ln>
                  <a:noFill/>
                </a:ln>
                <a:solidFill>
                  <a:prstClr val="black"/>
                </a:solidFill>
                <a:effectLst/>
                <a:uLnTx/>
                <a:uFillTx/>
                <a:latin typeface="Times New Roman"/>
                <a:ea typeface="Times New Roman"/>
                <a:cs typeface="David"/>
              </a:rPr>
              <a:t> אֵל' (תה' פג 2).    2 </a:t>
            </a:r>
            <a:r>
              <a:rPr kumimoji="0" lang="he-IL" sz="2000" b="1" i="0" u="none" strike="noStrike" kern="1200" cap="none" spc="0" normalizeH="0" baseline="0" noProof="0" dirty="0">
                <a:ln>
                  <a:noFill/>
                </a:ln>
                <a:solidFill>
                  <a:prstClr val="black"/>
                </a:solidFill>
                <a:effectLst/>
                <a:uLnTx/>
                <a:uFillTx/>
                <a:latin typeface="Times New Roman"/>
                <a:ea typeface="Times New Roman"/>
                <a:cs typeface="David"/>
              </a:rPr>
              <a:t>למתקוממי</a:t>
            </a:r>
            <a:r>
              <a:rPr kumimoji="0" lang="he-IL" sz="2000" b="0" i="0" u="none" strike="noStrike" kern="1200" cap="none" spc="0" normalizeH="0" baseline="0" noProof="0" dirty="0">
                <a:ln>
                  <a:noFill/>
                </a:ln>
                <a:solidFill>
                  <a:prstClr val="black"/>
                </a:solidFill>
                <a:effectLst/>
                <a:uLnTx/>
                <a:uFillTx/>
                <a:latin typeface="Times New Roman"/>
                <a:ea typeface="Times New Roman"/>
                <a:cs typeface="David"/>
              </a:rPr>
              <a:t>: לאויבים הקמים עלי.    3 </a:t>
            </a:r>
            <a:r>
              <a:rPr kumimoji="0" lang="he-IL" sz="2000" b="1" i="0" u="none" strike="noStrike" kern="1200" cap="none" spc="0" normalizeH="0" baseline="0" noProof="0" dirty="0">
                <a:ln>
                  <a:noFill/>
                </a:ln>
                <a:solidFill>
                  <a:prstClr val="black"/>
                </a:solidFill>
                <a:effectLst/>
                <a:uLnTx/>
                <a:uFillTx/>
                <a:latin typeface="Times New Roman"/>
                <a:ea typeface="Times New Roman"/>
                <a:cs typeface="David"/>
              </a:rPr>
              <a:t>בקשהו</a:t>
            </a:r>
            <a:r>
              <a:rPr kumimoji="0" lang="he-IL" sz="2000" b="0" i="0" u="none" strike="noStrike" kern="1200" cap="none" spc="0" normalizeH="0" baseline="0" noProof="0" dirty="0">
                <a:ln>
                  <a:noFill/>
                </a:ln>
                <a:solidFill>
                  <a:prstClr val="black"/>
                </a:solidFill>
                <a:effectLst/>
                <a:uLnTx/>
                <a:uFillTx/>
                <a:latin typeface="Times New Roman"/>
                <a:ea typeface="Times New Roman"/>
                <a:cs typeface="David"/>
              </a:rPr>
              <a:t>: בקש את דמי השפוך.  </a:t>
            </a:r>
            <a:r>
              <a:rPr kumimoji="0" lang="he-IL" sz="2000" b="1" i="0" u="none" strike="noStrike" kern="1200" cap="none" spc="0" normalizeH="0" baseline="0" noProof="0" dirty="0" err="1">
                <a:ln>
                  <a:noFill/>
                </a:ln>
                <a:solidFill>
                  <a:prstClr val="black"/>
                </a:solidFill>
                <a:effectLst/>
                <a:uLnTx/>
                <a:uFillTx/>
                <a:latin typeface="Times New Roman"/>
                <a:ea typeface="Times New Roman"/>
                <a:cs typeface="David"/>
              </a:rPr>
              <a:t>דרשהו</a:t>
            </a:r>
            <a:r>
              <a:rPr kumimoji="0" lang="he-IL" sz="2000" b="0" i="0" u="none" strike="noStrike" kern="1200" cap="none" spc="0" normalizeH="0" baseline="0" noProof="0" dirty="0">
                <a:ln>
                  <a:noFill/>
                </a:ln>
                <a:solidFill>
                  <a:prstClr val="black"/>
                </a:solidFill>
                <a:effectLst/>
                <a:uLnTx/>
                <a:uFillTx/>
                <a:latin typeface="Times New Roman"/>
                <a:ea typeface="Times New Roman"/>
                <a:cs typeface="David"/>
              </a:rPr>
              <a:t>: הלשון על פי: 'ואך את דמכם... אדרש' (בר' ט 5).  </a:t>
            </a:r>
            <a:endParaRPr kumimoji="0" lang="he-IL" sz="2000" b="0" i="0" u="none" strike="noStrike" kern="1200" cap="none" spc="0" normalizeH="0" baseline="0" noProof="0" dirty="0">
              <a:ln>
                <a:noFill/>
              </a:ln>
              <a:solidFill>
                <a:prstClr val="black"/>
              </a:solidFill>
              <a:effectLst/>
              <a:uLnTx/>
              <a:uFillTx/>
              <a:latin typeface="David" pitchFamily="34" charset="-79"/>
              <a:ea typeface="Times New Roman"/>
              <a:cs typeface="David" pitchFamily="34" charset="-79"/>
            </a:endParaRPr>
          </a:p>
        </p:txBody>
      </p:sp>
      <p:sp>
        <p:nvSpPr>
          <p:cNvPr id="7" name="Title 1"/>
          <p:cNvSpPr>
            <a:spLocks noGrp="1"/>
          </p:cNvSpPr>
          <p:nvPr>
            <p:ph type="title"/>
          </p:nvPr>
        </p:nvSpPr>
        <p:spPr>
          <a:xfrm>
            <a:off x="457200" y="306410"/>
            <a:ext cx="8229600" cy="360000"/>
          </a:xfrm>
          <a:solidFill>
            <a:srgbClr val="A50021"/>
          </a:solidFill>
        </p:spPr>
        <p:txBody>
          <a:bodyPr>
            <a:noAutofit/>
          </a:bodyPr>
          <a:lstStyle/>
          <a:p>
            <a:pPr algn="r"/>
            <a:r>
              <a:rPr lang="en-US" sz="1800" dirty="0" smtClean="0">
                <a:solidFill>
                  <a:srgbClr val="FFFF00"/>
                </a:solidFill>
                <a:latin typeface="Times New Roman" panose="02020603050405020304" pitchFamily="18" charset="0"/>
                <a:cs typeface="Times New Roman" panose="02020603050405020304" pitchFamily="18" charset="0"/>
              </a:rPr>
              <a:t>Song of the One  - </a:t>
            </a:r>
            <a:fld id="{5CC59EC4-D9FF-4B2E-9748-308033C7FBEB}" type="slidenum">
              <a:rPr lang="en-US" sz="1800" smtClean="0">
                <a:solidFill>
                  <a:srgbClr val="FFFF00"/>
                </a:solidFill>
                <a:latin typeface="Times New Roman" panose="02020603050405020304" pitchFamily="18" charset="0"/>
                <a:cs typeface="Times New Roman" panose="02020603050405020304" pitchFamily="18" charset="0"/>
              </a:rPr>
              <a:pPr algn="r"/>
              <a:t>13</a:t>
            </a:fld>
            <a:r>
              <a:rPr lang="en-US" sz="1800" dirty="0" smtClean="0">
                <a:solidFill>
                  <a:srgbClr val="FFFF00"/>
                </a:solidFill>
                <a:latin typeface="Times New Roman" panose="02020603050405020304" pitchFamily="18" charset="0"/>
                <a:cs typeface="Times New Roman" panose="02020603050405020304" pitchFamily="18" charset="0"/>
              </a:rPr>
              <a:t> -</a:t>
            </a:r>
            <a:endParaRPr lang="en-US" sz="1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167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0482"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ctr" defTabSz="719138" eaLnBrk="1" hangingPunct="1">
              <a:lnSpc>
                <a:spcPct val="114000"/>
              </a:lnSpc>
              <a:spcBef>
                <a:spcPct val="0"/>
              </a:spcBef>
              <a:buFont typeface="Arial" panose="020B0604020202020204" pitchFamily="34" charset="0"/>
              <a:buNone/>
              <a:tabLst>
                <a:tab pos="358775" algn="r"/>
              </a:tabLst>
              <a:defRPr/>
            </a:pPr>
            <a:endParaRPr lang="he-IL" altLang="he-IL" sz="1800" dirty="0" smtClean="0">
              <a:latin typeface="Times New Roman" pitchFamily="18" charset="0"/>
              <a:cs typeface="David" pitchFamily="34" charset="-79"/>
            </a:endParaRPr>
          </a:p>
          <a:p>
            <a:pPr marL="0" indent="0" algn="ctr" defTabSz="719138" rtl="0" eaLnBrk="1" hangingPunct="1">
              <a:lnSpc>
                <a:spcPct val="114000"/>
              </a:lnSpc>
              <a:spcBef>
                <a:spcPct val="0"/>
              </a:spcBef>
              <a:buFont typeface="Arial" panose="020B0604020202020204" pitchFamily="34" charset="0"/>
              <a:buNone/>
              <a:tabLst>
                <a:tab pos="358775" algn="r"/>
              </a:tabLst>
              <a:defRPr/>
            </a:pPr>
            <a:r>
              <a:rPr lang="en-US" altLang="he-IL" sz="2800" dirty="0" smtClean="0">
                <a:latin typeface="Times New Roman" pitchFamily="18" charset="0"/>
                <a:cs typeface="David" pitchFamily="34" charset="-79"/>
              </a:rPr>
              <a:t>David </a:t>
            </a:r>
            <a:r>
              <a:rPr lang="en-US" altLang="he-IL" sz="2800" dirty="0" err="1" smtClean="0">
                <a:latin typeface="Times New Roman" pitchFamily="18" charset="0"/>
                <a:cs typeface="David" pitchFamily="34" charset="-79"/>
              </a:rPr>
              <a:t>BiRebbi</a:t>
            </a:r>
            <a:r>
              <a:rPr lang="en-US" altLang="he-IL" sz="2800" dirty="0" smtClean="0">
                <a:latin typeface="Times New Roman" pitchFamily="18" charset="0"/>
                <a:cs typeface="David" pitchFamily="34" charset="-79"/>
              </a:rPr>
              <a:t> </a:t>
            </a:r>
            <a:r>
              <a:rPr lang="en-US" altLang="he-IL" sz="2800" dirty="0" err="1" smtClean="0">
                <a:latin typeface="Times New Roman" pitchFamily="18" charset="0"/>
                <a:cs typeface="David" pitchFamily="34" charset="-79"/>
              </a:rPr>
              <a:t>Mashullam</a:t>
            </a:r>
            <a:r>
              <a:rPr lang="en-US" altLang="he-IL" sz="2800" dirty="0" smtClean="0">
                <a:latin typeface="Times New Roman" pitchFamily="18" charset="0"/>
                <a:cs typeface="David" pitchFamily="34" charset="-79"/>
              </a:rPr>
              <a:t>, </a:t>
            </a:r>
          </a:p>
          <a:p>
            <a:pPr marL="0" indent="0" algn="ctr" defTabSz="719138" rtl="0" eaLnBrk="1" hangingPunct="1">
              <a:lnSpc>
                <a:spcPct val="114000"/>
              </a:lnSpc>
              <a:spcBef>
                <a:spcPct val="0"/>
              </a:spcBef>
              <a:buFont typeface="Arial" panose="020B0604020202020204" pitchFamily="34" charset="0"/>
              <a:buNone/>
              <a:tabLst>
                <a:tab pos="358775" algn="r"/>
              </a:tabLst>
              <a:defRPr/>
            </a:pPr>
            <a:r>
              <a:rPr lang="en-US" altLang="he-IL" sz="2800" dirty="0" smtClean="0">
                <a:latin typeface="Times New Roman" pitchFamily="18" charset="0"/>
                <a:cs typeface="David" pitchFamily="34" charset="-79"/>
              </a:rPr>
              <a:t>God, do not be silent over my blood </a:t>
            </a:r>
          </a:p>
          <a:p>
            <a:pPr marL="0" indent="0" algn="ctr" defTabSz="719138" rtl="0" eaLnBrk="1" hangingPunct="1">
              <a:lnSpc>
                <a:spcPct val="114000"/>
              </a:lnSpc>
              <a:spcBef>
                <a:spcPct val="0"/>
              </a:spcBef>
              <a:buFont typeface="Arial" panose="020B0604020202020204" pitchFamily="34" charset="0"/>
              <a:buNone/>
              <a:tabLst>
                <a:tab pos="358775" algn="r"/>
              </a:tabLst>
              <a:defRPr/>
            </a:pPr>
            <a:r>
              <a:rPr lang="en-US" altLang="he-IL" sz="2000" dirty="0" err="1" smtClean="0">
                <a:latin typeface="Times New Roman" pitchFamily="18" charset="0"/>
                <a:cs typeface="David" pitchFamily="34" charset="-79"/>
              </a:rPr>
              <a:t>Seliha</a:t>
            </a:r>
            <a:r>
              <a:rPr lang="en-US" altLang="he-IL" sz="2000" dirty="0" smtClean="0">
                <a:latin typeface="Times New Roman" pitchFamily="18" charset="0"/>
                <a:cs typeface="David" pitchFamily="34" charset="-79"/>
              </a:rPr>
              <a:t>, a supplication hymn for fast days</a:t>
            </a:r>
            <a:endParaRPr lang="he-IL" altLang="he-IL" sz="2000" dirty="0" smtClean="0">
              <a:latin typeface="Times New Roman" pitchFamily="18" charset="0"/>
              <a:cs typeface="David" pitchFamily="34" charset="-79"/>
            </a:endParaRPr>
          </a:p>
          <a:p>
            <a:pPr marL="0" indent="0" algn="l" defTabSz="719138" rtl="0" eaLnBrk="1" hangingPunct="1">
              <a:spcBef>
                <a:spcPct val="0"/>
              </a:spcBef>
              <a:buFont typeface="Arial" panose="020B0604020202020204" pitchFamily="34" charset="0"/>
              <a:buNone/>
              <a:tabLst>
                <a:tab pos="358775" algn="r"/>
              </a:tabLst>
              <a:defRPr/>
            </a:pPr>
            <a:r>
              <a:rPr lang="en-US" altLang="he-IL" sz="1800" b="1" dirty="0" smtClean="0">
                <a:latin typeface="Times New Roman" pitchFamily="18" charset="0"/>
                <a:cs typeface="David" pitchFamily="34" charset="-79"/>
              </a:rPr>
              <a:t>Prosody: </a:t>
            </a:r>
            <a:r>
              <a:rPr lang="en-US" altLang="he-IL" sz="1800" dirty="0" smtClean="0">
                <a:latin typeface="Times New Roman" pitchFamily="18" charset="0"/>
                <a:cs typeface="David" pitchFamily="34" charset="-79"/>
              </a:rPr>
              <a:t>15 </a:t>
            </a:r>
            <a:r>
              <a:rPr lang="en-US" altLang="he-IL" sz="1800" dirty="0" err="1" smtClean="0">
                <a:latin typeface="Times New Roman" pitchFamily="18" charset="0"/>
                <a:cs typeface="David" pitchFamily="34" charset="-79"/>
              </a:rPr>
              <a:t>quattrains</a:t>
            </a:r>
            <a:r>
              <a:rPr lang="en-US" altLang="he-IL" sz="1800" dirty="0" smtClean="0">
                <a:latin typeface="Times New Roman" pitchFamily="18" charset="0"/>
                <a:cs typeface="David" pitchFamily="34" charset="-79"/>
              </a:rPr>
              <a:t> organized by a double alphabetic acrostic and the author’s name: </a:t>
            </a:r>
            <a:r>
              <a:rPr lang="en-US" altLang="he-IL" sz="1800" dirty="0" err="1" smtClean="0">
                <a:latin typeface="Times New Roman" pitchFamily="18" charset="0"/>
                <a:cs typeface="David" pitchFamily="34" charset="-79"/>
              </a:rPr>
              <a:t>DaViD</a:t>
            </a:r>
            <a:r>
              <a:rPr lang="en-US" altLang="he-IL" sz="1800" dirty="0" smtClean="0">
                <a:latin typeface="Times New Roman" pitchFamily="18" charset="0"/>
                <a:cs typeface="David" pitchFamily="34" charset="-79"/>
              </a:rPr>
              <a:t> </a:t>
            </a:r>
            <a:r>
              <a:rPr lang="en-US" altLang="he-IL" sz="1800" dirty="0" err="1" smtClean="0">
                <a:latin typeface="Times New Roman" pitchFamily="18" charset="0"/>
                <a:cs typeface="David" pitchFamily="34" charset="-79"/>
              </a:rPr>
              <a:t>BIRaBbI</a:t>
            </a:r>
            <a:r>
              <a:rPr lang="en-US" altLang="he-IL" sz="1800" dirty="0" smtClean="0">
                <a:latin typeface="Times New Roman" pitchFamily="18" charset="0"/>
                <a:cs typeface="David" pitchFamily="34" charset="-79"/>
              </a:rPr>
              <a:t> </a:t>
            </a:r>
            <a:r>
              <a:rPr lang="en-US" altLang="he-IL" sz="1800" dirty="0" err="1" smtClean="0">
                <a:latin typeface="Times New Roman" pitchFamily="18" charset="0"/>
                <a:cs typeface="David" pitchFamily="34" charset="-79"/>
              </a:rPr>
              <a:t>MaŠuLlaM</a:t>
            </a:r>
            <a:r>
              <a:rPr lang="en-US" altLang="he-IL" sz="1800" dirty="0" smtClean="0">
                <a:latin typeface="Times New Roman" pitchFamily="18" charset="0"/>
                <a:cs typeface="David" pitchFamily="34" charset="-79"/>
              </a:rPr>
              <a:t> Ha-</a:t>
            </a:r>
            <a:r>
              <a:rPr lang="en-US" altLang="he-IL" sz="1800" dirty="0" err="1" smtClean="0">
                <a:latin typeface="Times New Roman" pitchFamily="18" charset="0"/>
                <a:cs typeface="David" pitchFamily="34" charset="-79"/>
              </a:rPr>
              <a:t>QaṬaN</a:t>
            </a:r>
            <a:r>
              <a:rPr lang="en-US" altLang="he-IL" sz="1800" dirty="0" smtClean="0">
                <a:latin typeface="Times New Roman" pitchFamily="18" charset="0"/>
                <a:cs typeface="David" pitchFamily="34" charset="-79"/>
              </a:rPr>
              <a:t> </a:t>
            </a:r>
            <a:r>
              <a:rPr lang="en-US" altLang="he-IL" sz="1800" dirty="0" err="1" smtClean="0">
                <a:latin typeface="Times New Roman" pitchFamily="18" charset="0"/>
                <a:cs typeface="David" pitchFamily="34" charset="-79"/>
              </a:rPr>
              <a:t>HaZaQ</a:t>
            </a:r>
            <a:r>
              <a:rPr lang="en-US" altLang="he-IL" sz="1800" dirty="0" smtClean="0">
                <a:latin typeface="Times New Roman" pitchFamily="18" charset="0"/>
                <a:cs typeface="David" pitchFamily="34" charset="-79"/>
              </a:rPr>
              <a:t>. Many of the lines have 5 words each but not as a </a:t>
            </a:r>
            <a:r>
              <a:rPr lang="en-US" altLang="he-IL" sz="1800" dirty="0" err="1" smtClean="0">
                <a:latin typeface="Times New Roman" pitchFamily="18" charset="0"/>
                <a:cs typeface="David" pitchFamily="34" charset="-79"/>
              </a:rPr>
              <a:t>metre</a:t>
            </a:r>
            <a:r>
              <a:rPr lang="en-US" altLang="he-IL" sz="1800" dirty="0" smtClean="0">
                <a:latin typeface="Times New Roman" pitchFamily="18" charset="0"/>
                <a:cs typeface="David" pitchFamily="34" charset="-79"/>
              </a:rPr>
              <a:t>. </a:t>
            </a:r>
            <a:r>
              <a:rPr lang="en-US" altLang="he-IL" sz="1800" b="1" dirty="0" smtClean="0">
                <a:latin typeface="Times New Roman" pitchFamily="18" charset="0"/>
                <a:cs typeface="David" pitchFamily="34" charset="-79"/>
              </a:rPr>
              <a:t> </a:t>
            </a:r>
          </a:p>
          <a:p>
            <a:pPr marL="0" indent="0" algn="l" defTabSz="719138" rtl="0" eaLnBrk="1" hangingPunct="1">
              <a:spcBef>
                <a:spcPct val="0"/>
              </a:spcBef>
              <a:buFont typeface="Arial" panose="020B0604020202020204" pitchFamily="34" charset="0"/>
              <a:buNone/>
              <a:tabLst>
                <a:tab pos="358775" algn="r"/>
              </a:tabLst>
              <a:defRPr/>
            </a:pPr>
            <a:r>
              <a:rPr lang="en-US" altLang="he-IL" sz="1000" b="1" dirty="0" smtClean="0">
                <a:latin typeface="Times New Roman" pitchFamily="18" charset="0"/>
                <a:cs typeface="David" pitchFamily="34" charset="-79"/>
              </a:rPr>
              <a:t> </a:t>
            </a:r>
            <a:endParaRPr lang="he-IL" altLang="he-IL" sz="1000" b="1" dirty="0" smtClean="0">
              <a:latin typeface="Times New Roman" pitchFamily="18" charset="0"/>
              <a:cs typeface="David" pitchFamily="34" charset="-79"/>
            </a:endParaRPr>
          </a:p>
          <a:p>
            <a:pPr marL="0" indent="0" algn="l" defTabSz="719138"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God, do not be silent over my blood </a:t>
            </a:r>
          </a:p>
          <a:p>
            <a:pPr marL="0" indent="0" algn="l" defTabSz="719138"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don’t be mute and don’t be quiet over my foes, </a:t>
            </a:r>
          </a:p>
          <a:p>
            <a:pPr marL="0" indent="0" algn="l" defTabSz="719138"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r>
              <a:rPr lang="en-US" altLang="he-IL" sz="2400" spc="-60" dirty="0" smtClean="0">
                <a:latin typeface="Times New Roman" pitchFamily="18" charset="0"/>
                <a:cs typeface="Narkisim" pitchFamily="34" charset="-79"/>
              </a:rPr>
              <a:t>ask for it, require it from the hands of those who came over me, </a:t>
            </a:r>
          </a:p>
          <a:p>
            <a:pPr marL="0" indent="0" algn="l" defTabSz="719138"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that the earth should not conceal (it) at all my places. </a:t>
            </a:r>
          </a:p>
          <a:p>
            <a:pPr marL="0" indent="0" defTabSz="719138" eaLnBrk="1" hangingPunct="1">
              <a:lnSpc>
                <a:spcPct val="114000"/>
              </a:lnSpc>
              <a:spcBef>
                <a:spcPts val="600"/>
              </a:spcBef>
              <a:buFont typeface="Arial" panose="020B0604020202020204" pitchFamily="34" charset="0"/>
              <a:buNone/>
              <a:tabLst>
                <a:tab pos="358775" algn="r"/>
              </a:tabLst>
              <a:defRPr/>
            </a:pPr>
            <a:endParaRPr lang="he-IL" altLang="he-IL" sz="2400" dirty="0" smtClean="0">
              <a:latin typeface="Times New Roman" pitchFamily="18" charset="0"/>
              <a:cs typeface="Narkisim" pitchFamily="34" charset="-79"/>
            </a:endParaRPr>
          </a:p>
        </p:txBody>
      </p:sp>
      <p:sp>
        <p:nvSpPr>
          <p:cNvPr id="6" name="Content Placeholder 4"/>
          <p:cNvSpPr txBox="1">
            <a:spLocks/>
          </p:cNvSpPr>
          <p:nvPr/>
        </p:nvSpPr>
        <p:spPr>
          <a:xfrm>
            <a:off x="457200" y="5572125"/>
            <a:ext cx="8229600" cy="1000125"/>
          </a:xfrm>
          <a:prstGeom prst="rect">
            <a:avLst/>
          </a:prstGeom>
          <a:solidFill>
            <a:schemeClr val="tx2">
              <a:lumMod val="20000"/>
              <a:lumOff val="80000"/>
            </a:schemeClr>
          </a:solidFill>
        </p:spPr>
        <p:txBody>
          <a:bodyPr/>
          <a:lstStyle>
            <a:lvl1pPr>
              <a:tabLst>
                <a:tab pos="358775" algn="r"/>
              </a:tabLst>
              <a:defRPr>
                <a:solidFill>
                  <a:schemeClr val="tx1"/>
                </a:solidFill>
                <a:latin typeface="Calibri" pitchFamily="34" charset="0"/>
                <a:cs typeface="Arial" pitchFamily="34" charset="0"/>
              </a:defRPr>
            </a:lvl1pPr>
            <a:lvl2pPr marL="742950" indent="-285750">
              <a:tabLst>
                <a:tab pos="358775" algn="r"/>
              </a:tabLst>
              <a:defRPr>
                <a:solidFill>
                  <a:schemeClr val="tx1"/>
                </a:solidFill>
                <a:latin typeface="Calibri" pitchFamily="34" charset="0"/>
                <a:cs typeface="Arial" pitchFamily="34" charset="0"/>
              </a:defRPr>
            </a:lvl2pPr>
            <a:lvl3pPr marL="1143000" indent="-228600">
              <a:tabLst>
                <a:tab pos="358775" algn="r"/>
              </a:tabLst>
              <a:defRPr>
                <a:solidFill>
                  <a:schemeClr val="tx1"/>
                </a:solidFill>
                <a:latin typeface="Calibri" pitchFamily="34" charset="0"/>
                <a:cs typeface="Arial" pitchFamily="34" charset="0"/>
              </a:defRPr>
            </a:lvl3pPr>
            <a:lvl4pPr marL="1600200" indent="-228600">
              <a:tabLst>
                <a:tab pos="358775" algn="r"/>
              </a:tabLst>
              <a:defRPr>
                <a:solidFill>
                  <a:schemeClr val="tx1"/>
                </a:solidFill>
                <a:latin typeface="Calibri" pitchFamily="34" charset="0"/>
                <a:cs typeface="Arial" pitchFamily="34" charset="0"/>
              </a:defRPr>
            </a:lvl4pPr>
            <a:lvl5pPr marL="2057400" indent="-228600">
              <a:tabLst>
                <a:tab pos="358775" algn="r"/>
              </a:tabLst>
              <a:defRPr>
                <a:solidFill>
                  <a:schemeClr val="tx1"/>
                </a:solidFill>
                <a:latin typeface="Calibri" pitchFamily="34" charset="0"/>
                <a:cs typeface="Arial" pitchFamily="34" charset="0"/>
              </a:defRPr>
            </a:lvl5pPr>
            <a:lvl6pPr marL="2514600" indent="-228600" fontAlgn="base">
              <a:spcBef>
                <a:spcPct val="0"/>
              </a:spcBef>
              <a:spcAft>
                <a:spcPct val="0"/>
              </a:spcAft>
              <a:tabLst>
                <a:tab pos="358775" algn="r"/>
              </a:tabLst>
              <a:defRPr>
                <a:solidFill>
                  <a:schemeClr val="tx1"/>
                </a:solidFill>
                <a:latin typeface="Calibri" pitchFamily="34" charset="0"/>
                <a:cs typeface="Arial" pitchFamily="34" charset="0"/>
              </a:defRPr>
            </a:lvl6pPr>
            <a:lvl7pPr marL="2971800" indent="-228600" fontAlgn="base">
              <a:spcBef>
                <a:spcPct val="0"/>
              </a:spcBef>
              <a:spcAft>
                <a:spcPct val="0"/>
              </a:spcAft>
              <a:tabLst>
                <a:tab pos="358775" algn="r"/>
              </a:tabLst>
              <a:defRPr>
                <a:solidFill>
                  <a:schemeClr val="tx1"/>
                </a:solidFill>
                <a:latin typeface="Calibri" pitchFamily="34" charset="0"/>
                <a:cs typeface="Arial" pitchFamily="34" charset="0"/>
              </a:defRPr>
            </a:lvl7pPr>
            <a:lvl8pPr marL="3429000" indent="-228600" fontAlgn="base">
              <a:spcBef>
                <a:spcPct val="0"/>
              </a:spcBef>
              <a:spcAft>
                <a:spcPct val="0"/>
              </a:spcAft>
              <a:tabLst>
                <a:tab pos="358775" algn="r"/>
              </a:tabLst>
              <a:defRPr>
                <a:solidFill>
                  <a:schemeClr val="tx1"/>
                </a:solidFill>
                <a:latin typeface="Calibri" pitchFamily="34" charset="0"/>
                <a:cs typeface="Arial" pitchFamily="34" charset="0"/>
              </a:defRPr>
            </a:lvl8pPr>
            <a:lvl9pPr marL="3886200" indent="-228600" fontAlgn="base">
              <a:spcBef>
                <a:spcPct val="0"/>
              </a:spcBef>
              <a:spcAft>
                <a:spcPct val="0"/>
              </a:spcAft>
              <a:tabLst>
                <a:tab pos="358775" algn="r"/>
              </a:tabLst>
              <a:defRPr>
                <a:solidFill>
                  <a:schemeClr val="tx1"/>
                </a:solidFill>
                <a:latin typeface="Calibri" pitchFamily="34" charset="0"/>
                <a:cs typeface="Arial" pitchFamily="34" charset="0"/>
              </a:defRPr>
            </a:lvl9pPr>
          </a:lstStyle>
          <a:p>
            <a:pPr marL="0" marR="0" lvl="0" indent="0" algn="l" defTabSz="914400" rtl="0" eaLnBrk="1" fontAlgn="base" latinLnBrk="0" hangingPunct="1">
              <a:lnSpc>
                <a:spcPts val="2800"/>
              </a:lnSpc>
              <a:spcBef>
                <a:spcPct val="0"/>
              </a:spcBef>
              <a:spcAft>
                <a:spcPct val="0"/>
              </a:spcAft>
              <a:buClrTx/>
              <a:buSzTx/>
              <a:buFontTx/>
              <a:buNone/>
              <a:tabLst>
                <a:tab pos="358775" algn="r"/>
              </a:tabLst>
              <a:defRPr/>
            </a:pPr>
            <a:r>
              <a:rPr kumimoji="0" lang="en-US" altLang="he-IL" sz="2000" b="1" i="0" u="none" strike="noStrike" kern="1200" cap="none" spc="0" normalizeH="0" baseline="0" noProof="0" smtClean="0">
                <a:ln>
                  <a:noFill/>
                </a:ln>
                <a:solidFill>
                  <a:srgbClr val="000000"/>
                </a:solidFill>
                <a:effectLst/>
                <a:uLnTx/>
                <a:uFillTx/>
                <a:latin typeface="David" pitchFamily="34" charset="-79"/>
                <a:ea typeface="David" pitchFamily="34" charset="-79"/>
                <a:cs typeface="David" pitchFamily="34" charset="-79"/>
              </a:rPr>
              <a:t>Sources in Mss.: </a:t>
            </a:r>
            <a:r>
              <a:rPr kumimoji="0" lang="en-US" altLang="he-IL" sz="2000" b="0" i="0" u="none" strike="noStrike" kern="1200" cap="none" spc="0" normalizeH="0" baseline="0" noProof="0" smtClean="0">
                <a:ln>
                  <a:noFill/>
                </a:ln>
                <a:solidFill>
                  <a:srgbClr val="000000"/>
                </a:solidFill>
                <a:effectLst/>
                <a:uLnTx/>
                <a:uFillTx/>
                <a:latin typeface="David" pitchFamily="34" charset="-79"/>
                <a:ea typeface="David" pitchFamily="34" charset="-79"/>
                <a:cs typeface="David" pitchFamily="34" charset="-79"/>
              </a:rPr>
              <a:t>Ashkenazy rite (Western / France / Eastern / Misc.), Italian rite; some 20 commentaries  </a:t>
            </a:r>
            <a:endParaRPr kumimoji="0" lang="he-IL" altLang="he-IL" sz="2000" b="0" i="0" u="none" strike="noStrike" kern="1200" cap="none" spc="0" normalizeH="0" baseline="0" noProof="0" smtClean="0">
              <a:ln>
                <a:noFill/>
              </a:ln>
              <a:solidFill>
                <a:srgbClr val="000000"/>
              </a:solidFill>
              <a:effectLst/>
              <a:uLnTx/>
              <a:uFillTx/>
              <a:latin typeface="David" pitchFamily="34" charset="-79"/>
              <a:ea typeface="David" pitchFamily="34" charset="-79"/>
              <a:cs typeface="David" pitchFamily="34" charset="-79"/>
            </a:endParaRP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DD01F85A-725E-4312-A061-4F1101EC476C}"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14</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29318198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1506"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ctr" defTabSz="719138" eaLnBrk="1" hangingPunct="1">
              <a:lnSpc>
                <a:spcPct val="114000"/>
              </a:lnSpc>
              <a:spcBef>
                <a:spcPct val="0"/>
              </a:spcBef>
              <a:buFont typeface="Arial" panose="020B0604020202020204" pitchFamily="34" charset="0"/>
              <a:buNone/>
              <a:tabLst>
                <a:tab pos="358775" algn="r"/>
              </a:tabLst>
              <a:defRPr/>
            </a:pPr>
            <a:endParaRPr lang="he-IL" altLang="he-IL" sz="1000" dirty="0" smtClean="0">
              <a:latin typeface="Times New Roman" pitchFamily="18" charset="0"/>
              <a:cs typeface="David" pitchFamily="34" charset="-79"/>
            </a:endParaRPr>
          </a:p>
          <a:p>
            <a:pPr marL="0" indent="0" algn="ctr" defTabSz="719138" rtl="0" eaLnBrk="1" hangingPunct="1">
              <a:lnSpc>
                <a:spcPct val="114000"/>
              </a:lnSpc>
              <a:spcBef>
                <a:spcPct val="0"/>
              </a:spcBef>
              <a:buFont typeface="Arial" panose="020B0604020202020204" pitchFamily="34" charset="0"/>
              <a:buNone/>
              <a:tabLst>
                <a:tab pos="358775" algn="r"/>
              </a:tabLst>
              <a:defRPr/>
            </a:pPr>
            <a:r>
              <a:rPr lang="en-US" altLang="he-IL" sz="2800" dirty="0" smtClean="0">
                <a:latin typeface="Times New Roman" pitchFamily="18" charset="0"/>
                <a:cs typeface="David" pitchFamily="34" charset="-79"/>
              </a:rPr>
              <a:t>David </a:t>
            </a:r>
            <a:r>
              <a:rPr lang="en-US" altLang="he-IL" sz="2800" dirty="0" err="1" smtClean="0">
                <a:latin typeface="Times New Roman" pitchFamily="18" charset="0"/>
                <a:cs typeface="David" pitchFamily="34" charset="-79"/>
              </a:rPr>
              <a:t>BiRebbi</a:t>
            </a:r>
            <a:r>
              <a:rPr lang="en-US" altLang="he-IL" sz="2800" dirty="0" smtClean="0">
                <a:latin typeface="Times New Roman" pitchFamily="18" charset="0"/>
                <a:cs typeface="David" pitchFamily="34" charset="-79"/>
              </a:rPr>
              <a:t> </a:t>
            </a:r>
            <a:r>
              <a:rPr lang="en-US" altLang="he-IL" sz="2800" dirty="0" err="1" smtClean="0">
                <a:latin typeface="Times New Roman" pitchFamily="18" charset="0"/>
                <a:cs typeface="David" pitchFamily="34" charset="-79"/>
              </a:rPr>
              <a:t>Meshullam</a:t>
            </a:r>
            <a:r>
              <a:rPr lang="en-US" altLang="he-IL" sz="2800" dirty="0" smtClean="0">
                <a:latin typeface="Times New Roman" pitchFamily="18" charset="0"/>
                <a:cs typeface="David" pitchFamily="34" charset="-79"/>
              </a:rPr>
              <a:t> of </a:t>
            </a:r>
            <a:r>
              <a:rPr lang="en-US" altLang="he-IL" sz="2800" dirty="0" err="1" smtClean="0">
                <a:latin typeface="Times New Roman" pitchFamily="18" charset="0"/>
                <a:cs typeface="David" pitchFamily="34" charset="-79"/>
              </a:rPr>
              <a:t>Spira</a:t>
            </a:r>
            <a:r>
              <a:rPr lang="en-US" altLang="he-IL" sz="2800" dirty="0" smtClean="0">
                <a:latin typeface="Times New Roman" pitchFamily="18" charset="0"/>
                <a:cs typeface="David" pitchFamily="34" charset="-79"/>
              </a:rPr>
              <a:t>, </a:t>
            </a:r>
          </a:p>
          <a:p>
            <a:pPr marL="0" indent="0" algn="ctr" defTabSz="719138" rtl="0" eaLnBrk="1" hangingPunct="1">
              <a:lnSpc>
                <a:spcPct val="114000"/>
              </a:lnSpc>
              <a:spcBef>
                <a:spcPct val="0"/>
              </a:spcBef>
              <a:buFont typeface="Arial" panose="020B0604020202020204" pitchFamily="34" charset="0"/>
              <a:buNone/>
              <a:tabLst>
                <a:tab pos="358775" algn="r"/>
              </a:tabLst>
              <a:defRPr/>
            </a:pPr>
            <a:r>
              <a:rPr lang="en-US" altLang="he-IL" sz="2800" dirty="0" smtClean="0">
                <a:latin typeface="Times New Roman" pitchFamily="18" charset="0"/>
                <a:cs typeface="David" pitchFamily="34" charset="-79"/>
              </a:rPr>
              <a:t>God, do not be silent over my blood </a:t>
            </a:r>
          </a:p>
          <a:p>
            <a:pPr marL="0" indent="0" algn="ctr" defTabSz="719138" rtl="0" eaLnBrk="1" hangingPunct="1">
              <a:lnSpc>
                <a:spcPct val="114000"/>
              </a:lnSpc>
              <a:spcBef>
                <a:spcPct val="0"/>
              </a:spcBef>
              <a:buFont typeface="Arial" panose="020B0604020202020204" pitchFamily="34" charset="0"/>
              <a:buNone/>
              <a:tabLst>
                <a:tab pos="358775" algn="r"/>
              </a:tabLst>
              <a:defRPr/>
            </a:pPr>
            <a:r>
              <a:rPr lang="en-US" altLang="he-IL" sz="2000" dirty="0" err="1" smtClean="0">
                <a:latin typeface="Times New Roman" pitchFamily="18" charset="0"/>
                <a:cs typeface="David" pitchFamily="34" charset="-79"/>
              </a:rPr>
              <a:t>Seliha</a:t>
            </a:r>
            <a:r>
              <a:rPr lang="en-US" altLang="he-IL" sz="2000" dirty="0" smtClean="0">
                <a:latin typeface="Times New Roman" pitchFamily="18" charset="0"/>
                <a:cs typeface="David" pitchFamily="34" charset="-79"/>
              </a:rPr>
              <a:t>, a supplication hymn for fast days</a:t>
            </a:r>
            <a:endParaRPr lang="he-IL" altLang="he-IL" sz="2000" dirty="0" smtClean="0">
              <a:latin typeface="Times New Roman" pitchFamily="18" charset="0"/>
              <a:cs typeface="David" pitchFamily="34" charset="-79"/>
            </a:endParaRPr>
          </a:p>
          <a:p>
            <a:pPr marL="0" indent="0" algn="l" defTabSz="719138" rtl="0" eaLnBrk="1" hangingPunct="1">
              <a:spcBef>
                <a:spcPct val="0"/>
              </a:spcBef>
              <a:buFont typeface="Arial" panose="020B0604020202020204" pitchFamily="34" charset="0"/>
              <a:buNone/>
              <a:tabLst>
                <a:tab pos="358775" algn="r"/>
              </a:tabLst>
              <a:defRPr/>
            </a:pPr>
            <a:r>
              <a:rPr lang="en-US" altLang="he-IL" sz="1000" b="1" dirty="0" smtClean="0">
                <a:latin typeface="Times New Roman" pitchFamily="18" charset="0"/>
                <a:cs typeface="David" pitchFamily="34" charset="-79"/>
              </a:rPr>
              <a:t> </a:t>
            </a:r>
            <a:endParaRPr lang="he-IL" altLang="he-IL" sz="1000" b="1" dirty="0" smtClean="0">
              <a:latin typeface="Times New Roman" pitchFamily="18" charset="0"/>
              <a:cs typeface="David" pitchFamily="34" charset="-79"/>
            </a:endParaRPr>
          </a:p>
          <a:p>
            <a:pPr marL="0" indent="0" algn="l" defTabSz="719138"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God, do not be silent over my blood </a:t>
            </a:r>
          </a:p>
          <a:p>
            <a:pPr marL="0" indent="0" algn="l" defTabSz="719138"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Don’t be mute and don’t be quiet over my foes, </a:t>
            </a:r>
          </a:p>
          <a:p>
            <a:pPr marL="0" indent="0" algn="l" defTabSz="719138"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r>
              <a:rPr lang="en-US" altLang="he-IL" sz="2400" spc="-60" dirty="0" smtClean="0">
                <a:latin typeface="Times New Roman" pitchFamily="18" charset="0"/>
                <a:cs typeface="Narkisim" pitchFamily="34" charset="-79"/>
              </a:rPr>
              <a:t>ask for it, require it from the hands of those who came over me, </a:t>
            </a:r>
          </a:p>
          <a:p>
            <a:pPr marL="0" indent="0" algn="l" defTabSz="719138"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that the earth should not conceal (it) at all my places. </a:t>
            </a:r>
          </a:p>
          <a:p>
            <a:pPr marL="0" indent="0" defTabSz="719138" eaLnBrk="1" hangingPunct="1">
              <a:lnSpc>
                <a:spcPct val="114000"/>
              </a:lnSpc>
              <a:spcBef>
                <a:spcPts val="600"/>
              </a:spcBef>
              <a:buFont typeface="Arial" panose="020B0604020202020204" pitchFamily="34" charset="0"/>
              <a:buNone/>
              <a:tabLst>
                <a:tab pos="358775" algn="r"/>
              </a:tabLst>
              <a:defRPr/>
            </a:pPr>
            <a:endParaRPr lang="he-IL" altLang="he-IL" sz="2400" dirty="0" smtClean="0">
              <a:latin typeface="Times New Roman" pitchFamily="18" charset="0"/>
              <a:cs typeface="Narkisim" pitchFamily="34" charset="-79"/>
            </a:endParaRPr>
          </a:p>
        </p:txBody>
      </p:sp>
      <p:sp>
        <p:nvSpPr>
          <p:cNvPr id="6" name="Content Placeholder 4"/>
          <p:cNvSpPr txBox="1">
            <a:spLocks/>
          </p:cNvSpPr>
          <p:nvPr/>
        </p:nvSpPr>
        <p:spPr bwMode="auto">
          <a:xfrm>
            <a:off x="457200" y="4292600"/>
            <a:ext cx="8229600" cy="2520950"/>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r>
              <a:rPr kumimoji="0" lang="en-US" altLang="he-IL" sz="2000" b="1"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Commentary</a:t>
            </a:r>
            <a:r>
              <a:rPr kumimoji="0" lang="en-US"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 </a:t>
            </a:r>
            <a:r>
              <a:rPr kumimoji="0" lang="en-US" altLang="he-IL"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1-2</a:t>
            </a:r>
            <a:r>
              <a:rPr kumimoji="0" lang="en-US"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 </a:t>
            </a:r>
            <a:r>
              <a:rPr kumimoji="0" lang="en-US" altLang="he-IL" sz="2000" b="1"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God, do… foes</a:t>
            </a:r>
            <a:r>
              <a:rPr kumimoji="0" lang="en-US"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 do not remain passive, according: “O God, do not be silent; do not hold aloof; so not be quiet, O God! For Your enemies rage, Your foes lift up the head (= assert themselves)” (Ps. </a:t>
            </a:r>
            <a:r>
              <a:rPr kumimoji="0" lang="en-US" altLang="he-IL"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83.1-2</a:t>
            </a:r>
            <a:r>
              <a:rPr kumimoji="0" lang="en-US"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 </a:t>
            </a:r>
            <a:r>
              <a:rPr kumimoji="0" lang="en-US" altLang="he-IL" sz="2000" b="0" i="0" u="none" strike="noStrike" kern="1200" cap="none" spc="0" normalizeH="0" baseline="0" noProof="0" dirty="0" err="1" smtClean="0">
                <a:ln>
                  <a:noFill/>
                </a:ln>
                <a:solidFill>
                  <a:srgbClr val="000000"/>
                </a:solidFill>
                <a:effectLst/>
                <a:uLnTx/>
                <a:uFillTx/>
                <a:latin typeface="David" pitchFamily="34" charset="-79"/>
                <a:ea typeface="+mn-ea"/>
                <a:cs typeface="David" pitchFamily="34" charset="-79"/>
              </a:rPr>
              <a:t>foreshado</a:t>
            </a:r>
            <a:r>
              <a:rPr kumimoji="0" lang="en-US"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-wing the transition to the plea for redemption and forgiveness in line </a:t>
            </a:r>
            <a:r>
              <a:rPr kumimoji="0" lang="en-US" altLang="he-IL"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56</a:t>
            </a:r>
            <a:r>
              <a:rPr kumimoji="0" lang="en-US"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    </a:t>
            </a:r>
            <a:r>
              <a:rPr kumimoji="0" lang="en-US" altLang="he-IL"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 </a:t>
            </a:r>
            <a:r>
              <a:rPr kumimoji="0" lang="en-US" altLang="he-IL" sz="2000" b="1"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foes</a:t>
            </a:r>
            <a:r>
              <a:rPr kumimoji="0" lang="en-US"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 literally: those who rise against me.    </a:t>
            </a:r>
            <a:r>
              <a:rPr kumimoji="0" lang="en-US" altLang="he-IL"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3</a:t>
            </a:r>
            <a:r>
              <a:rPr kumimoji="0" lang="en-US"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 </a:t>
            </a:r>
            <a:r>
              <a:rPr kumimoji="0" lang="en-US" altLang="he-IL" sz="2000" b="1"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require it</a:t>
            </a:r>
            <a:r>
              <a:rPr kumimoji="0" lang="en-US"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 according: “But for your own life-blood I will require a reckoning: I will require it of every beast’ of man, too, will I require a reckoning for human life, of every man for that of his fellow man!” (Gen. </a:t>
            </a:r>
            <a:r>
              <a:rPr kumimoji="0" lang="en-US" altLang="he-IL"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9. 5</a:t>
            </a:r>
            <a:r>
              <a:rPr kumimoji="0" lang="en-US"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rPr>
              <a:t>). </a:t>
            </a:r>
            <a:endParaRPr kumimoji="0" lang="he-IL"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endParaRP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Meshullam of Spira,, God, Do Not Be Silent - </a:t>
            </a:r>
            <a:fld id="{CC3965A8-3640-4FA4-9D9B-C7642F472694}"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15</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2568965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14338"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pPr>
            <a:endParaRPr lang="he-IL" altLang="he-IL" sz="1800" smtClean="0">
              <a:latin typeface="Times New Roman" panose="02020603050405020304" pitchFamily="18" charset="0"/>
              <a:cs typeface="David" panose="020E0502060401010101" pitchFamily="34" charset="-79"/>
            </a:endParaRPr>
          </a:p>
          <a:p>
            <a:pPr marL="0" indent="0" algn="l" defTabSz="358775" rtl="0" eaLnBrk="1" hangingPunct="1">
              <a:lnSpc>
                <a:spcPct val="105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r>
              <a:rPr lang="en-US" altLang="he-IL" sz="2000" smtClean="0">
                <a:latin typeface="Times New Roman" panose="02020603050405020304" pitchFamily="18" charset="0"/>
                <a:cs typeface="Narkisim" panose="020E0502050101010101" pitchFamily="34" charset="-79"/>
              </a:rPr>
              <a:t>5</a:t>
            </a:r>
            <a:r>
              <a:rPr lang="en-US" altLang="he-IL" sz="2400" smtClean="0">
                <a:latin typeface="Times New Roman" panose="02020603050405020304" pitchFamily="18" charset="0"/>
                <a:cs typeface="Narkisim" panose="020E0502050101010101" pitchFamily="34" charset="-79"/>
              </a:rPr>
              <a:t>		It shall be openly revealed, </a:t>
            </a:r>
          </a:p>
          <a:p>
            <a:pPr marL="0" indent="0" algn="l" defTabSz="358775" rtl="0" eaLnBrk="1" hangingPunct="1">
              <a:lnSpc>
                <a:spcPct val="105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before You it shall be spilled and sprinkled, </a:t>
            </a:r>
          </a:p>
          <a:p>
            <a:pPr marL="0" indent="0" algn="l" defTabSz="358775" rtl="0" eaLnBrk="1" hangingPunct="1">
              <a:lnSpc>
                <a:spcPct val="105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and Your royal purple shall be engraved </a:t>
            </a:r>
          </a:p>
          <a:p>
            <a:pPr marL="0" indent="0" algn="l" defTabSz="358775" rtl="0" eaLnBrk="1" hangingPunct="1">
              <a:lnSpc>
                <a:spcPct val="105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(by) the full (number) of corpses. </a:t>
            </a:r>
          </a:p>
          <a:p>
            <a:pPr marL="0" indent="0" algn="l" defTabSz="358775" rtl="0" eaLnBrk="1" hangingPunct="1">
              <a:lnSpc>
                <a:spcPct val="105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Persecuted by law shall be the one </a:t>
            </a:r>
          </a:p>
          <a:p>
            <a:pPr marL="0" indent="0" algn="l" defTabSz="358775" rtl="0" eaLnBrk="1" hangingPunct="1">
              <a:lnSpc>
                <a:spcPct val="105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who spilled it, blow for blow, </a:t>
            </a:r>
          </a:p>
          <a:p>
            <a:pPr marL="0" indent="0" algn="l" defTabSz="358775" rtl="0" eaLnBrk="1" hangingPunct="1">
              <a:lnSpc>
                <a:spcPct val="105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 blood of Your poor ones </a:t>
            </a:r>
          </a:p>
          <a:p>
            <a:pPr marL="0" indent="0" algn="l" defTabSz="358775" rtl="0" eaLnBrk="1" hangingPunct="1">
              <a:lnSpc>
                <a:spcPct val="105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that was spilled like that of young bulls. </a:t>
            </a:r>
          </a:p>
        </p:txBody>
      </p:sp>
      <p:sp>
        <p:nvSpPr>
          <p:cNvPr id="6" name="Content Placeholder 4"/>
          <p:cNvSpPr txBox="1">
            <a:spLocks/>
          </p:cNvSpPr>
          <p:nvPr/>
        </p:nvSpPr>
        <p:spPr bwMode="auto">
          <a:xfrm>
            <a:off x="457200" y="4329113"/>
            <a:ext cx="8229600" cy="2268537"/>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5 </a:t>
            </a:r>
            <a:r>
              <a:rPr kumimoji="0" lang="en-US" altLang="he-IL" sz="2000" b="1"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before You… sprinkled</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first hint to the liturgy of the offerings at the temple, cf. “and take some of the bull's blood and put it on the horns of the altar with your finger; then pour out the rest of the blood at the base of the altar […] Take some of the blood that is on the altar and some of the anointing oil and sprinkle upon Aaron and his vestments, and also upon his sons and his sons’ vestments. Thus shall he and his vestments be holy, as well as his sons and his sons’ vestments” (Exod. 29: 12, 21). </a:t>
            </a:r>
            <a:endParaRPr kumimoji="0" lang="he-IL"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endParaRP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964F2F13-067F-4CE4-868A-1592B9673183}"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16</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2722607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18434"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pPr>
            <a:endParaRPr lang="he-IL" altLang="he-IL" sz="1800" smtClean="0">
              <a:latin typeface="Times New Roman" panose="02020603050405020304" pitchFamily="18" charset="0"/>
              <a:cs typeface="David" panose="020E0502060401010101" pitchFamily="34" charset="-79"/>
            </a:endParaRP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Together they consulted for council to pour poison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r>
              <a:rPr lang="en-US" altLang="he-IL" sz="2000" smtClean="0">
                <a:latin typeface="Times New Roman" panose="02020603050405020304" pitchFamily="18" charset="0"/>
                <a:cs typeface="Narkisim" panose="020E0502050101010101" pitchFamily="34" charset="-79"/>
              </a:rPr>
              <a:t>10 </a:t>
            </a:r>
            <a:r>
              <a:rPr lang="en-US" altLang="he-IL" sz="2400" smtClean="0">
                <a:latin typeface="Times New Roman" panose="02020603050405020304" pitchFamily="18" charset="0"/>
                <a:cs typeface="Narkisim" panose="020E0502050101010101" pitchFamily="34" charset="-79"/>
              </a:rPr>
              <a:t>		to raise the cover that covers the face of the earth,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that there’ll be no remembrance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of the name of Israel, the exalted,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and (only) going after the disgusting despised desolation. </a:t>
            </a:r>
          </a:p>
        </p:txBody>
      </p:sp>
      <p:sp>
        <p:nvSpPr>
          <p:cNvPr id="6" name="Content Placeholder 4"/>
          <p:cNvSpPr txBox="1">
            <a:spLocks/>
          </p:cNvSpPr>
          <p:nvPr/>
        </p:nvSpPr>
        <p:spPr bwMode="auto">
          <a:xfrm>
            <a:off x="457200" y="3573463"/>
            <a:ext cx="8229600" cy="3095625"/>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9 </a:t>
            </a:r>
            <a:r>
              <a:rPr kumimoji="0" lang="en-US" altLang="he-IL" sz="2000" b="1"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Together they consulted for council</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most likely an allusion to the crucial synod of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Clairmont</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during November 1095 by an allusion to the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basetext</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of the opening line: “They plot craftily against Your people, take counsel against Your treasured ones” (Ps. 83. 4).  </a:t>
            </a:r>
            <a:r>
              <a:rPr kumimoji="0" lang="en-US" altLang="he-IL" sz="2000" b="1"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to pour poison</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in phrasing according “There is a cup in the LORD’s hand / with foaming wine fully mixed; from this He pours; all the wicked of the earth drink, draining it to the very dregs” (Ps. 75. 9) with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RaShY’s</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commentary ad locum: “Yes a cup – of doom is in His hand … He pours fully – the cup is poured fully, to pour it to all people and give (it to them) to drink” and this in bitter irony to the here mentioned plan to extinct the Jews.</a:t>
            </a:r>
            <a:endParaRPr kumimoji="0" lang="he-IL"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endParaRP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AC35612D-9E93-4A22-AB1F-AA489AC0A827}"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17</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3577753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1506"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pPr>
            <a:endParaRPr lang="he-IL" altLang="he-IL" sz="1800" smtClean="0">
              <a:latin typeface="Times New Roman" panose="02020603050405020304" pitchFamily="18" charset="0"/>
              <a:cs typeface="David" panose="020E0502060401010101" pitchFamily="34" charset="-79"/>
            </a:endParaRP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 </a:t>
            </a:r>
            <a:r>
              <a:rPr lang="en-US" altLang="he-IL" sz="2400" b="1" smtClean="0">
                <a:solidFill>
                  <a:srgbClr val="C00000"/>
                </a:solidFill>
                <a:latin typeface="Times New Roman" panose="02020603050405020304" pitchFamily="18" charset="0"/>
                <a:cs typeface="Narkisim" panose="020E0502050101010101" pitchFamily="34" charset="-79"/>
              </a:rPr>
              <a:t>seed of Holy</a:t>
            </a:r>
            <a:r>
              <a:rPr lang="en-US" altLang="he-IL" sz="2400" smtClean="0">
                <a:latin typeface="Times New Roman" panose="02020603050405020304" pitchFamily="18" charset="0"/>
                <a:cs typeface="Narkisim" panose="020E0502050101010101" pitchFamily="34" charset="-79"/>
              </a:rPr>
              <a:t>, the children, who won’t deny: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‘This is my God, and Him I shall praise,’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they shouted and sung,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15		‘The place of our hereditament is He’ –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‘And we’ll profess Him’,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and the life of their one and only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they bundled in the bundle of life. </a:t>
            </a:r>
          </a:p>
        </p:txBody>
      </p:sp>
      <p:sp>
        <p:nvSpPr>
          <p:cNvPr id="6" name="Content Placeholder 4"/>
          <p:cNvSpPr txBox="1">
            <a:spLocks/>
          </p:cNvSpPr>
          <p:nvPr/>
        </p:nvSpPr>
        <p:spPr bwMode="auto">
          <a:xfrm>
            <a:off x="457200" y="4508500"/>
            <a:ext cx="8229600" cy="2197100"/>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13 </a:t>
            </a:r>
            <a:r>
              <a:rPr kumimoji="0" lang="en-US" altLang="he-IL" sz="2000" b="1"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The seed of Holy</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the children of Israel, the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antonomasy</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according Isa. 6. 13.  </a:t>
            </a:r>
            <a:r>
              <a:rPr kumimoji="0" lang="en-US" altLang="he-IL" sz="2000" b="1"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the children, who won’t deny</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a metaphor of identification according “He (= God) said: surely they are My people, children who will not deny. So He was their Deliverer” (Isa. 63. 8 and cf. context).    14 </a:t>
            </a:r>
            <a:r>
              <a:rPr kumimoji="0" lang="en-US" altLang="he-IL" sz="2000" b="1"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This is … praise</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citation of the Song at the sea (Exod. 15. 2).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they shouted and sung</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possible allusion to the redemption from Egypt, cf. “and cried out; and their cry for help from the bondage rose up to God” (Exod. 2. 23) with “Then Moses and the</a:t>
            </a:r>
            <a:endParaRPr kumimoji="0" lang="he-IL" altLang="he-IL" sz="2000" b="0" i="0" u="none" strike="noStrike" kern="1200" cap="none" spc="0" normalizeH="0" baseline="0" noProof="0" dirty="0" smtClean="0">
              <a:ln>
                <a:noFill/>
              </a:ln>
              <a:solidFill>
                <a:srgbClr val="000000"/>
              </a:solidFill>
              <a:effectLst/>
              <a:uLnTx/>
              <a:uFillTx/>
              <a:latin typeface="David" pitchFamily="34" charset="-79"/>
              <a:ea typeface="+mn-ea"/>
              <a:cs typeface="David" pitchFamily="34" charset="-79"/>
            </a:endParaRP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9D4A986F-4E61-457F-8CF9-DBDB1CA54488}"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18</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236020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7650"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defRPr/>
            </a:pPr>
            <a:endParaRPr lang="he-IL" altLang="he-IL" sz="1800" dirty="0" smtClean="0">
              <a:latin typeface="Times New Roman" pitchFamily="18" charset="0"/>
              <a:cs typeface="David" pitchFamily="34" charset="-79"/>
            </a:endParaRP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r>
              <a:rPr lang="en-US" altLang="he-IL" sz="2400" spc="-90" dirty="0" smtClean="0">
                <a:latin typeface="Times New Roman" pitchFamily="18" charset="0"/>
                <a:cs typeface="Narkisim" pitchFamily="34" charset="-79"/>
              </a:rPr>
              <a:t>Infants and women vowed themselves to be </a:t>
            </a:r>
            <a:r>
              <a:rPr lang="en-US" altLang="he-IL" sz="2400" b="1" spc="-90" dirty="0" smtClean="0">
                <a:solidFill>
                  <a:srgbClr val="C00000"/>
                </a:solidFill>
                <a:latin typeface="Times New Roman" pitchFamily="18" charset="0"/>
                <a:cs typeface="Narkisim" pitchFamily="34" charset="-79"/>
              </a:rPr>
              <a:t>bound</a:t>
            </a:r>
            <a:r>
              <a:rPr lang="en-US" altLang="he-IL" sz="2400" spc="-90" dirty="0" smtClean="0">
                <a:latin typeface="Times New Roman" pitchFamily="18" charset="0"/>
                <a:cs typeface="Narkisim" pitchFamily="34" charset="-79"/>
              </a:rPr>
              <a:t> together,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choice lambs in the Chamber, of the House of Fire.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‘Only One and Exalted,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better slain and bowed for Your sake,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r>
              <a:rPr lang="en-US" altLang="he-IL" sz="2000" dirty="0" smtClean="0">
                <a:latin typeface="Times New Roman" pitchFamily="18" charset="0"/>
                <a:cs typeface="Narkisim" pitchFamily="34" charset="-79"/>
              </a:rPr>
              <a:t>20</a:t>
            </a:r>
            <a:r>
              <a:rPr lang="en-US" altLang="he-IL" sz="2400" dirty="0" smtClean="0">
                <a:latin typeface="Times New Roman" pitchFamily="18" charset="0"/>
                <a:cs typeface="Narkisim" pitchFamily="34" charset="-79"/>
              </a:rPr>
              <a:t>		than to bow the head before the spawn of fornication’. </a:t>
            </a:r>
          </a:p>
        </p:txBody>
      </p:sp>
      <p:sp>
        <p:nvSpPr>
          <p:cNvPr id="6" name="Content Placeholder 4"/>
          <p:cNvSpPr txBox="1">
            <a:spLocks/>
          </p:cNvSpPr>
          <p:nvPr/>
        </p:nvSpPr>
        <p:spPr bwMode="auto">
          <a:xfrm>
            <a:off x="457200" y="3752850"/>
            <a:ext cx="8229600" cy="2844800"/>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17 </a:t>
            </a:r>
            <a:r>
              <a:rPr kumimoji="0" lang="en-US" altLang="he-IL"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vowed themselves</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 to die (as martyrs), in biblical Hebrew “they concluded peace”, “they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anose="02020603050405020304" pitchFamily="18" charset="0"/>
              </a:rPr>
              <a:t>concorded</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 but also “they concluded” cf. Job 23. 14 and thus in rabbinical Hebrew “they died”.  </a:t>
            </a:r>
            <a:r>
              <a:rPr kumimoji="0" lang="en-US" altLang="he-IL"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to be bound together</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 traditional terminus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anose="02020603050405020304" pitchFamily="18" charset="0"/>
              </a:rPr>
              <a:t>technicus</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 from the liturgy of offerings for the binding of the limbs of the sacrificial animal, cf. Gen. 22. 9 and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anose="02020603050405020304" pitchFamily="18" charset="0"/>
              </a:rPr>
              <a:t>bShab</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 54a.    18 </a:t>
            </a:r>
            <a:r>
              <a:rPr kumimoji="0" lang="en-US" altLang="he-IL" sz="2000" b="1"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choice lambs</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 the lambs destined for sacrifice brought to the </a:t>
            </a:r>
            <a:r>
              <a:rPr kumimoji="0" lang="en-US" altLang="he-IL" sz="2000" b="0" i="1"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Beth Ha-</a:t>
            </a:r>
            <a:r>
              <a:rPr kumimoji="0" lang="en-US" altLang="he-IL" sz="2000" b="0" i="1"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anose="02020603050405020304" pitchFamily="18" charset="0"/>
              </a:rPr>
              <a:t>Moqed</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 in the inner area of the temple, cf. e.g. Mishna,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Times New Roman" panose="02020603050405020304" pitchFamily="18" charset="0"/>
              </a:rPr>
              <a:t>Tamid</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anose="02020603050405020304" pitchFamily="18" charset="0"/>
              </a:rPr>
              <a:t> 3, 3.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 the Chamber, of the House of Fire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probably not as designation of exactly this part of the temple but as a synecdoche for the temple as place of the altar.    </a:t>
            </a:r>
            <a:endParaRPr kumimoji="0" lang="he-IL" altLang="he-IL"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6F65B7CA-37C8-4027-8CBB-BB956CAF3983}"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19</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2011339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457200" y="365126"/>
            <a:ext cx="8229600" cy="360000"/>
          </a:xfrm>
          <a:solidFill>
            <a:srgbClr val="A50021"/>
          </a:solidFill>
        </p:spPr>
        <p:txBody>
          <a:bodyPr>
            <a:noAutofit/>
          </a:bodyPr>
          <a:lstStyle/>
          <a:p>
            <a:pPr algn="r"/>
            <a:r>
              <a:rPr lang="en-US" sz="1800" dirty="0" smtClean="0">
                <a:solidFill>
                  <a:srgbClr val="FFFF00"/>
                </a:solidFill>
                <a:latin typeface="Times New Roman" panose="02020603050405020304" pitchFamily="18" charset="0"/>
                <a:cs typeface="Times New Roman" panose="02020603050405020304" pitchFamily="18" charset="0"/>
              </a:rPr>
              <a:t>Song of the One  - </a:t>
            </a:r>
            <a:fld id="{5CC59EC4-D9FF-4B2E-9748-308033C7FBEB}" type="slidenum">
              <a:rPr lang="en-US" sz="1800" smtClean="0">
                <a:solidFill>
                  <a:srgbClr val="FFFF00"/>
                </a:solidFill>
                <a:latin typeface="Times New Roman" panose="02020603050405020304" pitchFamily="18" charset="0"/>
                <a:cs typeface="Times New Roman" panose="02020603050405020304" pitchFamily="18" charset="0"/>
              </a:rPr>
              <a:pPr algn="r"/>
              <a:t>2</a:t>
            </a:fld>
            <a:r>
              <a:rPr lang="en-US" sz="1800" dirty="0" smtClean="0">
                <a:solidFill>
                  <a:srgbClr val="FFFF00"/>
                </a:solidFill>
                <a:latin typeface="Times New Roman" panose="02020603050405020304" pitchFamily="18" charset="0"/>
                <a:cs typeface="Times New Roman" panose="02020603050405020304" pitchFamily="18" charset="0"/>
              </a:rPr>
              <a:t> -</a:t>
            </a:r>
            <a:endParaRPr lang="en-US" sz="1800" dirty="0">
              <a:solidFill>
                <a:srgbClr val="FFFF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792818"/>
            <a:ext cx="8229600" cy="5761038"/>
          </a:xfrm>
          <a:solidFill>
            <a:schemeClr val="tx2">
              <a:lumMod val="20000"/>
              <a:lumOff val="80000"/>
            </a:schemeClr>
          </a:solidFill>
        </p:spPr>
        <p:txBody>
          <a:bodyPr rtlCol="1">
            <a:normAutofit/>
          </a:bodyPr>
          <a:lstStyle/>
          <a:p>
            <a:pPr marL="0" indent="0" algn="l" rtl="0" eaLnBrk="1" fontAlgn="auto" hangingPunct="1">
              <a:spcAft>
                <a:spcPts val="0"/>
              </a:spcAft>
              <a:buFont typeface="Arial" panose="020B0604020202020204" pitchFamily="34" charset="0"/>
              <a:buNone/>
              <a:defRPr/>
            </a:pPr>
            <a:r>
              <a:rPr lang="en-US" sz="2800" dirty="0" smtClean="0">
                <a:latin typeface="Times New Roman" panose="02020603050405020304" pitchFamily="18" charset="0"/>
                <a:cs typeface="Times New Roman" panose="02020603050405020304" pitchFamily="18" charset="0"/>
              </a:rPr>
              <a:t>8000-9000 Jews in Germanic lands – 2500-3000 ‘lost’ </a:t>
            </a:r>
          </a:p>
          <a:p>
            <a:pPr marL="0" indent="0" algn="ctr" rtl="0" eaLnBrk="1" fontAlgn="auto" hangingPunct="1">
              <a:spcAft>
                <a:spcPts val="0"/>
              </a:spcAft>
              <a:buFont typeface="Arial" panose="020B0604020202020204" pitchFamily="34" charset="0"/>
              <a:buNone/>
              <a:defRPr/>
            </a:pPr>
            <a:r>
              <a:rPr lang="en-US" sz="2800" dirty="0" err="1" smtClean="0">
                <a:latin typeface="Times New Roman" panose="02020603050405020304" pitchFamily="18" charset="0"/>
                <a:cs typeface="Times New Roman" panose="02020603050405020304" pitchFamily="18" charset="0"/>
              </a:rPr>
              <a:t>Mayence</a:t>
            </a:r>
            <a:r>
              <a:rPr lang="en-US" sz="2800" dirty="0" smtClean="0">
                <a:latin typeface="Times New Roman" panose="02020603050405020304" pitchFamily="18" charset="0"/>
                <a:cs typeface="Times New Roman" panose="02020603050405020304" pitchFamily="18" charset="0"/>
              </a:rPr>
              <a:t> – Worms – Speyer </a:t>
            </a:r>
          </a:p>
          <a:p>
            <a:pPr marL="0" indent="0" algn="l" rtl="0" eaLnBrk="1" fontAlgn="auto" hangingPunct="1">
              <a:spcAft>
                <a:spcPts val="0"/>
              </a:spcAft>
              <a:buFont typeface="Arial" panose="020B0604020202020204" pitchFamily="34" charset="0"/>
              <a:buNone/>
              <a:defRPr/>
            </a:pPr>
            <a:r>
              <a:rPr lang="en-US" sz="2800" dirty="0" smtClean="0">
                <a:latin typeface="Times New Roman" panose="02020603050405020304" pitchFamily="18" charset="0"/>
                <a:cs typeface="Times New Roman" panose="02020603050405020304" pitchFamily="18" charset="0"/>
              </a:rPr>
              <a:t>The main centers of Germanic Jewry wiped out </a:t>
            </a:r>
          </a:p>
          <a:p>
            <a:pPr marL="0" indent="0" algn="l" rtl="0" eaLnBrk="1" fontAlgn="auto" hangingPunct="1">
              <a:spcAft>
                <a:spcPts val="0"/>
              </a:spcAft>
              <a:buFont typeface="Arial" panose="020B0604020202020204"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Jewish live ‘traumatized’ – </a:t>
            </a:r>
            <a:r>
              <a:rPr lang="en-US" sz="2800" dirty="0" err="1" smtClean="0">
                <a:latin typeface="Times New Roman" panose="02020603050405020304" pitchFamily="18" charset="0"/>
                <a:cs typeface="Times New Roman" panose="02020603050405020304" pitchFamily="18" charset="0"/>
              </a:rPr>
              <a:t>martyrology</a:t>
            </a:r>
            <a:r>
              <a:rPr lang="en-US" sz="2800" dirty="0" smtClean="0">
                <a:latin typeface="Times New Roman" panose="02020603050405020304" pitchFamily="18" charset="0"/>
                <a:cs typeface="Times New Roman" panose="02020603050405020304" pitchFamily="18" charset="0"/>
              </a:rPr>
              <a:t>   </a:t>
            </a:r>
            <a:endParaRPr lang="he-IL" sz="2800" dirty="0">
              <a:latin typeface="Times New Roman" panose="02020603050405020304" pitchFamily="18" charset="0"/>
              <a:cs typeface="Times New Roman" panose="02020603050405020304" pitchFamily="18" charset="0"/>
            </a:endParaRPr>
          </a:p>
        </p:txBody>
      </p:sp>
      <p:pic>
        <p:nvPicPr>
          <p:cNvPr id="13316" name="Picture 2" descr="C:\Users\Peter\Documents\00Qursim\02MitosVeHistoriyaBeOlamHaPiyyut\0202MeahYudAlef\MassaRishon-mapa.jpg"/>
          <p:cNvPicPr>
            <a:picLocks noChangeAspect="1" noChangeArrowheads="1"/>
          </p:cNvPicPr>
          <p:nvPr/>
        </p:nvPicPr>
        <p:blipFill>
          <a:blip r:embed="rId2">
            <a:extLst>
              <a:ext uri="{28A0092B-C50C-407E-A947-70E740481C1C}">
                <a14:useLocalDpi xmlns:a14="http://schemas.microsoft.com/office/drawing/2010/main" val="0"/>
              </a:ext>
            </a:extLst>
          </a:blip>
          <a:srcRect r="3662"/>
          <a:stretch>
            <a:fillRect/>
          </a:stretch>
        </p:blipFill>
        <p:spPr bwMode="auto">
          <a:xfrm>
            <a:off x="388938" y="2781300"/>
            <a:ext cx="83597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81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8674"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defRPr/>
            </a:pPr>
            <a:endParaRPr lang="he-IL" altLang="he-IL" sz="1800" dirty="0" smtClean="0">
              <a:latin typeface="Times New Roman" pitchFamily="18" charset="0"/>
              <a:cs typeface="David" pitchFamily="34" charset="-79"/>
            </a:endParaRP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000" dirty="0" smtClean="0">
                <a:latin typeface="Times New Roman" pitchFamily="18" charset="0"/>
                <a:cs typeface="Narkisim" pitchFamily="34" charset="-79"/>
              </a:rPr>
              <a:t>21</a:t>
            </a:r>
            <a:r>
              <a:rPr lang="en-US" altLang="he-IL" sz="2400" dirty="0" smtClean="0">
                <a:latin typeface="Times New Roman" pitchFamily="18" charset="0"/>
                <a:cs typeface="Narkisim" pitchFamily="34" charset="-79"/>
              </a:rPr>
              <a:t>			Yearling Lambs, without blemish for the burnt offering,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burnt offerings were mounted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like the chunks of whole offerings,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r>
              <a:rPr lang="en-US" altLang="he-IL" sz="2400" spc="-40" dirty="0" smtClean="0">
                <a:latin typeface="Times New Roman" pitchFamily="18" charset="0"/>
                <a:cs typeface="Narkisim" pitchFamily="34" charset="-79"/>
              </a:rPr>
              <a:t>to their mothers they say: ‘Don’t be moved by compassion,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as burnt offering for the LORD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we were summoned by heavens’. </a:t>
            </a:r>
          </a:p>
        </p:txBody>
      </p:sp>
      <p:sp>
        <p:nvSpPr>
          <p:cNvPr id="6" name="Content Placeholder 4"/>
          <p:cNvSpPr txBox="1">
            <a:spLocks/>
          </p:cNvSpPr>
          <p:nvPr/>
        </p:nvSpPr>
        <p:spPr bwMode="auto">
          <a:xfrm>
            <a:off x="457200" y="4184650"/>
            <a:ext cx="8229600" cy="2557463"/>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r>
              <a:rPr kumimoji="0" lang="en-US" altLang="he-IL" sz="2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21 </a:t>
            </a:r>
            <a:r>
              <a:rPr kumimoji="0" lang="en-US" altLang="he-IL"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Yearling Lambs, without blemish</a:t>
            </a:r>
            <a:r>
              <a:rPr kumimoji="0" lang="en-US" altLang="he-IL" sz="2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for the daily liturgy (</a:t>
            </a:r>
            <a:r>
              <a:rPr kumimoji="0" lang="en-US" altLang="he-IL" sz="2000" b="0" i="1"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Tamid</a:t>
            </a:r>
            <a:r>
              <a:rPr kumimoji="0" lang="en-US" altLang="he-IL" sz="2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according “As a regular burnt offering every day, two yearling lambs without blemish” (Num. 28. 3) and he as metonomy for the infants.    22 </a:t>
            </a:r>
            <a:r>
              <a:rPr kumimoji="0" lang="en-US" altLang="he-IL"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burnt offerings were mounted</a:t>
            </a:r>
            <a:r>
              <a:rPr kumimoji="0" lang="en-US" altLang="he-IL" sz="2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sc. but in this case there were so many that….  </a:t>
            </a:r>
            <a:r>
              <a:rPr kumimoji="0" lang="en-US" altLang="he-IL"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like the fat chunks of whole offerings</a:t>
            </a:r>
            <a:r>
              <a:rPr kumimoji="0" lang="en-US" altLang="he-IL" sz="20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that where burnt on the altar while most of the meat and the skin was return to their owners, see tZev 11, 7 (ed. Zuckermandel, p. 496). The comparison is based on the analogy in size and the contrast of the color of blood and the pale fat parts and the lightish skin of the infants. </a:t>
            </a:r>
            <a:endParaRPr kumimoji="0" lang="he-IL" altLang="he-IL" sz="20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endParaRP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F7F5069D-40EC-4D01-B510-8AD0DF6C8ED0}"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20</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176582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360362"/>
          </a:xfrm>
        </p:spPr>
        <p:txBody>
          <a:bodyPr/>
          <a:lstStyle/>
          <a:p>
            <a:endParaRPr lang="he-IL" altLang="he-IL" smtClean="0"/>
          </a:p>
        </p:txBody>
      </p:sp>
      <p:sp>
        <p:nvSpPr>
          <p:cNvPr id="3" name="Content Placeholder 2"/>
          <p:cNvSpPr>
            <a:spLocks noGrp="1"/>
          </p:cNvSpPr>
          <p:nvPr>
            <p:ph idx="1"/>
          </p:nvPr>
        </p:nvSpPr>
        <p:spPr>
          <a:xfrm>
            <a:off x="457200" y="765175"/>
            <a:ext cx="8229600" cy="5759450"/>
          </a:xfrm>
          <a:solidFill>
            <a:schemeClr val="accent5">
              <a:lumMod val="20000"/>
              <a:lumOff val="80000"/>
            </a:schemeClr>
          </a:solidFill>
        </p:spPr>
        <p:txBody>
          <a:bodyPr/>
          <a:lstStyle/>
          <a:p>
            <a:pPr marL="0" indent="0" algn="l" rtl="0">
              <a:spcBef>
                <a:spcPts val="600"/>
              </a:spcBef>
              <a:buFont typeface="Arial" charset="0"/>
              <a:buNone/>
              <a:defRPr/>
            </a:pPr>
            <a:r>
              <a:rPr lang="de-DE" dirty="0" smtClean="0">
                <a:latin typeface="David" panose="020E0502060401010101" pitchFamily="34" charset="-79"/>
                <a:cs typeface="David" panose="020E0502060401010101" pitchFamily="34" charset="-79"/>
              </a:rPr>
              <a:t>The </a:t>
            </a:r>
            <a:r>
              <a:rPr lang="de-DE" dirty="0" err="1" smtClean="0">
                <a:latin typeface="David" panose="020E0502060401010101" pitchFamily="34" charset="-79"/>
                <a:cs typeface="David" panose="020E0502060401010101" pitchFamily="34" charset="-79"/>
              </a:rPr>
              <a:t>entanglement</a:t>
            </a:r>
            <a:r>
              <a:rPr lang="de-DE" dirty="0" smtClean="0">
                <a:latin typeface="David" panose="020E0502060401010101" pitchFamily="34" charset="-79"/>
                <a:cs typeface="David" panose="020E0502060401010101" pitchFamily="34" charset="-79"/>
              </a:rPr>
              <a:t> </a:t>
            </a:r>
            <a:r>
              <a:rPr lang="de-DE" dirty="0" err="1" smtClean="0">
                <a:latin typeface="David" panose="020E0502060401010101" pitchFamily="34" charset="-79"/>
                <a:cs typeface="David" panose="020E0502060401010101" pitchFamily="34" charset="-79"/>
              </a:rPr>
              <a:t>of</a:t>
            </a:r>
            <a:r>
              <a:rPr lang="de-DE" dirty="0" smtClean="0">
                <a:latin typeface="David" panose="020E0502060401010101" pitchFamily="34" charset="-79"/>
                <a:cs typeface="David" panose="020E0502060401010101" pitchFamily="34" charset="-79"/>
              </a:rPr>
              <a:t> </a:t>
            </a:r>
          </a:p>
          <a:p>
            <a:pPr marL="0" indent="0" algn="l" rtl="0">
              <a:spcBef>
                <a:spcPts val="600"/>
              </a:spcBef>
              <a:buFont typeface="Arial" charset="0"/>
              <a:buNone/>
              <a:defRPr/>
            </a:pPr>
            <a:r>
              <a:rPr lang="de-DE" dirty="0" smtClean="0">
                <a:latin typeface="David" panose="020E0502060401010101" pitchFamily="34" charset="-79"/>
                <a:cs typeface="David" panose="020E0502060401010101" pitchFamily="34" charset="-79"/>
              </a:rPr>
              <a:t>    different </a:t>
            </a:r>
            <a:r>
              <a:rPr lang="de-DE" dirty="0" err="1" smtClean="0">
                <a:latin typeface="David" panose="020E0502060401010101" pitchFamily="34" charset="-79"/>
                <a:cs typeface="David" panose="020E0502060401010101" pitchFamily="34" charset="-79"/>
              </a:rPr>
              <a:t>aspects</a:t>
            </a:r>
            <a:r>
              <a:rPr lang="de-DE" dirty="0" smtClean="0">
                <a:latin typeface="David" panose="020E0502060401010101" pitchFamily="34" charset="-79"/>
                <a:cs typeface="David" panose="020E0502060401010101" pitchFamily="34" charset="-79"/>
              </a:rPr>
              <a:t> </a:t>
            </a:r>
          </a:p>
          <a:p>
            <a:pPr marL="0" indent="0" algn="l" rtl="0">
              <a:spcBef>
                <a:spcPts val="600"/>
              </a:spcBef>
              <a:buFont typeface="Arial" charset="0"/>
              <a:buNone/>
              <a:defRPr/>
            </a:pPr>
            <a:r>
              <a:rPr lang="de-DE" dirty="0">
                <a:latin typeface="David" panose="020E0502060401010101" pitchFamily="34" charset="-79"/>
                <a:cs typeface="David" panose="020E0502060401010101" pitchFamily="34" charset="-79"/>
              </a:rPr>
              <a:t>	</a:t>
            </a:r>
            <a:r>
              <a:rPr lang="de-DE" dirty="0" err="1" smtClean="0">
                <a:latin typeface="David" panose="020E0502060401010101" pitchFamily="34" charset="-79"/>
                <a:cs typeface="David" panose="020E0502060401010101" pitchFamily="34" charset="-79"/>
              </a:rPr>
              <a:t>and</a:t>
            </a:r>
            <a:r>
              <a:rPr lang="de-DE" dirty="0" smtClean="0">
                <a:latin typeface="David" panose="020E0502060401010101" pitchFamily="34" charset="-79"/>
                <a:cs typeface="David" panose="020E0502060401010101" pitchFamily="34" charset="-79"/>
              </a:rPr>
              <a:t> </a:t>
            </a:r>
            <a:r>
              <a:rPr lang="de-DE" dirty="0" err="1" smtClean="0">
                <a:latin typeface="David" panose="020E0502060401010101" pitchFamily="34" charset="-79"/>
                <a:cs typeface="David" panose="020E0502060401010101" pitchFamily="34" charset="-79"/>
              </a:rPr>
              <a:t>contexts</a:t>
            </a:r>
            <a:r>
              <a:rPr lang="de-DE" dirty="0" smtClean="0">
                <a:latin typeface="David" panose="020E0502060401010101" pitchFamily="34" charset="-79"/>
                <a:cs typeface="David" panose="020E0502060401010101" pitchFamily="34" charset="-79"/>
              </a:rPr>
              <a:t> </a:t>
            </a:r>
          </a:p>
          <a:p>
            <a:pPr marL="0" indent="0" algn="l" rtl="0">
              <a:spcBef>
                <a:spcPts val="600"/>
              </a:spcBef>
              <a:buFont typeface="Arial" charset="0"/>
              <a:buNone/>
              <a:defRPr/>
            </a:pPr>
            <a:r>
              <a:rPr lang="de-DE" sz="2800" dirty="0" smtClean="0">
                <a:latin typeface="David" panose="020E0502060401010101" pitchFamily="34" charset="-79"/>
                <a:cs typeface="David" panose="020E0502060401010101" pitchFamily="34" charset="-79"/>
              </a:rPr>
              <a:t>Not </a:t>
            </a:r>
            <a:r>
              <a:rPr lang="de-DE" sz="2800" dirty="0" err="1" smtClean="0">
                <a:latin typeface="David" panose="020E0502060401010101" pitchFamily="34" charset="-79"/>
                <a:cs typeface="David" panose="020E0502060401010101" pitchFamily="34" charset="-79"/>
              </a:rPr>
              <a:t>side</a:t>
            </a:r>
            <a:r>
              <a:rPr lang="de-DE" sz="2800" dirty="0" smtClean="0">
                <a:latin typeface="David" panose="020E0502060401010101" pitchFamily="34" charset="-79"/>
                <a:cs typeface="David" panose="020E0502060401010101" pitchFamily="34" charset="-79"/>
              </a:rPr>
              <a:t> </a:t>
            </a:r>
            <a:r>
              <a:rPr lang="de-DE" sz="2800" dirty="0" err="1" smtClean="0">
                <a:latin typeface="David" panose="020E0502060401010101" pitchFamily="34" charset="-79"/>
                <a:cs typeface="David" panose="020E0502060401010101" pitchFamily="34" charset="-79"/>
              </a:rPr>
              <a:t>by</a:t>
            </a:r>
            <a:r>
              <a:rPr lang="de-DE" sz="2800" dirty="0" smtClean="0">
                <a:latin typeface="David" panose="020E0502060401010101" pitchFamily="34" charset="-79"/>
                <a:cs typeface="David" panose="020E0502060401010101" pitchFamily="34" charset="-79"/>
              </a:rPr>
              <a:t> </a:t>
            </a:r>
            <a:r>
              <a:rPr lang="de-DE" sz="2800" dirty="0" err="1" smtClean="0">
                <a:latin typeface="David" panose="020E0502060401010101" pitchFamily="34" charset="-79"/>
                <a:cs typeface="David" panose="020E0502060401010101" pitchFamily="34" charset="-79"/>
              </a:rPr>
              <a:t>side</a:t>
            </a:r>
            <a:r>
              <a:rPr lang="de-DE" sz="2800" dirty="0" smtClean="0">
                <a:latin typeface="David" panose="020E0502060401010101" pitchFamily="34" charset="-79"/>
                <a:cs typeface="David" panose="020E0502060401010101" pitchFamily="34" charset="-79"/>
              </a:rPr>
              <a:t> but </a:t>
            </a:r>
            <a:r>
              <a:rPr lang="de-DE" sz="2800" dirty="0" err="1" smtClean="0">
                <a:latin typeface="David" panose="020E0502060401010101" pitchFamily="34" charset="-79"/>
                <a:cs typeface="David" panose="020E0502060401010101" pitchFamily="34" charset="-79"/>
              </a:rPr>
              <a:t>the</a:t>
            </a:r>
            <a:r>
              <a:rPr lang="de-DE" sz="2800" dirty="0" smtClean="0">
                <a:latin typeface="David" panose="020E0502060401010101" pitchFamily="34" charset="-79"/>
                <a:cs typeface="David" panose="020E0502060401010101" pitchFamily="34" charset="-79"/>
              </a:rPr>
              <a:t> </a:t>
            </a:r>
            <a:r>
              <a:rPr lang="de-DE" sz="2800" dirty="0" err="1" smtClean="0">
                <a:latin typeface="David" panose="020E0502060401010101" pitchFamily="34" charset="-79"/>
                <a:cs typeface="David" panose="020E0502060401010101" pitchFamily="34" charset="-79"/>
              </a:rPr>
              <a:t>one</a:t>
            </a:r>
            <a:r>
              <a:rPr lang="de-DE" sz="2800" dirty="0" smtClean="0">
                <a:latin typeface="David" panose="020E0502060401010101" pitchFamily="34" charset="-79"/>
                <a:cs typeface="David" panose="020E0502060401010101" pitchFamily="34" charset="-79"/>
              </a:rPr>
              <a:t> </a:t>
            </a:r>
            <a:r>
              <a:rPr lang="de-DE" sz="2800" dirty="0" err="1" smtClean="0">
                <a:latin typeface="David" panose="020E0502060401010101" pitchFamily="34" charset="-79"/>
                <a:cs typeface="David" panose="020E0502060401010101" pitchFamily="34" charset="-79"/>
              </a:rPr>
              <a:t>within</a:t>
            </a:r>
            <a:r>
              <a:rPr lang="de-DE" sz="2800" dirty="0" smtClean="0">
                <a:latin typeface="David" panose="020E0502060401010101" pitchFamily="34" charset="-79"/>
                <a:cs typeface="David" panose="020E0502060401010101" pitchFamily="34" charset="-79"/>
              </a:rPr>
              <a:t> </a:t>
            </a:r>
            <a:r>
              <a:rPr lang="de-DE" sz="2800" dirty="0" err="1" smtClean="0">
                <a:latin typeface="David" panose="020E0502060401010101" pitchFamily="34" charset="-79"/>
                <a:cs typeface="David" panose="020E0502060401010101" pitchFamily="34" charset="-79"/>
              </a:rPr>
              <a:t>the</a:t>
            </a:r>
            <a:r>
              <a:rPr lang="de-DE" sz="2800" dirty="0" smtClean="0">
                <a:latin typeface="David" panose="020E0502060401010101" pitchFamily="34" charset="-79"/>
                <a:cs typeface="David" panose="020E0502060401010101" pitchFamily="34" charset="-79"/>
              </a:rPr>
              <a:t> </a:t>
            </a:r>
            <a:r>
              <a:rPr lang="de-DE" sz="2800" dirty="0" err="1" smtClean="0">
                <a:latin typeface="David" panose="020E0502060401010101" pitchFamily="34" charset="-79"/>
                <a:cs typeface="David" panose="020E0502060401010101" pitchFamily="34" charset="-79"/>
              </a:rPr>
              <a:t>other</a:t>
            </a:r>
            <a:endParaRPr lang="he-IL" dirty="0">
              <a:latin typeface="David" panose="020E0502060401010101" pitchFamily="34" charset="-79"/>
              <a:cs typeface="David" panose="020E0502060401010101" pitchFamily="34" charset="-79"/>
            </a:endParaRPr>
          </a:p>
        </p:txBody>
      </p:sp>
      <p:sp>
        <p:nvSpPr>
          <p:cNvPr id="4" name="TextBox 3"/>
          <p:cNvSpPr txBox="1"/>
          <p:nvPr/>
        </p:nvSpPr>
        <p:spPr>
          <a:xfrm>
            <a:off x="5292080" y="908720"/>
            <a:ext cx="3259033" cy="1261884"/>
          </a:xfrm>
          <a:prstGeom prst="rect">
            <a:avLst/>
          </a:prstGeom>
          <a:noFill/>
        </p:spPr>
        <p:txBody>
          <a:bodyPr wrap="none" rtlCol="1">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de-DE"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charset="0"/>
                <a:ea typeface="+mn-ea"/>
                <a:cs typeface="Arial" charset="0"/>
              </a:rPr>
              <a:t>Verschränkung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4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charset="0"/>
                <a:ea typeface="+mn-ea"/>
                <a:cs typeface="Arial" panose="020B0604020202020204" pitchFamily="34" charset="0"/>
              </a:rPr>
              <a:t>הסתרגות</a:t>
            </a:r>
          </a:p>
        </p:txBody>
      </p:sp>
      <p:pic>
        <p:nvPicPr>
          <p:cNvPr id="29701" name="Picture 2" descr="http://www.codart.nl/images/IsraelMuseumExterio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2981325"/>
            <a:ext cx="7851775"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824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29698"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defRPr/>
            </a:pPr>
            <a:endParaRPr lang="he-IL" altLang="he-IL" sz="1800" dirty="0" smtClean="0">
              <a:latin typeface="Times New Roman" pitchFamily="18" charset="0"/>
              <a:cs typeface="David" pitchFamily="34" charset="-79"/>
            </a:endParaRP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25		The children rattle and, one over the other, they twitch,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they hurry to slaughter others weltering in their blood –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given on the floor of Your temple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r>
              <a:rPr lang="en-US" altLang="he-IL" sz="2400" spc="-40" dirty="0">
                <a:latin typeface="Times New Roman" pitchFamily="18" charset="0"/>
                <a:cs typeface="Narkisim" pitchFamily="34" charset="-79"/>
              </a:rPr>
              <a:t>and in the hands of those who stir it against coagulation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before Your eyes it shall boil for ever. </a:t>
            </a:r>
          </a:p>
        </p:txBody>
      </p:sp>
      <p:sp>
        <p:nvSpPr>
          <p:cNvPr id="6" name="Content Placeholder 4"/>
          <p:cNvSpPr txBox="1">
            <a:spLocks/>
          </p:cNvSpPr>
          <p:nvPr/>
        </p:nvSpPr>
        <p:spPr bwMode="auto">
          <a:xfrm>
            <a:off x="457200" y="4300538"/>
            <a:ext cx="8229600" cy="2268537"/>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r>
              <a:rPr kumimoji="0" lang="en-US" altLang="he-IL" sz="2000" b="0" i="0" u="none" strike="noStrike" kern="1200" cap="none" spc="0" normalizeH="0" baseline="0" noProof="0" smtClean="0">
                <a:ln>
                  <a:noFill/>
                </a:ln>
                <a:solidFill>
                  <a:prstClr val="black"/>
                </a:solidFill>
                <a:effectLst/>
                <a:uLnTx/>
                <a:uFillTx/>
                <a:latin typeface="Times New Roman" pitchFamily="18" charset="0"/>
                <a:ea typeface="+mn-ea"/>
                <a:cs typeface="David" pitchFamily="34" charset="-79"/>
              </a:rPr>
              <a:t>25 </a:t>
            </a:r>
            <a:r>
              <a:rPr kumimoji="0" lang="en-US" altLang="he-IL" sz="2000" b="1" i="0" u="none" strike="noStrike" kern="1200" cap="none" spc="0" normalizeH="0" baseline="0" noProof="0" smtClean="0">
                <a:ln>
                  <a:noFill/>
                </a:ln>
                <a:solidFill>
                  <a:prstClr val="black"/>
                </a:solidFill>
                <a:effectLst/>
                <a:uLnTx/>
                <a:uFillTx/>
                <a:latin typeface="Times New Roman" pitchFamily="18" charset="0"/>
                <a:ea typeface="+mn-ea"/>
                <a:cs typeface="David" pitchFamily="34" charset="-79"/>
              </a:rPr>
              <a:t>The children rattle … twitch</a:t>
            </a:r>
            <a:r>
              <a:rPr kumimoji="0" lang="en-US" altLang="he-IL" sz="2000" b="0" i="0" u="none" strike="noStrike" kern="1200" cap="none" spc="0" normalizeH="0" baseline="0" noProof="0" smtClean="0">
                <a:ln>
                  <a:noFill/>
                </a:ln>
                <a:solidFill>
                  <a:prstClr val="black"/>
                </a:solidFill>
                <a:effectLst/>
                <a:uLnTx/>
                <a:uFillTx/>
                <a:latin typeface="Times New Roman" pitchFamily="18" charset="0"/>
                <a:ea typeface="+mn-ea"/>
                <a:cs typeface="David" pitchFamily="34" charset="-79"/>
              </a:rPr>
              <a:t>: cf. the use of this phrase in Shelomo bar Shimshon’s chronicle: 	“Then she put them all on her arms, two children on the one side and two on the other, beside her stomach, and they quivered beside her […] When the father saw the death of his children […] he […] threw himself on the sword and […] writhed in his blood together with the others quivering and writhing in their blood” (Chronik I, ed. Haverkamp, p. 359, Eidelberg, p. 36).. </a:t>
            </a:r>
            <a:endParaRPr kumimoji="0" lang="he-IL" altLang="he-IL" sz="20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endParaRP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A03ED157-BA6A-4A34-8534-43C56E9ADDC2}"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22</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37182356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3794"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pPr>
            <a:endParaRPr lang="he-IL" altLang="he-IL" sz="1200" smtClean="0">
              <a:latin typeface="Times New Roman" panose="02020603050405020304" pitchFamily="18" charset="0"/>
              <a:cs typeface="David" panose="020E0502060401010101" pitchFamily="34" charset="-79"/>
            </a:endParaRP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They arranged before You an arrangement of a big pile –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r>
              <a:rPr lang="en-US" altLang="he-IL" sz="2000" smtClean="0">
                <a:latin typeface="Times New Roman" panose="02020603050405020304" pitchFamily="18" charset="0"/>
                <a:cs typeface="Narkisim" panose="020E0502050101010101" pitchFamily="34" charset="-79"/>
              </a:rPr>
              <a:t>30</a:t>
            </a:r>
            <a:r>
              <a:rPr lang="en-US" altLang="he-IL" sz="2400" smtClean="0">
                <a:latin typeface="Times New Roman" panose="02020603050405020304" pitchFamily="18" charset="0"/>
                <a:cs typeface="Narkisim" panose="020E0502050101010101" pitchFamily="34" charset="-79"/>
              </a:rPr>
              <a:t>		the circumference (of the altar) and the basis too </a:t>
            </a:r>
          </a:p>
          <a:p>
            <a:pPr marL="0" indent="0" algn="l" defTabSz="358775" rtl="0" eaLnBrk="1" hangingPunct="1">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were to small to contain.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 infants and babies that were slaughtered altogether </a:t>
            </a:r>
          </a:p>
          <a:p>
            <a:pPr marL="0" indent="0" algn="l" defTabSz="358775" rtl="0" eaLnBrk="1" hangingPunct="1">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as fire offering –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Your fire offering shall turn to ashes </a:t>
            </a:r>
          </a:p>
          <a:p>
            <a:pPr marL="0" indent="0" algn="l" defTabSz="358775" rtl="0" eaLnBrk="1" hangingPunct="1">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to remember all the oblations for You. Sela.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p>
        </p:txBody>
      </p:sp>
      <p:sp>
        <p:nvSpPr>
          <p:cNvPr id="6" name="Content Placeholder 4"/>
          <p:cNvSpPr txBox="1">
            <a:spLocks/>
          </p:cNvSpPr>
          <p:nvPr/>
        </p:nvSpPr>
        <p:spPr bwMode="auto">
          <a:xfrm>
            <a:off x="457200" y="4005263"/>
            <a:ext cx="8229600" cy="2843212"/>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r>
              <a:rPr kumimoji="0" lang="en-US" altLang="he-IL" sz="2000" b="0" i="0" u="none" strike="noStrike" kern="1200" cap="none" spc="0" normalizeH="0" baseline="0" noProof="0" smtClean="0">
                <a:ln>
                  <a:noFill/>
                </a:ln>
                <a:solidFill>
                  <a:prstClr val="black"/>
                </a:solidFill>
                <a:effectLst/>
                <a:uLnTx/>
                <a:uFillTx/>
                <a:latin typeface="Times New Roman" pitchFamily="18" charset="0"/>
                <a:ea typeface="+mn-ea"/>
                <a:cs typeface="David" pitchFamily="34" charset="-79"/>
              </a:rPr>
              <a:t>29 </a:t>
            </a:r>
            <a:r>
              <a:rPr kumimoji="0" lang="en-US" altLang="he-IL" sz="2000" b="1" i="0" u="none" strike="noStrike" kern="1200" cap="none" spc="0" normalizeH="0" baseline="0" noProof="0" smtClean="0">
                <a:ln>
                  <a:noFill/>
                </a:ln>
                <a:solidFill>
                  <a:prstClr val="black"/>
                </a:solidFill>
                <a:effectLst/>
                <a:uLnTx/>
                <a:uFillTx/>
                <a:latin typeface="Times New Roman" pitchFamily="18" charset="0"/>
                <a:ea typeface="+mn-ea"/>
                <a:cs typeface="David" pitchFamily="34" charset="-79"/>
              </a:rPr>
              <a:t>They arranged … pile</a:t>
            </a:r>
            <a:r>
              <a:rPr kumimoji="0" lang="en-US" altLang="he-IL" sz="2000" b="0" i="0" u="none" strike="noStrike" kern="1200" cap="none" spc="0" normalizeH="0" baseline="0" noProof="0" smtClean="0">
                <a:ln>
                  <a:noFill/>
                </a:ln>
                <a:solidFill>
                  <a:prstClr val="black"/>
                </a:solidFill>
                <a:effectLst/>
                <a:uLnTx/>
                <a:uFillTx/>
                <a:latin typeface="Times New Roman" pitchFamily="18" charset="0"/>
                <a:ea typeface="+mn-ea"/>
                <a:cs typeface="David" pitchFamily="34" charset="-79"/>
              </a:rPr>
              <a:t>: (the Israelites) arranged in the temple (as part of the liturgy of offerings the woods) on the altar in a big pile, cf. “the arrange-ment of the pile in the east (of the altar)” (mTam 2, 4). 30 </a:t>
            </a:r>
            <a:r>
              <a:rPr kumimoji="0" lang="en-US" altLang="he-IL" sz="2000" b="1" i="0" u="none" strike="noStrike" kern="1200" cap="none" spc="0" normalizeH="0" baseline="0" noProof="0" smtClean="0">
                <a:ln>
                  <a:noFill/>
                </a:ln>
                <a:solidFill>
                  <a:prstClr val="black"/>
                </a:solidFill>
                <a:effectLst/>
                <a:uLnTx/>
                <a:uFillTx/>
                <a:latin typeface="Times New Roman" pitchFamily="18" charset="0"/>
                <a:ea typeface="+mn-ea"/>
                <a:cs typeface="David" pitchFamily="34" charset="-79"/>
              </a:rPr>
              <a:t>the circumference and the basis too</a:t>
            </a:r>
            <a:r>
              <a:rPr kumimoji="0" lang="en-US" altLang="he-IL" sz="2000" b="0" i="0" u="none" strike="noStrike" kern="1200" cap="none" spc="0" normalizeH="0" baseline="0" noProof="0" smtClean="0">
                <a:ln>
                  <a:noFill/>
                </a:ln>
                <a:solidFill>
                  <a:prstClr val="black"/>
                </a:solidFill>
                <a:effectLst/>
                <a:uLnTx/>
                <a:uFillTx/>
                <a:latin typeface="Times New Roman" pitchFamily="18" charset="0"/>
                <a:ea typeface="+mn-ea"/>
                <a:cs typeface="David" pitchFamily="34" charset="-79"/>
              </a:rPr>
              <a:t>: of the burning altar with its ca. 6 square meters (according Exod. 38. 1) or almost 100 square meters (according 2 Chron. 4. 1).  </a:t>
            </a:r>
            <a:r>
              <a:rPr kumimoji="0" lang="en-US" altLang="he-IL" sz="2000" b="1" i="0" u="none" strike="noStrike" kern="1200" cap="none" spc="0" normalizeH="0" baseline="0" noProof="0" smtClean="0">
                <a:ln>
                  <a:noFill/>
                </a:ln>
                <a:solidFill>
                  <a:prstClr val="black"/>
                </a:solidFill>
                <a:effectLst/>
                <a:uLnTx/>
                <a:uFillTx/>
                <a:latin typeface="Times New Roman" pitchFamily="18" charset="0"/>
                <a:ea typeface="+mn-ea"/>
                <a:cs typeface="David" pitchFamily="34" charset="-79"/>
              </a:rPr>
              <a:t>were to small to contain</a:t>
            </a:r>
            <a:r>
              <a:rPr kumimoji="0" lang="en-US" altLang="he-IL" sz="2000" b="0" i="0" u="none" strike="noStrike" kern="1200" cap="none" spc="0" normalizeH="0" baseline="0" noProof="0" smtClean="0">
                <a:ln>
                  <a:noFill/>
                </a:ln>
                <a:solidFill>
                  <a:prstClr val="black"/>
                </a:solidFill>
                <a:effectLst/>
                <a:uLnTx/>
                <a:uFillTx/>
                <a:latin typeface="Times New Roman" pitchFamily="18" charset="0"/>
                <a:ea typeface="+mn-ea"/>
                <a:cs typeface="David" pitchFamily="34" charset="-79"/>
              </a:rPr>
              <a:t>: according “because the bronze altar that was before the LORD was too small to hold the burnt offerings, the meal offerings, and the fat parts of the offerings of well-being” (1 Kings 8.64 from the description of the temple inauguration). </a:t>
            </a:r>
            <a:endParaRPr kumimoji="0" lang="he-IL" altLang="he-IL" sz="2000" b="0" i="0" u="none" strike="noStrike" kern="1200" cap="none" spc="0" normalizeH="0" baseline="0" noProof="0" smtClean="0">
              <a:ln>
                <a:noFill/>
              </a:ln>
              <a:solidFill>
                <a:srgbClr val="000000"/>
              </a:solidFill>
              <a:effectLst/>
              <a:uLnTx/>
              <a:uFillTx/>
              <a:latin typeface="David" pitchFamily="34" charset="-79"/>
              <a:ea typeface="+mn-ea"/>
              <a:cs typeface="David" pitchFamily="34" charset="-79"/>
            </a:endParaRP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BD6AB0A4-2BEC-4165-8354-9A1E3E94DDDB}"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23</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Tree>
    <p:extLst>
      <p:ext uri="{BB962C8B-B14F-4D97-AF65-F5344CB8AC3E}">
        <p14:creationId xmlns:p14="http://schemas.microsoft.com/office/powerpoint/2010/main" val="3961409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4818"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pPr>
            <a:endParaRPr lang="he-IL" altLang="he-IL" sz="1800" smtClean="0">
              <a:latin typeface="Times New Roman" panose="02020603050405020304" pitchFamily="18" charset="0"/>
              <a:cs typeface="David" panose="020E0502060401010101" pitchFamily="34" charset="-79"/>
            </a:endParaRP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 corner towers and the inner yards got filled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with meal offerings: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pieces of body fat and limbs, the head, the leg,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and chunks of meat,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35		dry offerings, as pints of moist entrails,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 nest offerings of righteous women –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these are the cherished toddlers.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Meshullam of Spira, God, Do Not Be Silent - </a:t>
            </a:r>
            <a:fld id="{0E795113-1E55-494C-8F91-CDE4E5E47370}"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24</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
        <p:nvSpPr>
          <p:cNvPr id="5" name="Content Placeholder 4"/>
          <p:cNvSpPr txBox="1">
            <a:spLocks/>
          </p:cNvSpPr>
          <p:nvPr/>
        </p:nvSpPr>
        <p:spPr bwMode="auto">
          <a:xfrm>
            <a:off x="457200" y="4005263"/>
            <a:ext cx="8229600" cy="2843212"/>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33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corner … yards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literally also ‘corners and vestibules’. cf. “The priest shall take some of the blood of the sin offering and apply it to the doorposts of the Temple, to the four corners of the ledge of the altar, and to the doorposts of the gate of the inner court” (Ezek. 45. 19) and here in the plural referring to the places of the liturgy of offerings at the temple in Jerusalem and in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Mayence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in 1096.    34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pieces of … meat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according “and Aaron's sons, the priests, shall lay out the sections, with the head and the suet, on the wood that is on the fire upon the altar” (Lev. 1. 8) and elsewhere.    35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dry offerings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rabbinical term for the dry ingredients of meal offerings (cf. Lev. 2 and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bPes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20a).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as pints of</a:t>
            </a:r>
            <a:endParaRPr kumimoji="0" lang="he-IL" altLang="he-IL"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95513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5842"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pPr>
            <a:endParaRPr lang="he-IL" altLang="he-IL" sz="1200" smtClean="0">
              <a:latin typeface="Times New Roman" panose="02020603050405020304" pitchFamily="18" charset="0"/>
              <a:cs typeface="David" panose="020E0502060401010101" pitchFamily="34" charset="-79"/>
            </a:endParaRP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 corner towers and the inner yards got filled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with meal offerings: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pieces of body fat and limbs, the head, the leg,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and chunks of meat,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r>
              <a:rPr lang="en-US" altLang="he-IL" sz="2000" smtClean="0">
                <a:latin typeface="Times New Roman" panose="02020603050405020304" pitchFamily="18" charset="0"/>
                <a:cs typeface="Narkisim" panose="020E0502050101010101" pitchFamily="34" charset="-79"/>
              </a:rPr>
              <a:t>35</a:t>
            </a:r>
            <a:r>
              <a:rPr lang="en-US" altLang="he-IL" sz="2400" smtClean="0">
                <a:latin typeface="Times New Roman" panose="02020603050405020304" pitchFamily="18" charset="0"/>
                <a:cs typeface="Narkisim" panose="020E0502050101010101" pitchFamily="34" charset="-79"/>
              </a:rPr>
              <a:t>		dry offerings, as pints of moist entrails,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 nest offerings of righteous women –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these are the cherished toddlers. </a:t>
            </a:r>
          </a:p>
          <a:p>
            <a:pPr marL="0" indent="0" algn="l" defTabSz="358775" rtl="0" eaLnBrk="1" hangingPunct="1">
              <a:lnSpc>
                <a:spcPct val="11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Meshullam of Spira, God, Do Not Be Silent - </a:t>
            </a:r>
            <a:fld id="{6D04194D-F6D9-4D26-907C-D5AED3AD8E99}"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25</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
        <p:nvSpPr>
          <p:cNvPr id="5" name="Content Placeholder 4"/>
          <p:cNvSpPr txBox="1">
            <a:spLocks/>
          </p:cNvSpPr>
          <p:nvPr/>
        </p:nvSpPr>
        <p:spPr bwMode="auto">
          <a:xfrm>
            <a:off x="457200" y="3789363"/>
            <a:ext cx="8229600" cy="3059112"/>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moist entrails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literally ‘of marrow and brain’, here completing a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merism</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all kinds of parts of the bodies (of the martyrs), the dry and the moist ones.    36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nest … women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complex metaphor of identification: the nest offering is inter alia the minimal offering by a woman after childbirth (e.g. two turtle doves) to mark the end of her ritual uncleanness (Lev. 12). Here more than thousand years after the destruction of the temple the children are referred to as sin offering for their mothers and thus their killing as analogy to the atonement sacrifices in the temple.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cherished toddlers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according “Alas, women eat their own fruit, Their dandled babes!” (Lam. 2. 20). – “infants that still grow on the arms of their mothers”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RaShY</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ad locum). </a:t>
            </a:r>
            <a:endParaRPr kumimoji="0" lang="he-IL" altLang="he-IL" sz="20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Moon 2"/>
          <p:cNvSpPr/>
          <p:nvPr/>
        </p:nvSpPr>
        <p:spPr>
          <a:xfrm>
            <a:off x="1042988" y="1916113"/>
            <a:ext cx="360362" cy="9144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8" name="Moon 7"/>
          <p:cNvSpPr/>
          <p:nvPr/>
        </p:nvSpPr>
        <p:spPr>
          <a:xfrm rot="10800000">
            <a:off x="7766050" y="1154113"/>
            <a:ext cx="358775" cy="2130425"/>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564455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he-IL" altLang="he-IL" smtClean="0"/>
          </a:p>
        </p:txBody>
      </p:sp>
      <p:sp>
        <p:nvSpPr>
          <p:cNvPr id="36867" name="Content Placeholder 2"/>
          <p:cNvSpPr>
            <a:spLocks noGrp="1"/>
          </p:cNvSpPr>
          <p:nvPr>
            <p:ph idx="1"/>
          </p:nvPr>
        </p:nvSpPr>
        <p:spPr/>
        <p:txBody>
          <a:bodyPr/>
          <a:lstStyle/>
          <a:p>
            <a:endParaRPr lang="he-IL" altLang="he-IL" smtClean="0"/>
          </a:p>
        </p:txBody>
      </p:sp>
      <p:pic>
        <p:nvPicPr>
          <p:cNvPr id="36868" name="Picture 2" descr="https://www.hogeveluwe.nl/system/images/images/000/000/050/gallery_zoom/KM-buiten.jpg?1436876096"/>
          <p:cNvPicPr>
            <a:picLocks noChangeAspect="1" noChangeArrowheads="1"/>
          </p:cNvPicPr>
          <p:nvPr/>
        </p:nvPicPr>
        <p:blipFill>
          <a:blip r:embed="rId3">
            <a:extLst>
              <a:ext uri="{28A0092B-C50C-407E-A947-70E740481C1C}">
                <a14:useLocalDpi xmlns:a14="http://schemas.microsoft.com/office/drawing/2010/main" val="0"/>
              </a:ext>
            </a:extLst>
          </a:blip>
          <a:srcRect l="5466" r="5466"/>
          <a:stretch>
            <a:fillRect/>
          </a:stretch>
        </p:blipFill>
        <p:spPr bwMode="auto">
          <a:xfrm>
            <a:off x="-23813" y="-9525"/>
            <a:ext cx="9191626"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Box 3"/>
          <p:cNvSpPr txBox="1">
            <a:spLocks noChangeArrowheads="1"/>
          </p:cNvSpPr>
          <p:nvPr/>
        </p:nvSpPr>
        <p:spPr bwMode="auto">
          <a:xfrm>
            <a:off x="6516688" y="6516688"/>
            <a:ext cx="25701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la-Latn" altLang="he-IL"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t>Kröller-Müller Museum </a:t>
            </a:r>
            <a:endParaRPr kumimoji="0" lang="he-IL" altLang="he-IL"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58628" y="181089"/>
            <a:ext cx="3259033" cy="1261884"/>
          </a:xfrm>
          <a:prstGeom prst="rect">
            <a:avLst/>
          </a:prstGeom>
          <a:noFill/>
        </p:spPr>
        <p:txBody>
          <a:bodyPr wrap="none" rtlCol="1">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de-DE" sz="32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charset="0"/>
                <a:ea typeface="+mn-ea"/>
                <a:cs typeface="Arial" charset="0"/>
              </a:rPr>
              <a:t>Verschränkung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he-IL" sz="44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Arial" charset="0"/>
                <a:ea typeface="+mn-ea"/>
                <a:cs typeface="Arial" panose="020B0604020202020204" pitchFamily="34" charset="0"/>
              </a:rPr>
              <a:t>הסתרגות</a:t>
            </a:r>
          </a:p>
        </p:txBody>
      </p:sp>
    </p:spTree>
    <p:extLst>
      <p:ext uri="{BB962C8B-B14F-4D97-AF65-F5344CB8AC3E}">
        <p14:creationId xmlns:p14="http://schemas.microsoft.com/office/powerpoint/2010/main" val="1248427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4818"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defRPr/>
            </a:pPr>
            <a:endParaRPr lang="he-IL" altLang="he-IL" sz="1800" dirty="0" smtClean="0">
              <a:latin typeface="Times New Roman" pitchFamily="18" charset="0"/>
              <a:cs typeface="David" pitchFamily="34" charset="-79"/>
            </a:endParaRP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The final offering for the altar are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the children of the house of study –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the offering to atone the people – pupils with teacher,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r>
              <a:rPr lang="en-US" altLang="he-IL" sz="2400" spc="-40" dirty="0" smtClean="0">
                <a:latin typeface="Times New Roman" pitchFamily="18" charset="0"/>
                <a:cs typeface="Narkisim" pitchFamily="34" charset="-79"/>
              </a:rPr>
              <a:t>boiled in the pan – what was never before offered this way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40		a sweet smell – the oblation of Yehuda shall be pleasant.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EBDB79B8-C9EF-4737-B3FA-6E6A8A790D48}"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27</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
        <p:nvSpPr>
          <p:cNvPr id="5" name="Content Placeholder 4"/>
          <p:cNvSpPr txBox="1">
            <a:spLocks/>
          </p:cNvSpPr>
          <p:nvPr/>
        </p:nvSpPr>
        <p:spPr bwMode="auto">
          <a:xfrm>
            <a:off x="457200" y="3429000"/>
            <a:ext cx="8229600" cy="3419475"/>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37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final … study</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metaphorical for school children. The following age group after the infants serves as final offerings of the liturgy,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cf</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.”What is the final offering for the altar? – One takes burning offering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holocaustum</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finishes with them (the series of) the altar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tMen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10, 8 [ed.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Zuckermandel</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 527).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children of the house of study</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according the rabbinic term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tinoqoth</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shel</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bet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rabban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the youngest pupils in rabbinic education.    38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offering to atone the people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cf. “Then Moses said to Aaron: ‘Come forward to the altar and sacrifice your sin offering and your burnt offering, making expiation for yourself and for the people’” (Lev. 9. 7).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teacher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here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metonomy</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for a sage according the rabbinical term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Ṣurva</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de-</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rabbanan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bBer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15a and more) for a category of transmitters of traditions of old age, and the</a:t>
            </a:r>
            <a:endParaRPr kumimoji="0" lang="he-IL" altLang="he-IL"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123728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9938"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pPr>
            <a:endParaRPr lang="he-IL" altLang="he-IL" sz="1800" smtClean="0">
              <a:latin typeface="Times New Roman" panose="02020603050405020304" pitchFamily="18" charset="0"/>
              <a:cs typeface="David" panose="020E0502060401010101" pitchFamily="34" charset="-79"/>
            </a:endParaRP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000" smtClean="0">
                <a:latin typeface="Times New Roman" panose="02020603050405020304" pitchFamily="18" charset="0"/>
                <a:cs typeface="Narkisim" panose="020E0502050101010101" pitchFamily="34" charset="-79"/>
              </a:rPr>
              <a:t>41</a:t>
            </a:r>
            <a:r>
              <a:rPr lang="en-US" altLang="he-IL" sz="2400" smtClean="0">
                <a:latin typeface="Times New Roman" panose="02020603050405020304" pitchFamily="18" charset="0"/>
                <a:cs typeface="Narkisim" panose="020E0502050101010101" pitchFamily="34" charset="-79"/>
              </a:rPr>
              <a:t>			For this priestly service were apt women like men: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 slaughtering, the sprinkling, containing the blood,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they offer and present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 oblation of pure offerings, the souls of the holy ones,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 raising of the chest and of the leg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and of the jaws of the heads.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C917ABCB-1B37-48D6-9FE0-2AC4EF507234}"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28</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
        <p:nvSpPr>
          <p:cNvPr id="5" name="Content Placeholder 4"/>
          <p:cNvSpPr txBox="1">
            <a:spLocks/>
          </p:cNvSpPr>
          <p:nvPr/>
        </p:nvSpPr>
        <p:spPr bwMode="auto">
          <a:xfrm>
            <a:off x="457200" y="3717925"/>
            <a:ext cx="8229600" cy="2879725"/>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41 </a:t>
            </a:r>
            <a:r>
              <a:rPr kumimoji="0" lang="en-US" altLang="he-IL" sz="2000" b="1"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For this priestly… men</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thus challenging biblical and rabbinical tradition according to which only male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descendents</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of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Aharon</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 and this only under special conditions of place, time etc. – could take part in a offering liturgy.    42 </a:t>
            </a:r>
            <a:r>
              <a:rPr kumimoji="0" lang="en-US" altLang="he-IL" sz="2000" b="1"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the slaughtering… present</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listing up the four main parts of the (atonement) offering service: </a:t>
            </a:r>
            <a:r>
              <a:rPr kumimoji="0" lang="en-US" altLang="he-IL" sz="2000" b="0" i="1"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shehita</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 slaughtering, </a:t>
            </a:r>
            <a:r>
              <a:rPr kumimoji="0" lang="en-US" altLang="he-IL" sz="2000" b="0" i="1"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qabbala</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 containing the blood, </a:t>
            </a:r>
            <a:r>
              <a:rPr kumimoji="0" lang="en-US" altLang="he-IL" sz="2000" b="0" i="1"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holakha</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 presenting and </a:t>
            </a:r>
            <a:r>
              <a:rPr kumimoji="0" lang="en-US" altLang="he-IL" sz="2000" b="0" i="1"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zeriqat</a:t>
            </a:r>
            <a:r>
              <a:rPr kumimoji="0" lang="en-US" altLang="he-IL" sz="2000" b="0" i="1"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ha-dam </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the sprinkling of the blood.    43 the offerings of… ones: complex identification metaphor. The offering of the souls of the holy ones is a pure oblation, and thus - as a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metonomy</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 the sanctification of the name of the Lord in the world, cf. “For from where the sun rises to where it sets, My name is honored among the nations, and everywhere [sc. in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Mayence</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too] incense and pure oblation are offered to My name; for My name is honored among the nations – said the Lord of the Hosts” (Mal. 1. 11).    44 the raising of the chest and of the leg: these are the due to the serving priests, cf. Ex. 29. 27).  and of the jaws of the heads: also the share of the offering for the priests, cf. “This then shall be the priests’ due from the people. Everyone who offers a sacrifice,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wether</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an ox or a sheep, must give the shoulder, the cheeks and the stomach to the priest” (Deut. 17. 20). And the list of body parts for the day to day sustenance of the priests, may merge in the imagination of the reader, especially after the metaphors of identification from line 27 up to this line with the limbs of the </a:t>
            </a:r>
            <a:r>
              <a:rPr kumimoji="0" lang="en-US" altLang="he-IL" sz="2000" b="0" i="0" u="none" strike="noStrike" kern="1200" cap="none" spc="0" normalizeH="0" baseline="0" noProof="0" dirty="0" err="1" smtClean="0">
                <a:ln>
                  <a:noFill/>
                </a:ln>
                <a:solidFill>
                  <a:prstClr val="black"/>
                </a:solidFill>
                <a:effectLst/>
                <a:uLnTx/>
                <a:uFillTx/>
                <a:latin typeface="Times New Roman" pitchFamily="18" charset="0"/>
                <a:ea typeface="+mn-ea"/>
                <a:cs typeface="David" pitchFamily="34" charset="-79"/>
              </a:rPr>
              <a:t>slawn</a:t>
            </a:r>
            <a:r>
              <a:rPr kumimoji="0" lang="en-US" altLang="he-IL" sz="2000" b="0" i="0" u="none" strike="noStrike" kern="1200" cap="none" spc="0" normalizeH="0" baseline="0" noProof="0" dirty="0" smtClean="0">
                <a:ln>
                  <a:noFill/>
                </a:ln>
                <a:solidFill>
                  <a:prstClr val="black"/>
                </a:solidFill>
                <a:effectLst/>
                <a:uLnTx/>
                <a:uFillTx/>
                <a:latin typeface="Times New Roman" pitchFamily="18" charset="0"/>
                <a:ea typeface="+mn-ea"/>
                <a:cs typeface="David" pitchFamily="34" charset="-79"/>
              </a:rPr>
              <a:t> children. </a:t>
            </a:r>
            <a:endParaRPr kumimoji="0" lang="he-IL" altLang="he-IL"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1268807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40962"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pPr>
            <a:endParaRPr lang="he-IL" altLang="he-IL" sz="1800" smtClean="0">
              <a:latin typeface="Times New Roman" panose="02020603050405020304" pitchFamily="18" charset="0"/>
              <a:cs typeface="David" panose="020E0502060401010101" pitchFamily="34" charset="-79"/>
            </a:endParaRP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45		Tears well up from here and there and flow in a trickle,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and those who slaughter with those who are slaughtered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sigh upon one other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 blood of fathers comes in touch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with the one of the sons and accumulate,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they shout the benediction of the slaughtering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‘Hear, O Israel’.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9DD53107-64F6-4B83-87A9-661C8F96C6C6}"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29</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
        <p:nvSpPr>
          <p:cNvPr id="5" name="Content Placeholder 4"/>
          <p:cNvSpPr txBox="1">
            <a:spLocks/>
          </p:cNvSpPr>
          <p:nvPr/>
        </p:nvSpPr>
        <p:spPr bwMode="auto">
          <a:xfrm>
            <a:off x="457200" y="4005263"/>
            <a:ext cx="8229600" cy="2555875"/>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45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Tears well up</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of those who slaughter and those who are slaughtered. Cf. already the traditions of the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darshanic</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stories to the Binding of Isaac, e.g.: “And his [sc. Abraham’s] eyes shed tears and the tears dropped into the eyes of Isaac”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Bereshit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Rabba</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56, 8 [printed editions] and see: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Shulamit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Elizur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Aqedat</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Yitshaq</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bi-</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vkhi</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 be-</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simha</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Et ha-</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daʿat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 (1997), pp. 15-35.    46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those who… slaughtered</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cp. “’And the two walked of together’ (Gen. 2. 8) – This one to slaughter and this one to be slaughtered’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Bereshit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Rabba</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56, 4 [ed. Theodor-</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Albeck</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 599]) with “the (female) first one of the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slaughteres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of those to be slaughtered”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Shelomo</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Bar Shimshon, Chronicle I /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Eleazar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Bar Nathan, Chronicle II [ed.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Haverkamp</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 262]).    47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blood… sons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according “blood [sc. of violent deeds] come in touch with blood [sc. of violent deeds]” (Hos. 4. 2) and cf. “until blood came in touch with blood… and the blood of the fathers with (that of)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the.sons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Shelomo</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Bar Shimshon, Chronicle I [ed.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Haverkamp</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 335]).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and accumulate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to moisten the surroundings, according a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mishnaic</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term, cf.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mToh</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3, 1 and elsewhere.    48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they shout… slaughtering</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one possible reading, and so backed up by a few manuscripts which read ‘the benediction before the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shehita</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the ritual slaughtering’, means that those who slaughtered first shouted the benediction and than the </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Shema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Yisrael</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the other - translated here - is based on the fact that the rare term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birkat</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ha-</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zevah</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said before consuming the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hagiga</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-offering</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like the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shelamim</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offering added to the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pesah</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offering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tPes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10, 13), invites to see it as a metaphor of identification: the shouting of the </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Shema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Yisrael</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is the benediction said at this occasion. But cf. the realization of this metaphor: “I (sc. your father) will say the benediction before the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shehita</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the ritual slaughtering and you (sc. my son) shall reply Amen”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Shelomo</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Bar Shimshon, Chronicle I /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Eleazar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Bar Nathan, Chronicle II [ed.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Haverkamp</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 416]). </a:t>
            </a:r>
            <a:endParaRPr kumimoji="0" lang="he-IL" altLang="he-IL"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523385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0224"/>
            <a:ext cx="8229600" cy="5761038"/>
          </a:xfrm>
          <a:solidFill>
            <a:schemeClr val="tx2">
              <a:lumMod val="20000"/>
              <a:lumOff val="80000"/>
            </a:schemeClr>
          </a:solidFill>
        </p:spPr>
        <p:txBody>
          <a:bodyPr rtlCol="1">
            <a:normAutofit lnSpcReduction="10000"/>
          </a:bodyPr>
          <a:lstStyle/>
          <a:p>
            <a:pPr marL="0" indent="0" algn="l" defTabSz="360000" rtl="0" eaLnBrk="1" fontAlgn="auto" hangingPunct="1">
              <a:spcAft>
                <a:spcPts val="0"/>
              </a:spcAft>
              <a:buFont typeface="Arial" panose="020B0604020202020204" pitchFamily="34" charset="0"/>
              <a:buNone/>
              <a:tabLst>
                <a:tab pos="360000" algn="l"/>
              </a:tabLst>
              <a:defRPr/>
            </a:pPr>
            <a:r>
              <a:rPr lang="en-US" sz="2800" b="1" spc="-50" dirty="0" smtClean="0">
                <a:latin typeface="Times New Roman" panose="02020603050405020304" pitchFamily="18" charset="0"/>
                <a:cs typeface="Times New Roman" panose="02020603050405020304" pitchFamily="18" charset="0"/>
              </a:rPr>
              <a:t>The Events of Summer 1096 in the Germanic countries</a:t>
            </a:r>
          </a:p>
          <a:p>
            <a:pPr marL="0" indent="0" algn="l"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27.11.95 	Pope </a:t>
            </a:r>
            <a:r>
              <a:rPr lang="en-US" sz="2400" dirty="0" err="1" smtClean="0">
                <a:latin typeface="Times New Roman" panose="02020603050405020304" pitchFamily="18" charset="0"/>
                <a:cs typeface="Times New Roman" panose="02020603050405020304" pitchFamily="18" charset="0"/>
              </a:rPr>
              <a:t>Urbanus</a:t>
            </a:r>
            <a:r>
              <a:rPr lang="en-US" sz="2400" dirty="0" smtClean="0">
                <a:latin typeface="Times New Roman" panose="02020603050405020304" pitchFamily="18" charset="0"/>
                <a:cs typeface="Times New Roman" panose="02020603050405020304" pitchFamily="18" charset="0"/>
              </a:rPr>
              <a:t> – crusade sermon in Clermont  </a:t>
            </a:r>
          </a:p>
          <a:p>
            <a:pPr marL="0" indent="0" algn="l"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April 		local riots in France – extortion of money from French </a:t>
            </a:r>
          </a:p>
          <a:p>
            <a:pPr marL="0" indent="0" algn="l" defTabSz="360000" rtl="0" eaLnBrk="1" fontAlgn="auto" hangingPunct="1">
              <a:spcAft>
                <a:spcPts val="0"/>
              </a:spcAft>
              <a:buFont typeface="Arial" panose="020B0604020202020204" pitchFamily="34" charset="0"/>
              <a:buNone/>
              <a:tabLst>
                <a:tab pos="360000" algn="l"/>
              </a:tabLst>
              <a:defRPr/>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Jewish communities </a:t>
            </a:r>
          </a:p>
          <a:p>
            <a:pPr marL="0" indent="0" algn="l"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3. May 	attack on the Jewish community of Speyer – 11/12 dead </a:t>
            </a:r>
          </a:p>
          <a:p>
            <a:pPr marL="0" indent="0" algn="l"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18. 		1</a:t>
            </a:r>
            <a:r>
              <a:rPr lang="en-US" sz="2400" baseline="30000" dirty="0" smtClean="0">
                <a:latin typeface="Times New Roman" panose="02020603050405020304" pitchFamily="18" charset="0"/>
                <a:cs typeface="Times New Roman" panose="02020603050405020304" pitchFamily="18" charset="0"/>
              </a:rPr>
              <a:t>st</a:t>
            </a:r>
            <a:r>
              <a:rPr lang="en-US" sz="2400" dirty="0" smtClean="0">
                <a:latin typeface="Times New Roman" panose="02020603050405020304" pitchFamily="18" charset="0"/>
                <a:cs typeface="Times New Roman" panose="02020603050405020304" pitchFamily="18" charset="0"/>
              </a:rPr>
              <a:t> attack on the Jewish Com. of  Worms </a:t>
            </a:r>
          </a:p>
          <a:p>
            <a:pPr marL="0" indent="0" algn="l"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23. 		attack on the JC of  Regensburg – forced conversion </a:t>
            </a:r>
          </a:p>
          <a:p>
            <a:pPr marL="0" indent="0" algn="l"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25. 		2</a:t>
            </a:r>
            <a:r>
              <a:rPr lang="en-US" sz="2400" baseline="30000" dirty="0" smtClean="0">
                <a:latin typeface="Times New Roman" panose="02020603050405020304" pitchFamily="18" charset="0"/>
                <a:cs typeface="Times New Roman" panose="02020603050405020304" pitchFamily="18" charset="0"/>
              </a:rPr>
              <a:t>nd</a:t>
            </a:r>
            <a:r>
              <a:rPr lang="en-US" sz="2400" dirty="0" smtClean="0">
                <a:latin typeface="Times New Roman" panose="02020603050405020304" pitchFamily="18" charset="0"/>
                <a:cs typeface="Times New Roman" panose="02020603050405020304" pitchFamily="18" charset="0"/>
              </a:rPr>
              <a:t> attack on the Jewish Com. of  Worms – 800 dead </a:t>
            </a:r>
          </a:p>
          <a:p>
            <a:pPr marL="0" indent="0" algn="l"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27.- 29. 	attack on the JC of </a:t>
            </a:r>
            <a:r>
              <a:rPr lang="en-US" sz="2400" dirty="0" err="1" smtClean="0">
                <a:latin typeface="Times New Roman" panose="02020603050405020304" pitchFamily="18" charset="0"/>
                <a:cs typeface="Times New Roman" panose="02020603050405020304" pitchFamily="18" charset="0"/>
              </a:rPr>
              <a:t>Mayence</a:t>
            </a:r>
            <a:r>
              <a:rPr lang="en-US" sz="2400" dirty="0" smtClean="0">
                <a:latin typeface="Times New Roman" panose="02020603050405020304" pitchFamily="18" charset="0"/>
                <a:cs typeface="Times New Roman" panose="02020603050405020304" pitchFamily="18" charset="0"/>
              </a:rPr>
              <a:t> – 3 days later 1100 dead </a:t>
            </a:r>
          </a:p>
          <a:p>
            <a:pPr marL="0" indent="0" algn="l"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31. 		attack on the JC of Cologne – looting and dispersion </a:t>
            </a:r>
            <a:endParaRPr lang="en-US" sz="2400" dirty="0">
              <a:latin typeface="Times New Roman" panose="02020603050405020304" pitchFamily="18" charset="0"/>
              <a:cs typeface="Times New Roman" panose="02020603050405020304" pitchFamily="18" charset="0"/>
            </a:endParaRPr>
          </a:p>
          <a:p>
            <a:pPr marL="0" indent="0" algn="l"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			attack on the JC of Metz – 22 dead – ‘</a:t>
            </a:r>
            <a:r>
              <a:rPr lang="en-US" sz="2400" dirty="0" err="1" smtClean="0">
                <a:latin typeface="Times New Roman" panose="02020603050405020304" pitchFamily="18" charset="0"/>
                <a:cs typeface="Times New Roman" panose="02020603050405020304" pitchFamily="18" charset="0"/>
              </a:rPr>
              <a:t>exterminatio</a:t>
            </a:r>
            <a:r>
              <a:rPr lang="en-US" sz="2400" dirty="0" smtClean="0">
                <a:latin typeface="Times New Roman" panose="02020603050405020304" pitchFamily="18" charset="0"/>
                <a:cs typeface="Times New Roman" panose="02020603050405020304" pitchFamily="18" charset="0"/>
              </a:rPr>
              <a:t>’</a:t>
            </a:r>
          </a:p>
          <a:p>
            <a:pPr marL="0" indent="0" algn="l"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June 		‘custody’ on the JC of Trier – forced conversion – 300 p. </a:t>
            </a:r>
          </a:p>
          <a:p>
            <a:pPr marL="0" indent="0" algn="l"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24.-		end of the JC of Cologne – 300 dead and forced conv. </a:t>
            </a:r>
          </a:p>
          <a:p>
            <a:pPr marL="0" indent="0" algn="l"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July 		Prague – 500 Jewish fighters – 6 killed in battle </a:t>
            </a:r>
          </a:p>
        </p:txBody>
      </p:sp>
      <p:sp>
        <p:nvSpPr>
          <p:cNvPr id="4" name="TextBox 3"/>
          <p:cNvSpPr txBox="1"/>
          <p:nvPr/>
        </p:nvSpPr>
        <p:spPr>
          <a:xfrm rot="21084281">
            <a:off x="4406900" y="5873750"/>
            <a:ext cx="4824413" cy="647700"/>
          </a:xfrm>
          <a:prstGeom prst="rect">
            <a:avLst/>
          </a:prstGeom>
          <a:solidFill>
            <a:schemeClr val="accent5">
              <a:lumMod val="20000"/>
              <a:lumOff val="80000"/>
            </a:schemeClr>
          </a:solidFill>
        </p:spPr>
        <p:txBody>
          <a:bodyPr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85-90 percent of these French-German crusaders got lost on their way through Hungary ….</a:t>
            </a:r>
            <a:endParaRPr kumimoji="0" lang="he-IL"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6" name="Title 1"/>
          <p:cNvSpPr>
            <a:spLocks noGrp="1"/>
          </p:cNvSpPr>
          <p:nvPr>
            <p:ph type="title"/>
          </p:nvPr>
        </p:nvSpPr>
        <p:spPr>
          <a:xfrm>
            <a:off x="457200" y="365126"/>
            <a:ext cx="8229600" cy="360000"/>
          </a:xfrm>
          <a:solidFill>
            <a:srgbClr val="A50021"/>
          </a:solidFill>
        </p:spPr>
        <p:txBody>
          <a:bodyPr>
            <a:noAutofit/>
          </a:bodyPr>
          <a:lstStyle/>
          <a:p>
            <a:pPr algn="r"/>
            <a:r>
              <a:rPr lang="en-US" sz="1800" dirty="0" smtClean="0">
                <a:solidFill>
                  <a:srgbClr val="FFFF00"/>
                </a:solidFill>
                <a:latin typeface="Times New Roman" panose="02020603050405020304" pitchFamily="18" charset="0"/>
                <a:cs typeface="Times New Roman" panose="02020603050405020304" pitchFamily="18" charset="0"/>
              </a:rPr>
              <a:t>Song of the One  - </a:t>
            </a:r>
            <a:fld id="{5CC59EC4-D9FF-4B2E-9748-308033C7FBEB}" type="slidenum">
              <a:rPr lang="en-US" sz="1800" smtClean="0">
                <a:solidFill>
                  <a:srgbClr val="FFFF00"/>
                </a:solidFill>
                <a:latin typeface="Times New Roman" panose="02020603050405020304" pitchFamily="18" charset="0"/>
                <a:cs typeface="Times New Roman" panose="02020603050405020304" pitchFamily="18" charset="0"/>
              </a:rPr>
              <a:pPr algn="r"/>
              <a:t>3</a:t>
            </a:fld>
            <a:r>
              <a:rPr lang="en-US" sz="1800" dirty="0" smtClean="0">
                <a:solidFill>
                  <a:srgbClr val="FFFF00"/>
                </a:solidFill>
                <a:latin typeface="Times New Roman" panose="02020603050405020304" pitchFamily="18" charset="0"/>
                <a:cs typeface="Times New Roman" panose="02020603050405020304" pitchFamily="18" charset="0"/>
              </a:rPr>
              <a:t> -</a:t>
            </a:r>
            <a:endParaRPr lang="en-US" sz="1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5585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7890"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defRPr/>
            </a:pPr>
            <a:endParaRPr lang="he-IL" altLang="he-IL" sz="1800" dirty="0" smtClean="0">
              <a:latin typeface="Times New Roman" pitchFamily="18" charset="0"/>
              <a:cs typeface="David" pitchFamily="34" charset="-79"/>
            </a:endParaRPr>
          </a:p>
          <a:p>
            <a:pPr marL="0" indent="0" algn="l" defTabSz="358775" rtl="0" eaLnBrk="1" hangingPunct="1">
              <a:lnSpc>
                <a:spcPct val="114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If He’ll be looking, He’ll see </a:t>
            </a:r>
          </a:p>
          <a:p>
            <a:pPr marL="0" indent="0" algn="l" defTabSz="358775" rtl="0" eaLnBrk="1" hangingPunct="1">
              <a:lnSpc>
                <a:spcPct val="114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the deeds of faithful daughters, </a:t>
            </a:r>
          </a:p>
          <a:p>
            <a:pPr marL="0" indent="0" algn="l" defTabSz="358775" rtl="0" eaLnBrk="1" hangingPunct="1">
              <a:lnSpc>
                <a:spcPct val="114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r>
              <a:rPr lang="en-US" altLang="he-IL" sz="2000" dirty="0" smtClean="0">
                <a:latin typeface="Times New Roman" pitchFamily="18" charset="0"/>
                <a:cs typeface="Narkisim" pitchFamily="34" charset="-79"/>
              </a:rPr>
              <a:t>50</a:t>
            </a:r>
            <a:r>
              <a:rPr lang="en-US" altLang="he-IL" sz="2400" dirty="0" smtClean="0">
                <a:latin typeface="Times New Roman" pitchFamily="18" charset="0"/>
                <a:cs typeface="Narkisim" pitchFamily="34" charset="-79"/>
              </a:rPr>
              <a:t>		</a:t>
            </a:r>
            <a:r>
              <a:rPr lang="en-US" altLang="he-IL" sz="2400" spc="-50" dirty="0" smtClean="0">
                <a:latin typeface="Times New Roman" pitchFamily="18" charset="0"/>
                <a:cs typeface="Narkisim" pitchFamily="34" charset="-79"/>
              </a:rPr>
              <a:t>in the heat of the day naked under the sun they are laid out, </a:t>
            </a:r>
          </a:p>
          <a:p>
            <a:pPr marL="0" indent="0" algn="l" defTabSz="358775" rtl="0" eaLnBrk="1" hangingPunct="1">
              <a:lnSpc>
                <a:spcPct val="114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the fairest of women with cleaved bellies </a:t>
            </a:r>
          </a:p>
          <a:p>
            <a:pPr marL="0" indent="0" algn="l" defTabSz="358775" rtl="0" eaLnBrk="1" hangingPunct="1">
              <a:lnSpc>
                <a:spcPct val="114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and cut into pieces </a:t>
            </a:r>
          </a:p>
          <a:p>
            <a:pPr marL="0" indent="0" algn="l" defTabSz="358775" rtl="0" eaLnBrk="1" hangingPunct="1">
              <a:lnSpc>
                <a:spcPct val="114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they spawn between their legs the placenta, a newborn. </a:t>
            </a:r>
          </a:p>
          <a:p>
            <a:pPr marL="0" indent="0" algn="l" defTabSz="358775" rtl="0" eaLnBrk="1" hangingPunct="1">
              <a:lnSpc>
                <a:spcPct val="130000"/>
              </a:lnSpc>
              <a:spcBef>
                <a:spcPct val="0"/>
              </a:spcBef>
              <a:buFont typeface="Arial" panose="020B0604020202020204" pitchFamily="34" charset="0"/>
              <a:buNone/>
              <a:tabLst>
                <a:tab pos="358775" algn="r"/>
              </a:tabLst>
              <a:defRPr/>
            </a:pPr>
            <a:endParaRPr lang="en-US" altLang="he-IL" sz="2400" dirty="0" smtClean="0">
              <a:latin typeface="Times New Roman" pitchFamily="18" charset="0"/>
              <a:cs typeface="Narkisim" pitchFamily="34" charset="-79"/>
            </a:endParaRP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34B2539A-6D12-43F1-947E-497EC5BA5E28}"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30</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
        <p:nvSpPr>
          <p:cNvPr id="5" name="Content Placeholder 4"/>
          <p:cNvSpPr txBox="1">
            <a:spLocks/>
          </p:cNvSpPr>
          <p:nvPr/>
        </p:nvSpPr>
        <p:spPr bwMode="auto">
          <a:xfrm>
            <a:off x="457200" y="3752850"/>
            <a:ext cx="8229600" cy="2808288"/>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358775" algn="r"/>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49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If He’ll be looking</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in analogy to the redemption from the exile of Egypt: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Reoh</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Raiti</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I have marked well the plight of My people in Egypt and have heeded their outcry because of their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taskmasters,yes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 am mindful of their sufferings” (Ex. 3. 7); or to His pending attention in the future, according “And Abraham named that site </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Adonai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yireh</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 </a:t>
            </a:r>
            <a:r>
              <a:rPr kumimoji="0" lang="en-US" sz="2000" b="0" i="0" u="none" strike="noStrike" kern="1200" cap="small"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Lord</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will see), whence the present saying, “on the mount of the </a:t>
            </a:r>
            <a:r>
              <a:rPr kumimoji="0" lang="en-US" sz="2000" b="0" i="0" u="none" strike="noStrike" kern="1200" cap="small"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Lord</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there is vision.”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22, 14) and cf. the Midrash traditions in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Bereshit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Rabba</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56, 10 concerning the merit that the Binding of Isaac promises for the future  The expression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yireh</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yiraeh</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relies on the hymns of R. Meir bar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Yitshaq</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Shats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from Worms. See e.g. in the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Aqeda</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-supplication </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Eth ha-</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berith</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we-eth ha-</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hesed</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we-ha-</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shevuʿa</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(Goldschmidt,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Mahzor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le-</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yamim</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noraim</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II. Yom Kippur, New York 1970, p. 636, l. 14 [Hebr.]) and see the commentary to l. 51.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deeds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as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metonomy</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for (their) merits, according “the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peʿulat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-wages of a laborer shall not remain with you until morning” (Lev. 19. 13).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faithful daughters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young women who rely on God, the expression according “You confident ladies, give ear to my speech!” (Isa. 32. 9).    50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 the heat of the day</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midday – in the open daylight, with adaption to the acrostic according the biblical expression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ke-hom</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ha-</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yom</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at the heat of the day” ( 2 Sam. 4. 5 and elsewhere).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under the… out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according “and exposed to the sun […] they shall not be gathered for burial, they shall become dung on the face of the earth” (Jer. 8. 2) and cf. the depiction by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Shelomo</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bar Shimshon, Chronicle I (ed.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Haverkamp</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 352).    51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fairest of women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 expression according Song 8. 9. The commentator in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Oxford,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Bodley</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Can. Or. 109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Neubauer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1209), fol. 84b affirms that he heard that these words refer to the daughter in law of R. Meir bar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Yitshaq</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Shats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of Worms.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with cleaved bellies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cp. “dash their little ones in pieces, and rip open their pregnant women” (2 Kgs. 8. 12).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cut into pieces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so according the basic meaning of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p.l.h</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in this conjugation, but the intertextual relation to “When they couch to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breake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forth their offspring, to deliver their young” (Job 39. 3) conveys an image of a emergency delivery / abortion in death pangs. </a:t>
            </a:r>
          </a:p>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endParaRPr kumimoji="0" lang="he-IL" altLang="he-IL"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838274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43010"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pPr>
            <a:endParaRPr lang="he-IL" altLang="he-IL" sz="1800" smtClean="0">
              <a:latin typeface="Times New Roman" panose="02020603050405020304" pitchFamily="18" charset="0"/>
              <a:cs typeface="David" panose="020E0502060401010101" pitchFamily="34" charset="-79"/>
            </a:endParaRP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r>
              <a:rPr lang="en-US" altLang="he-IL" sz="2400" b="1" smtClean="0">
                <a:solidFill>
                  <a:srgbClr val="C00000"/>
                </a:solidFill>
                <a:latin typeface="Times New Roman" panose="02020603050405020304" pitchFamily="18" charset="0"/>
                <a:cs typeface="Narkisim" panose="020E0502050101010101" pitchFamily="34" charset="-79"/>
              </a:rPr>
              <a:t>If such a thing has ever been heard or seen?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to believe such a thing who could believe?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Great is the awe!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55		They escort their children to the slaughter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as if to a pleasant bridal canopy –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Do You want to withhold about them,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Exalted, who has done great deeds? </a:t>
            </a:r>
          </a:p>
          <a:p>
            <a:pPr marL="0" indent="0" algn="l" defTabSz="358775" rtl="0" eaLnBrk="1" hangingPunct="1">
              <a:lnSpc>
                <a:spcPct val="114000"/>
              </a:lnSpc>
              <a:spcBef>
                <a:spcPct val="0"/>
              </a:spcBef>
              <a:buFont typeface="Arial" panose="020B0604020202020204" pitchFamily="34" charset="0"/>
              <a:buNone/>
              <a:tabLst>
                <a:tab pos="358775" algn="r"/>
              </a:tabLst>
            </a:pPr>
            <a:endParaRPr lang="en-US" altLang="he-IL" sz="2400" smtClean="0">
              <a:latin typeface="Times New Roman" panose="02020603050405020304" pitchFamily="18" charset="0"/>
              <a:cs typeface="Narkisim" panose="020E0502050101010101" pitchFamily="34" charset="-79"/>
            </a:endParaRP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p>
          <a:p>
            <a:pPr marL="0" indent="0" algn="l" defTabSz="358775" rtl="0" eaLnBrk="1" hangingPunct="1">
              <a:lnSpc>
                <a:spcPct val="114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p>
          <a:p>
            <a:pPr marL="0" indent="0" algn="l" defTabSz="358775" rtl="0" eaLnBrk="1" hangingPunct="1">
              <a:lnSpc>
                <a:spcPct val="130000"/>
              </a:lnSpc>
              <a:spcBef>
                <a:spcPct val="0"/>
              </a:spcBef>
              <a:buFont typeface="Arial" panose="020B0604020202020204" pitchFamily="34" charset="0"/>
              <a:buNone/>
              <a:tabLst>
                <a:tab pos="358775" algn="r"/>
              </a:tabLst>
            </a:pPr>
            <a:r>
              <a:rPr lang="en-US" altLang="he-IL" sz="2400" smtClean="0">
                <a:latin typeface="Times New Roman" panose="02020603050405020304" pitchFamily="18" charset="0"/>
                <a:cs typeface="Narkisim" panose="020E0502050101010101" pitchFamily="34" charset="-79"/>
              </a:rPr>
              <a:t> </a:t>
            </a: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2DC34D3C-4F5B-4B7C-B3A4-3DFD972B11BA}"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31</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
        <p:nvSpPr>
          <p:cNvPr id="5" name="Content Placeholder 4"/>
          <p:cNvSpPr txBox="1">
            <a:spLocks/>
          </p:cNvSpPr>
          <p:nvPr/>
        </p:nvSpPr>
        <p:spPr bwMode="auto">
          <a:xfrm>
            <a:off x="457200" y="4300538"/>
            <a:ext cx="8229600" cy="2268537"/>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358775" algn="r"/>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55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They escort</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 parents, like Abraham according Midrash traditions to the Binding of Isaac, cf. “Abraham was like a man who builds a wedding canopy for his son” (Midrash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Wa-Yosha</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ed.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Wies-Campagner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 135).    56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Do You want to withhold about them</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according the final clause to an overview of the fate of Israel in the prayer of Isaiah “At such things will You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reatrain</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Yourself, O Lord, will You stand idly by and let us suffer so heavily?” (Isa. 64. 11) and cp. the use of this verse by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Elieʿzer</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bar Nathan, Chronicle II (ed.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Haverkamp</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 501).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Exalted</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address to God in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metonomy</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probably hinting to “For thus said He, who high aloft forever dwells, whose name is holy: I dwell on high, in holiness; yet with the contrite and the lowly in spirit – reviving the spirits of the lowly, reviving the hearts of the contrite” (Isa. 57. 15).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who has </a:t>
            </a:r>
            <a:r>
              <a:rPr kumimoji="0" lang="en-US" sz="20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sone</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great deeds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(already) in the past while redeeming Israel from the exile of Egypt, cf.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gaoh</a:t>
            </a:r>
            <a:r>
              <a:rPr kumimoji="0" lang="en-US" sz="20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1"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gaah</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 for He has triumphed gloriously” (Ex. 15. 1). </a:t>
            </a:r>
          </a:p>
          <a:p>
            <a:pPr marL="0" marR="0" lvl="0" indent="0" algn="l" defTabSz="914400" rtl="0" eaLnBrk="1" fontAlgn="base" latinLnBrk="0" hangingPunct="1">
              <a:lnSpc>
                <a:spcPct val="100000"/>
              </a:lnSpc>
              <a:spcBef>
                <a:spcPct val="0"/>
              </a:spcBef>
              <a:spcAft>
                <a:spcPct val="0"/>
              </a:spcAft>
              <a:buClrTx/>
              <a:buSzTx/>
              <a:buFontTx/>
              <a:buNone/>
              <a:tabLst>
                <a:tab pos="358775" algn="r"/>
              </a:tabLst>
              <a:defRPr/>
            </a:pPr>
            <a:endParaRPr kumimoji="0" lang="he-IL" altLang="he-IL"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703166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9938" name="Content Placeholder 4"/>
          <p:cNvSpPr>
            <a:spLocks noGrp="1"/>
          </p:cNvSpPr>
          <p:nvPr>
            <p:ph idx="1"/>
          </p:nvPr>
        </p:nvSpPr>
        <p:spPr>
          <a:xfrm>
            <a:off x="457200" y="714375"/>
            <a:ext cx="8229600" cy="5857875"/>
          </a:xfrm>
          <a:blipFill dpi="0" rotWithShape="1">
            <a:blip r:embed="rId2"/>
            <a:srcRect/>
            <a:tile tx="0" ty="0" sx="100000" sy="100000" flip="none" algn="tl"/>
          </a:blipFill>
        </p:spPr>
        <p:txBody>
          <a:bodyPr/>
          <a:lstStyle/>
          <a:p>
            <a:pPr marL="0" indent="0" algn="l" defTabSz="358775" rtl="0" eaLnBrk="1" hangingPunct="1">
              <a:lnSpc>
                <a:spcPct val="114000"/>
              </a:lnSpc>
              <a:spcBef>
                <a:spcPct val="0"/>
              </a:spcBef>
              <a:buFont typeface="Arial" panose="020B0604020202020204" pitchFamily="34" charset="0"/>
              <a:buNone/>
              <a:tabLst>
                <a:tab pos="358775" algn="r"/>
              </a:tabLst>
              <a:defRPr/>
            </a:pPr>
            <a:endParaRPr lang="he-IL" altLang="he-IL" sz="1800" dirty="0" smtClean="0">
              <a:latin typeface="Times New Roman" pitchFamily="18" charset="0"/>
              <a:cs typeface="David" pitchFamily="34" charset="-79"/>
            </a:endParaRP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spc="-40" dirty="0" smtClean="0">
                <a:latin typeface="Times New Roman" pitchFamily="18" charset="0"/>
                <a:cs typeface="Narkisim" pitchFamily="34" charset="-79"/>
              </a:rPr>
              <a:t>			Once we relied on the Binding on the Mountain of Myrrh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and this would stand up for us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as a hidden (treasure) for the salvation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for every generation, to beware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These and like these were added (now)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until it is impossible to tell –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60		Living One, the acquittal of their hopes keep for us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and end our destitution.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r>
              <a:rPr lang="en-US" altLang="he-IL" sz="2000" dirty="0" smtClean="0">
                <a:latin typeface="Times New Roman" pitchFamily="18" charset="0"/>
                <a:cs typeface="Narkisim" pitchFamily="34" charset="-79"/>
              </a:rPr>
              <a:t>God King </a:t>
            </a:r>
            <a:endParaRPr lang="en-US" altLang="he-IL" sz="2400" dirty="0" smtClean="0">
              <a:latin typeface="Times New Roman" pitchFamily="18" charset="0"/>
              <a:cs typeface="Narkisim" pitchFamily="34" charset="-79"/>
            </a:endParaRPr>
          </a:p>
          <a:p>
            <a:pPr marL="0" indent="0" algn="l" defTabSz="358775" rtl="0" eaLnBrk="1" hangingPunct="1">
              <a:lnSpc>
                <a:spcPct val="130000"/>
              </a:lnSpc>
              <a:spcBef>
                <a:spcPct val="0"/>
              </a:spcBef>
              <a:buFont typeface="Arial" panose="020B0604020202020204" pitchFamily="34" charset="0"/>
              <a:buNone/>
              <a:tabLst>
                <a:tab pos="358775" algn="r"/>
              </a:tabLst>
              <a:defRPr/>
            </a:pPr>
            <a:endParaRPr lang="en-US" altLang="he-IL" sz="2400" dirty="0" smtClean="0">
              <a:latin typeface="Times New Roman" pitchFamily="18" charset="0"/>
              <a:cs typeface="Narkisim" pitchFamily="34" charset="-79"/>
            </a:endParaRPr>
          </a:p>
          <a:p>
            <a:pPr marL="0" indent="0" algn="l" defTabSz="358775" rtl="0" eaLnBrk="1" hangingPunct="1">
              <a:lnSpc>
                <a:spcPct val="130000"/>
              </a:lnSpc>
              <a:spcBef>
                <a:spcPct val="0"/>
              </a:spcBef>
              <a:buFont typeface="Arial" panose="020B0604020202020204" pitchFamily="34" charset="0"/>
              <a:buNone/>
              <a:tabLst>
                <a:tab pos="358775" algn="r"/>
              </a:tabLst>
              <a:defRPr/>
            </a:pPr>
            <a:endParaRPr lang="en-US" altLang="he-IL" sz="2400" dirty="0" smtClean="0">
              <a:latin typeface="Times New Roman" pitchFamily="18" charset="0"/>
              <a:cs typeface="Narkisim" pitchFamily="34" charset="-79"/>
            </a:endParaRP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p>
          <a:p>
            <a:pPr marL="0" indent="0" algn="l" defTabSz="358775" rtl="0" eaLnBrk="1" hangingPunct="1">
              <a:lnSpc>
                <a:spcPct val="130000"/>
              </a:lnSpc>
              <a:spcBef>
                <a:spcPct val="0"/>
              </a:spcBef>
              <a:buFont typeface="Arial" panose="020B0604020202020204" pitchFamily="34" charset="0"/>
              <a:buNone/>
              <a:tabLst>
                <a:tab pos="358775" algn="r"/>
              </a:tabLst>
              <a:defRPr/>
            </a:pPr>
            <a:r>
              <a:rPr lang="en-US" altLang="he-IL" sz="2400" dirty="0" smtClean="0">
                <a:latin typeface="Times New Roman" pitchFamily="18" charset="0"/>
                <a:cs typeface="Narkisim" pitchFamily="34" charset="-79"/>
              </a:rPr>
              <a:t> </a:t>
            </a:r>
          </a:p>
        </p:txBody>
      </p:sp>
      <p:sp>
        <p:nvSpPr>
          <p:cNvPr id="7" name="Title 1"/>
          <p:cNvSpPr>
            <a:spLocks noGrp="1"/>
          </p:cNvSpPr>
          <p:nvPr>
            <p:ph type="title"/>
          </p:nvPr>
        </p:nvSpPr>
        <p:spPr>
          <a:xfrm>
            <a:off x="457200" y="274638"/>
            <a:ext cx="8229600" cy="360362"/>
          </a:xfrm>
          <a:solidFill>
            <a:schemeClr val="tx2">
              <a:lumMod val="50000"/>
            </a:schemeClr>
          </a:solidFill>
        </p:spPr>
        <p:txBody>
          <a:bodyPr>
            <a:noAutofit/>
          </a:bodyPr>
          <a:lstStyle/>
          <a:p>
            <a:pPr algn="r" rtl="0"/>
            <a:r>
              <a:rPr lang="en-US" altLang="en-US" sz="1800" smtClean="0">
                <a:solidFill>
                  <a:srgbClr val="FFFF00"/>
                </a:solidFill>
                <a:latin typeface="Times New Roman" panose="02020603050405020304" pitchFamily="18" charset="0"/>
                <a:cs typeface="Times New Roman" panose="02020603050405020304" pitchFamily="18" charset="0"/>
              </a:rPr>
              <a:t>David BiRebbi Mashullam, God, Do Not Be Silent - </a:t>
            </a:r>
            <a:fld id="{D0CA661F-366E-4E5E-99DF-79AF5FBF9EB9}" type="slidenum">
              <a:rPr lang="en-US" altLang="en-US" sz="1800" smtClean="0">
                <a:solidFill>
                  <a:srgbClr val="FFFF00"/>
                </a:solidFill>
                <a:latin typeface="Times New Roman" panose="02020603050405020304" pitchFamily="18" charset="0"/>
                <a:cs typeface="Times New Roman" panose="02020603050405020304" pitchFamily="18" charset="0"/>
              </a:rPr>
              <a:pPr algn="r" rtl="0"/>
              <a:t>32</a:t>
            </a:fld>
            <a:r>
              <a:rPr lang="en-US" altLang="en-US" sz="1800" smtClean="0">
                <a:solidFill>
                  <a:srgbClr val="FFFF00"/>
                </a:solidFill>
                <a:latin typeface="Times New Roman" panose="02020603050405020304" pitchFamily="18" charset="0"/>
                <a:cs typeface="Times New Roman" panose="02020603050405020304" pitchFamily="18" charset="0"/>
              </a:rPr>
              <a:t> - </a:t>
            </a:r>
            <a:endParaRPr lang="he-IL" altLang="en-US" sz="1800" smtClean="0">
              <a:solidFill>
                <a:srgbClr val="FFFF00"/>
              </a:solidFill>
              <a:latin typeface="Times New Roman" panose="02020603050405020304" pitchFamily="18" charset="0"/>
            </a:endParaRPr>
          </a:p>
        </p:txBody>
      </p:sp>
      <p:sp>
        <p:nvSpPr>
          <p:cNvPr id="5" name="Content Placeholder 4"/>
          <p:cNvSpPr txBox="1">
            <a:spLocks/>
          </p:cNvSpPr>
          <p:nvPr/>
        </p:nvSpPr>
        <p:spPr bwMode="auto">
          <a:xfrm>
            <a:off x="457200" y="5589588"/>
            <a:ext cx="8229600" cy="1008062"/>
          </a:xfrm>
          <a:prstGeom prst="rect">
            <a:avLst/>
          </a:prstGeom>
          <a:solidFill>
            <a:schemeClr val="accent3">
              <a:lumMod val="40000"/>
              <a:lumOff val="60000"/>
            </a:schemeClr>
          </a:solidFill>
          <a:ln>
            <a:noFill/>
          </a:ln>
        </p:spPr>
        <p:txBody>
          <a:bodyPr/>
          <a:lstStyle>
            <a:lvl1pPr eaLnBrk="0" hangingPunct="0">
              <a:spcBef>
                <a:spcPct val="20000"/>
              </a:spcBef>
              <a:buFont typeface="Arial" pitchFamily="34" charset="0"/>
              <a:buChar char="•"/>
              <a:tabLst>
                <a:tab pos="358775" algn="r"/>
              </a:tabLst>
              <a:defRPr sz="3200">
                <a:solidFill>
                  <a:schemeClr val="tx1"/>
                </a:solidFill>
                <a:latin typeface="Calibri" pitchFamily="34" charset="0"/>
                <a:cs typeface="Arial" pitchFamily="34" charset="0"/>
              </a:defRPr>
            </a:lvl1pPr>
            <a:lvl2pPr marL="742950" indent="-285750" eaLnBrk="0" hangingPunct="0">
              <a:spcBef>
                <a:spcPct val="20000"/>
              </a:spcBef>
              <a:buFont typeface="Arial" pitchFamily="34" charset="0"/>
              <a:buChar char="–"/>
              <a:tabLst>
                <a:tab pos="358775" algn="r"/>
              </a:tabLst>
              <a:defRPr sz="2800">
                <a:solidFill>
                  <a:schemeClr val="tx1"/>
                </a:solidFill>
                <a:latin typeface="Calibri" pitchFamily="34" charset="0"/>
                <a:cs typeface="Arial" pitchFamily="34" charset="0"/>
              </a:defRPr>
            </a:lvl2pPr>
            <a:lvl3pPr marL="1143000" indent="-228600" eaLnBrk="0" hangingPunct="0">
              <a:spcBef>
                <a:spcPct val="20000"/>
              </a:spcBef>
              <a:buFont typeface="Arial" pitchFamily="34" charset="0"/>
              <a:buChar char="•"/>
              <a:tabLst>
                <a:tab pos="358775" algn="r"/>
              </a:tabLst>
              <a:defRPr sz="24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4pPr>
            <a:lvl5pPr marL="2057400" indent="-228600" eaLnBrk="0" hangingPunct="0">
              <a:spcBef>
                <a:spcPct val="20000"/>
              </a:spcBef>
              <a:buFont typeface="Arial" pitchFamily="34" charset="0"/>
              <a:buChar char="»"/>
              <a:tabLst>
                <a:tab pos="358775" algn="r"/>
              </a:tabLst>
              <a:defRPr sz="2000">
                <a:solidFill>
                  <a:schemeClr val="tx1"/>
                </a:solidFill>
                <a:latin typeface="Calibri" pitchFamily="34" charset="0"/>
                <a:cs typeface="Arial" pitchFamily="34" charset="0"/>
              </a:defRPr>
            </a:lvl5pPr>
            <a:lvl6pPr marL="25146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6pPr>
            <a:lvl7pPr marL="29718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7pPr>
            <a:lvl8pPr marL="34290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8pPr>
            <a:lvl9pPr marL="3886200" indent="-228600" eaLnBrk="0" fontAlgn="base" hangingPunct="0">
              <a:spcBef>
                <a:spcPct val="20000"/>
              </a:spcBef>
              <a:spcAft>
                <a:spcPct val="0"/>
              </a:spcAft>
              <a:buFont typeface="Arial" pitchFamily="34" charset="0"/>
              <a:buChar char="»"/>
              <a:tabLst>
                <a:tab pos="358775" algn="r"/>
              </a:tabLst>
              <a:defRPr sz="2000">
                <a:solidFill>
                  <a:schemeClr val="tx1"/>
                </a:solidFill>
                <a:latin typeface="Calibri"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tab pos="358775" algn="r"/>
              </a:tabLst>
              <a:defRPr/>
            </a:pP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57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Binding on the Mountain of Myrrh</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 Binding of Isaac on the Moriah mountain (Gen. 22 in connection with 2 Chron. 3. 1).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and this would stand up for us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as merit.    58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as a hidden (treasure)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of merits to tip the scale in the heavenly court.  for the salvation: of (sinning) Israel.    60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Living One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address to the God of Israel, according Num. 14. 28 (and </a:t>
            </a:r>
            <a:r>
              <a:rPr kumimoji="0" lang="en-US"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elsewere</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as it seems in polemic to the God of the Christians who died.  </a:t>
            </a:r>
            <a:r>
              <a:rPr kumimoji="0" lang="en-US"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keep for us</a:t>
            </a:r>
            <a:r>
              <a:rPr kumimoji="0" lang="en-U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because we have no merits like those of these martyrs for their hope and cf. “Then You would not count my steps, or keep watch over my sin” (Job 14. 16). </a:t>
            </a:r>
            <a:endParaRPr kumimoji="0" lang="he-IL" altLang="he-IL"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762945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8612"/>
            <a:ext cx="8229600" cy="5761038"/>
          </a:xfrm>
          <a:solidFill>
            <a:schemeClr val="tx2">
              <a:lumMod val="20000"/>
              <a:lumOff val="80000"/>
            </a:schemeClr>
          </a:solidFill>
        </p:spPr>
        <p:txBody>
          <a:bodyPr rtlCol="1">
            <a:normAutofit/>
          </a:bodyPr>
          <a:lstStyle/>
          <a:p>
            <a:pPr marL="0" indent="0" algn="l" defTabSz="360000" rtl="0" eaLnBrk="1" fontAlgn="auto" hangingPunct="1">
              <a:spcAft>
                <a:spcPts val="0"/>
              </a:spcAft>
              <a:buFont typeface="Arial" panose="020B0604020202020204" pitchFamily="34" charset="0"/>
              <a:buNone/>
              <a:tabLst>
                <a:tab pos="360000" algn="l"/>
              </a:tabLst>
              <a:defRPr/>
            </a:pPr>
            <a:r>
              <a:rPr lang="en-US" sz="2600" b="1" spc="-50" dirty="0" smtClean="0">
                <a:latin typeface="Times New Roman" panose="02020603050405020304" pitchFamily="18" charset="0"/>
                <a:cs typeface="Times New Roman" panose="02020603050405020304" pitchFamily="18" charset="0"/>
              </a:rPr>
              <a:t>The first literary responses to the Events of Summer 1096 </a:t>
            </a:r>
          </a:p>
          <a:p>
            <a:pPr marL="0" indent="0" algn="l" defTabSz="360000" rtl="0" eaLnBrk="1" fontAlgn="auto" hangingPunct="1">
              <a:spcAft>
                <a:spcPts val="0"/>
              </a:spcAft>
              <a:buFont typeface="Arial" panose="020B0604020202020204" pitchFamily="34" charset="0"/>
              <a:buNone/>
              <a:tabLst>
                <a:tab pos="360000" algn="l"/>
              </a:tabLst>
              <a:defRPr/>
            </a:pPr>
            <a:endParaRPr lang="en-US" sz="2400" dirty="0" smtClean="0">
              <a:latin typeface="Times New Roman" panose="02020603050405020304" pitchFamily="18" charset="0"/>
              <a:cs typeface="Times New Roman" panose="02020603050405020304" pitchFamily="18" charset="0"/>
            </a:endParaRPr>
          </a:p>
          <a:p>
            <a:pPr marL="0" indent="0" algn="ctr" defTabSz="360000" rtl="0" eaLnBrk="1" fontAlgn="auto" hangingPunct="1">
              <a:spcAft>
                <a:spcPts val="0"/>
              </a:spcAft>
              <a:buFont typeface="Arial" panose="020B0604020202020204" pitchFamily="34" charset="0"/>
              <a:buNone/>
              <a:tabLst>
                <a:tab pos="360000" algn="l"/>
              </a:tabLst>
              <a:defRPr/>
            </a:pPr>
            <a:r>
              <a:rPr lang="en-US" sz="2400" b="1" dirty="0" smtClean="0">
                <a:latin typeface="Times New Roman" panose="02020603050405020304" pitchFamily="18" charset="0"/>
                <a:cs typeface="Times New Roman" panose="02020603050405020304" pitchFamily="18" charset="0"/>
              </a:rPr>
              <a:t>List of victims / ‘prayer fraternity’ letters / </a:t>
            </a:r>
            <a:r>
              <a:rPr lang="en-US" sz="2400" b="1" i="1" dirty="0" err="1" smtClean="0">
                <a:latin typeface="Times New Roman" panose="02020603050405020304" pitchFamily="18" charset="0"/>
                <a:cs typeface="Times New Roman" panose="02020603050405020304" pitchFamily="18" charset="0"/>
              </a:rPr>
              <a:t>Memorbukh</a:t>
            </a:r>
            <a:r>
              <a:rPr lang="en-US" sz="2400" b="1" dirty="0" smtClean="0">
                <a:latin typeface="Times New Roman" panose="02020603050405020304" pitchFamily="18" charset="0"/>
                <a:cs typeface="Times New Roman" panose="02020603050405020304" pitchFamily="18" charset="0"/>
              </a:rPr>
              <a:t> </a:t>
            </a:r>
          </a:p>
          <a:p>
            <a:pPr marL="0" indent="0" algn="ctr"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Remembering the dead by name </a:t>
            </a:r>
          </a:p>
          <a:p>
            <a:pPr marL="0" indent="0" algn="ctr" defTabSz="360000" rtl="0" eaLnBrk="1" fontAlgn="auto" hangingPunct="1">
              <a:spcAft>
                <a:spcPts val="0"/>
              </a:spcAft>
              <a:buFont typeface="Arial" panose="020B0604020202020204" pitchFamily="34" charset="0"/>
              <a:buNone/>
              <a:tabLst>
                <a:tab pos="360000" algn="l"/>
              </a:tabLst>
              <a:defRPr/>
            </a:pPr>
            <a:endParaRPr lang="en-US" sz="2400" dirty="0" smtClean="0">
              <a:latin typeface="Times New Roman" panose="02020603050405020304" pitchFamily="18" charset="0"/>
              <a:cs typeface="Times New Roman" panose="02020603050405020304" pitchFamily="18" charset="0"/>
            </a:endParaRPr>
          </a:p>
          <a:p>
            <a:pPr marL="0" indent="0" algn="ctr" defTabSz="360000" rtl="0" eaLnBrk="1" fontAlgn="auto" hangingPunct="1">
              <a:spcAft>
                <a:spcPts val="0"/>
              </a:spcAft>
              <a:buFont typeface="Arial" panose="020B0604020202020204" pitchFamily="34" charset="0"/>
              <a:buNone/>
              <a:tabLst>
                <a:tab pos="360000" algn="l"/>
              </a:tabLst>
              <a:defRPr/>
            </a:pPr>
            <a:r>
              <a:rPr lang="en-US" sz="2400" b="1" dirty="0" smtClean="0">
                <a:latin typeface="Times New Roman" panose="02020603050405020304" pitchFamily="18" charset="0"/>
                <a:cs typeface="Times New Roman" panose="02020603050405020304" pitchFamily="18" charset="0"/>
              </a:rPr>
              <a:t>Liturgical Poetry – </a:t>
            </a:r>
            <a:r>
              <a:rPr lang="en-US" sz="2400" b="1" i="1" dirty="0" err="1" smtClean="0">
                <a:latin typeface="Times New Roman" panose="02020603050405020304" pitchFamily="18" charset="0"/>
                <a:cs typeface="Times New Roman" panose="02020603050405020304" pitchFamily="18" charset="0"/>
              </a:rPr>
              <a:t>Seliha</a:t>
            </a:r>
            <a:r>
              <a:rPr lang="en-US" sz="2400" b="1" i="1" dirty="0" smtClean="0">
                <a:latin typeface="Times New Roman" panose="02020603050405020304" pitchFamily="18" charset="0"/>
                <a:cs typeface="Times New Roman" panose="02020603050405020304" pitchFamily="18" charset="0"/>
              </a:rPr>
              <a:t> – Qina – </a:t>
            </a:r>
            <a:r>
              <a:rPr lang="en-US" sz="2400" b="1" i="1" dirty="0" err="1" smtClean="0">
                <a:latin typeface="Times New Roman" panose="02020603050405020304" pitchFamily="18" charset="0"/>
                <a:cs typeface="Times New Roman" panose="02020603050405020304" pitchFamily="18" charset="0"/>
              </a:rPr>
              <a:t>Zulath</a:t>
            </a:r>
            <a:r>
              <a:rPr lang="en-US" sz="2400" b="1" dirty="0" smtClean="0">
                <a:latin typeface="Times New Roman" panose="02020603050405020304" pitchFamily="18" charset="0"/>
                <a:cs typeface="Times New Roman" panose="02020603050405020304" pitchFamily="18" charset="0"/>
              </a:rPr>
              <a:t> </a:t>
            </a:r>
          </a:p>
          <a:p>
            <a:pPr marL="0" indent="0" algn="ctr"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Theological reflection on what has happened</a:t>
            </a:r>
          </a:p>
          <a:p>
            <a:pPr marL="0" indent="0" algn="ctr"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Remembering the atoning martyrdom in the community </a:t>
            </a:r>
          </a:p>
          <a:p>
            <a:pPr marL="0" indent="0" algn="l" defTabSz="360000" rtl="0" eaLnBrk="1" fontAlgn="auto" hangingPunct="1">
              <a:spcAft>
                <a:spcPts val="0"/>
              </a:spcAft>
              <a:buFont typeface="Arial" panose="020B0604020202020204" pitchFamily="34" charset="0"/>
              <a:buNone/>
              <a:tabLst>
                <a:tab pos="360000" algn="l"/>
              </a:tabLst>
              <a:defRPr/>
            </a:pPr>
            <a:endParaRPr lang="en-US" sz="2400" dirty="0" smtClean="0">
              <a:latin typeface="Times New Roman" panose="02020603050405020304" pitchFamily="18" charset="0"/>
              <a:cs typeface="Times New Roman" panose="02020603050405020304" pitchFamily="18" charset="0"/>
            </a:endParaRPr>
          </a:p>
          <a:p>
            <a:pPr marL="0" indent="0" algn="ctr" defTabSz="360000" rtl="0" eaLnBrk="1" fontAlgn="auto" hangingPunct="1">
              <a:spcAft>
                <a:spcPts val="0"/>
              </a:spcAft>
              <a:buFont typeface="Arial" panose="020B0604020202020204" pitchFamily="34" charset="0"/>
              <a:buNone/>
              <a:tabLst>
                <a:tab pos="360000" algn="l"/>
              </a:tabLst>
              <a:defRPr/>
            </a:pPr>
            <a:r>
              <a:rPr lang="en-US" sz="2400" b="1" dirty="0" smtClean="0">
                <a:latin typeface="Times New Roman" panose="02020603050405020304" pitchFamily="18" charset="0"/>
                <a:cs typeface="Times New Roman" panose="02020603050405020304" pitchFamily="18" charset="0"/>
              </a:rPr>
              <a:t>The “Chronicles” - </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Gezeroth</a:t>
            </a:r>
            <a:r>
              <a:rPr lang="en-US" sz="2400" b="1" dirty="0" smtClean="0">
                <a:latin typeface="Times New Roman" panose="02020603050405020304" pitchFamily="18" charset="0"/>
                <a:cs typeface="Times New Roman" panose="02020603050405020304" pitchFamily="18" charset="0"/>
              </a:rPr>
              <a:t> </a:t>
            </a:r>
          </a:p>
          <a:p>
            <a:pPr marL="0" indent="0" algn="ctr"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Recalling events and deeds, Values Clarification, evaluation  </a:t>
            </a:r>
          </a:p>
        </p:txBody>
      </p:sp>
      <p:sp>
        <p:nvSpPr>
          <p:cNvPr id="5" name="Title 1"/>
          <p:cNvSpPr>
            <a:spLocks noGrp="1"/>
          </p:cNvSpPr>
          <p:nvPr>
            <p:ph type="title"/>
          </p:nvPr>
        </p:nvSpPr>
        <p:spPr>
          <a:xfrm>
            <a:off x="457200" y="365126"/>
            <a:ext cx="8229600" cy="360000"/>
          </a:xfrm>
          <a:solidFill>
            <a:srgbClr val="A50021"/>
          </a:solidFill>
        </p:spPr>
        <p:txBody>
          <a:bodyPr>
            <a:noAutofit/>
          </a:bodyPr>
          <a:lstStyle/>
          <a:p>
            <a:pPr algn="r"/>
            <a:r>
              <a:rPr lang="en-US" sz="1800" dirty="0" smtClean="0">
                <a:solidFill>
                  <a:srgbClr val="FFFF00"/>
                </a:solidFill>
                <a:latin typeface="Times New Roman" panose="02020603050405020304" pitchFamily="18" charset="0"/>
                <a:cs typeface="Times New Roman" panose="02020603050405020304" pitchFamily="18" charset="0"/>
              </a:rPr>
              <a:t>Song of the One  - </a:t>
            </a:r>
            <a:fld id="{5CC59EC4-D9FF-4B2E-9748-308033C7FBEB}" type="slidenum">
              <a:rPr lang="en-US" sz="1800" smtClean="0">
                <a:solidFill>
                  <a:srgbClr val="FFFF00"/>
                </a:solidFill>
                <a:latin typeface="Times New Roman" panose="02020603050405020304" pitchFamily="18" charset="0"/>
                <a:cs typeface="Times New Roman" panose="02020603050405020304" pitchFamily="18" charset="0"/>
              </a:rPr>
              <a:pPr algn="r"/>
              <a:t>33</a:t>
            </a:fld>
            <a:r>
              <a:rPr lang="en-US" sz="1800" dirty="0" smtClean="0">
                <a:solidFill>
                  <a:srgbClr val="FFFF00"/>
                </a:solidFill>
                <a:latin typeface="Times New Roman" panose="02020603050405020304" pitchFamily="18" charset="0"/>
                <a:cs typeface="Times New Roman" panose="02020603050405020304" pitchFamily="18" charset="0"/>
              </a:rPr>
              <a:t> -</a:t>
            </a:r>
            <a:endParaRPr lang="en-US" sz="1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008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rtl="1"/>
            <a:r>
              <a:rPr lang="he-IL" sz="4000" dirty="0" err="1" smtClean="0">
                <a:solidFill>
                  <a:srgbClr val="FFFF00"/>
                </a:solidFill>
                <a:latin typeface="David" panose="020E0502060401010101" pitchFamily="34" charset="-79"/>
                <a:cs typeface="David" panose="020E0502060401010101" pitchFamily="34" charset="-79"/>
              </a:rPr>
              <a:t>אאא</a:t>
            </a:r>
            <a:endParaRPr lang="en-US" sz="4000" dirty="0">
              <a:solidFill>
                <a:srgbClr val="FFFF00"/>
              </a:solidFill>
              <a:latin typeface="David" panose="020E0502060401010101" pitchFamily="34" charset="-79"/>
              <a:cs typeface="David" panose="020E0502060401010101" pitchFamily="34" charset="-79"/>
            </a:endParaRPr>
          </a:p>
        </p:txBody>
      </p:sp>
      <p:pic>
        <p:nvPicPr>
          <p:cNvPr id="5" name="Picture 4"/>
          <p:cNvPicPr preferRelativeResize="0">
            <a:picLocks/>
          </p:cNvPicPr>
          <p:nvPr/>
        </p:nvPicPr>
        <p:blipFill rotWithShape="1">
          <a:blip r:embed="rId3"/>
          <a:srcRect l="971"/>
          <a:stretch/>
        </p:blipFill>
        <p:spPr>
          <a:xfrm>
            <a:off x="10844" y="0"/>
            <a:ext cx="9144000" cy="4680000"/>
          </a:xfrm>
          <a:prstGeom prst="rect">
            <a:avLst/>
          </a:prstGeom>
        </p:spPr>
      </p:pic>
      <p:sp>
        <p:nvSpPr>
          <p:cNvPr id="3" name="Subtitle 2"/>
          <p:cNvSpPr>
            <a:spLocks noGrp="1"/>
          </p:cNvSpPr>
          <p:nvPr>
            <p:ph type="subTitle" idx="1"/>
          </p:nvPr>
        </p:nvSpPr>
        <p:spPr>
          <a:xfrm>
            <a:off x="1205917" y="4310916"/>
            <a:ext cx="6858000" cy="2295414"/>
          </a:xfrm>
          <a:solidFill>
            <a:schemeClr val="accent5">
              <a:lumMod val="50000"/>
            </a:schemeClr>
          </a:solidFill>
        </p:spPr>
        <p:txBody>
          <a:bodyPr>
            <a:normAutofit fontScale="92500" lnSpcReduction="20000"/>
          </a:bodyPr>
          <a:lstStyle/>
          <a:p>
            <a:pPr>
              <a:lnSpc>
                <a:spcPct val="150000"/>
              </a:lnSpc>
            </a:pPr>
            <a:r>
              <a:rPr lang="en-US" sz="3200" b="1" dirty="0" smtClean="0">
                <a:solidFill>
                  <a:srgbClr val="FFFF00"/>
                </a:solidFill>
                <a:latin typeface="David" panose="020E0502060401010101" pitchFamily="34" charset="-79"/>
                <a:cs typeface="David" panose="020E0502060401010101" pitchFamily="34" charset="-79"/>
              </a:rPr>
              <a:t>Song of the One</a:t>
            </a:r>
            <a:r>
              <a:rPr lang="en-US" sz="2800" b="1" dirty="0" smtClean="0">
                <a:solidFill>
                  <a:srgbClr val="FFFF00"/>
                </a:solidFill>
                <a:latin typeface="David" panose="020E0502060401010101" pitchFamily="34" charset="-79"/>
                <a:cs typeface="David" panose="020E0502060401010101" pitchFamily="34" charset="-79"/>
              </a:rPr>
              <a:t> II</a:t>
            </a:r>
          </a:p>
          <a:p>
            <a:pPr>
              <a:lnSpc>
                <a:spcPct val="150000"/>
              </a:lnSpc>
              <a:spcBef>
                <a:spcPts val="600"/>
              </a:spcBef>
            </a:pPr>
            <a:r>
              <a:rPr lang="en-US" sz="2800" dirty="0" smtClean="0">
                <a:solidFill>
                  <a:srgbClr val="FFFF00"/>
                </a:solidFill>
                <a:latin typeface="David" panose="020E0502060401010101" pitchFamily="34" charset="-79"/>
                <a:cs typeface="David" panose="020E0502060401010101" pitchFamily="34" charset="-79"/>
              </a:rPr>
              <a:t>Synagogue Poetry in Early </a:t>
            </a:r>
            <a:r>
              <a:rPr lang="en-US" sz="2800" dirty="0" err="1" smtClean="0">
                <a:solidFill>
                  <a:srgbClr val="FFFF00"/>
                </a:solidFill>
                <a:latin typeface="David" panose="020E0502060401010101" pitchFamily="34" charset="-79"/>
                <a:cs typeface="David" panose="020E0502060401010101" pitchFamily="34" charset="-79"/>
              </a:rPr>
              <a:t>Ashkenaz</a:t>
            </a:r>
            <a:r>
              <a:rPr lang="en-US" sz="2800" dirty="0" smtClean="0">
                <a:solidFill>
                  <a:srgbClr val="FFFF00"/>
                </a:solidFill>
                <a:latin typeface="David" panose="020E0502060401010101" pitchFamily="34" charset="-79"/>
                <a:cs typeface="David" panose="020E0502060401010101" pitchFamily="34" charset="-79"/>
              </a:rPr>
              <a:t> </a:t>
            </a:r>
          </a:p>
          <a:p>
            <a:pPr>
              <a:lnSpc>
                <a:spcPct val="150000"/>
              </a:lnSpc>
              <a:spcBef>
                <a:spcPts val="600"/>
              </a:spcBef>
            </a:pPr>
            <a:r>
              <a:rPr lang="en-US" sz="2600" dirty="0" smtClean="0">
                <a:solidFill>
                  <a:srgbClr val="FFFF00"/>
                </a:solidFill>
                <a:latin typeface="David" panose="020E0502060401010101" pitchFamily="34" charset="-79"/>
                <a:cs typeface="David" panose="020E0502060401010101" pitchFamily="34" charset="-79"/>
              </a:rPr>
              <a:t>Dr. Peter Sh. </a:t>
            </a:r>
            <a:r>
              <a:rPr lang="en-US" sz="2600" dirty="0" err="1" smtClean="0">
                <a:solidFill>
                  <a:srgbClr val="FFFF00"/>
                </a:solidFill>
                <a:latin typeface="David" panose="020E0502060401010101" pitchFamily="34" charset="-79"/>
                <a:cs typeface="David" panose="020E0502060401010101" pitchFamily="34" charset="-79"/>
              </a:rPr>
              <a:t>Lehnardt</a:t>
            </a:r>
            <a:r>
              <a:rPr lang="en-US" sz="2600" dirty="0" smtClean="0">
                <a:solidFill>
                  <a:srgbClr val="FFFF00"/>
                </a:solidFill>
                <a:latin typeface="David" panose="020E0502060401010101" pitchFamily="34" charset="-79"/>
                <a:cs typeface="David" panose="020E0502060401010101" pitchFamily="34" charset="-79"/>
              </a:rPr>
              <a:t> </a:t>
            </a:r>
          </a:p>
          <a:p>
            <a:pPr>
              <a:lnSpc>
                <a:spcPct val="110000"/>
              </a:lnSpc>
              <a:spcBef>
                <a:spcPts val="600"/>
              </a:spcBef>
            </a:pPr>
            <a:r>
              <a:rPr lang="en-US" sz="2200" dirty="0" smtClean="0">
                <a:solidFill>
                  <a:srgbClr val="FFFF00"/>
                </a:solidFill>
                <a:latin typeface="David" panose="020E0502060401010101" pitchFamily="34" charset="-79"/>
                <a:cs typeface="David" panose="020E0502060401010101" pitchFamily="34" charset="-79"/>
              </a:rPr>
              <a:t>Ben-Gurion University of the Negev, Beer </a:t>
            </a:r>
            <a:r>
              <a:rPr lang="en-US" sz="2200" dirty="0" err="1" smtClean="0">
                <a:solidFill>
                  <a:srgbClr val="FFFF00"/>
                </a:solidFill>
                <a:latin typeface="David" panose="020E0502060401010101" pitchFamily="34" charset="-79"/>
                <a:cs typeface="David" panose="020E0502060401010101" pitchFamily="34" charset="-79"/>
              </a:rPr>
              <a:t>Sheva</a:t>
            </a:r>
            <a:endParaRPr lang="en-US" sz="2200" dirty="0">
              <a:solidFill>
                <a:srgbClr val="FFFF00"/>
              </a:solidFill>
              <a:latin typeface="David" panose="020E0502060401010101" pitchFamily="34" charset="-79"/>
              <a:cs typeface="David" panose="020E0502060401010101" pitchFamily="34" charset="-79"/>
            </a:endParaRPr>
          </a:p>
        </p:txBody>
      </p:sp>
      <p:pic>
        <p:nvPicPr>
          <p:cNvPr id="6" name="Picture 5"/>
          <p:cNvPicPr preferRelativeResize="0">
            <a:picLocks/>
          </p:cNvPicPr>
          <p:nvPr/>
        </p:nvPicPr>
        <p:blipFill>
          <a:blip r:embed="rId4"/>
          <a:stretch>
            <a:fillRect/>
          </a:stretch>
        </p:blipFill>
        <p:spPr>
          <a:xfrm>
            <a:off x="6528867" y="2542307"/>
            <a:ext cx="2610000" cy="2546250"/>
          </a:xfrm>
          <a:prstGeom prst="rect">
            <a:avLst/>
          </a:prstGeom>
        </p:spPr>
      </p:pic>
    </p:spTree>
    <p:extLst>
      <p:ext uri="{BB962C8B-B14F-4D97-AF65-F5344CB8AC3E}">
        <p14:creationId xmlns:p14="http://schemas.microsoft.com/office/powerpoint/2010/main" val="3693176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8612"/>
            <a:ext cx="8229600" cy="5761038"/>
          </a:xfrm>
          <a:solidFill>
            <a:schemeClr val="tx2">
              <a:lumMod val="20000"/>
              <a:lumOff val="80000"/>
            </a:schemeClr>
          </a:solidFill>
        </p:spPr>
        <p:txBody>
          <a:bodyPr rtlCol="1">
            <a:normAutofit/>
          </a:bodyPr>
          <a:lstStyle/>
          <a:p>
            <a:pPr marL="0" indent="0" algn="l" defTabSz="360000" rtl="0" eaLnBrk="1" fontAlgn="auto" hangingPunct="1">
              <a:spcAft>
                <a:spcPts val="0"/>
              </a:spcAft>
              <a:buFont typeface="Arial" panose="020B0604020202020204" pitchFamily="34" charset="0"/>
              <a:buNone/>
              <a:tabLst>
                <a:tab pos="360000" algn="l"/>
              </a:tabLst>
              <a:defRPr/>
            </a:pPr>
            <a:r>
              <a:rPr lang="en-US" sz="2600" b="1" spc="-50" dirty="0" smtClean="0">
                <a:latin typeface="Times New Roman" panose="02020603050405020304" pitchFamily="18" charset="0"/>
                <a:cs typeface="Times New Roman" panose="02020603050405020304" pitchFamily="18" charset="0"/>
              </a:rPr>
              <a:t>The first literary responses to the Events of Summer 1096 </a:t>
            </a:r>
          </a:p>
          <a:p>
            <a:pPr marL="0" indent="0" algn="l" defTabSz="360000" rtl="0" eaLnBrk="1" fontAlgn="auto" hangingPunct="1">
              <a:spcAft>
                <a:spcPts val="0"/>
              </a:spcAft>
              <a:buFont typeface="Arial" panose="020B0604020202020204" pitchFamily="34" charset="0"/>
              <a:buNone/>
              <a:tabLst>
                <a:tab pos="360000" algn="l"/>
              </a:tabLst>
              <a:defRPr/>
            </a:pPr>
            <a:endParaRPr lang="en-US" sz="2400" dirty="0" smtClean="0">
              <a:latin typeface="Times New Roman" panose="02020603050405020304" pitchFamily="18" charset="0"/>
              <a:cs typeface="Times New Roman" panose="02020603050405020304" pitchFamily="18" charset="0"/>
            </a:endParaRPr>
          </a:p>
          <a:p>
            <a:pPr marL="0" indent="0" algn="ctr" defTabSz="360000" rtl="0" eaLnBrk="1" fontAlgn="auto" hangingPunct="1">
              <a:spcAft>
                <a:spcPts val="0"/>
              </a:spcAft>
              <a:buFont typeface="Arial" panose="020B0604020202020204" pitchFamily="34" charset="0"/>
              <a:buNone/>
              <a:tabLst>
                <a:tab pos="360000" algn="l"/>
              </a:tabLst>
              <a:defRPr/>
            </a:pPr>
            <a:r>
              <a:rPr lang="en-US" sz="2400" b="1" dirty="0" smtClean="0">
                <a:latin typeface="Times New Roman" panose="02020603050405020304" pitchFamily="18" charset="0"/>
                <a:cs typeface="Times New Roman" panose="02020603050405020304" pitchFamily="18" charset="0"/>
              </a:rPr>
              <a:t>List of victims / ‘prayer fraternity’ letters / </a:t>
            </a:r>
            <a:r>
              <a:rPr lang="en-US" sz="2400" b="1" i="1" dirty="0" err="1" smtClean="0">
                <a:latin typeface="Times New Roman" panose="02020603050405020304" pitchFamily="18" charset="0"/>
                <a:cs typeface="Times New Roman" panose="02020603050405020304" pitchFamily="18" charset="0"/>
              </a:rPr>
              <a:t>Memorbukh</a:t>
            </a:r>
            <a:r>
              <a:rPr lang="en-US" sz="2400" b="1" dirty="0" smtClean="0">
                <a:latin typeface="Times New Roman" panose="02020603050405020304" pitchFamily="18" charset="0"/>
                <a:cs typeface="Times New Roman" panose="02020603050405020304" pitchFamily="18" charset="0"/>
              </a:rPr>
              <a:t> </a:t>
            </a:r>
          </a:p>
          <a:p>
            <a:pPr marL="0" indent="0" algn="ctr"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Remembering the dead by name </a:t>
            </a:r>
          </a:p>
          <a:p>
            <a:pPr marL="0" indent="0" algn="ctr" defTabSz="360000" rtl="0" eaLnBrk="1" fontAlgn="auto" hangingPunct="1">
              <a:spcAft>
                <a:spcPts val="0"/>
              </a:spcAft>
              <a:buFont typeface="Arial" panose="020B0604020202020204" pitchFamily="34" charset="0"/>
              <a:buNone/>
              <a:tabLst>
                <a:tab pos="360000" algn="l"/>
              </a:tabLst>
              <a:defRPr/>
            </a:pPr>
            <a:endParaRPr lang="en-US" sz="2400" dirty="0" smtClean="0">
              <a:latin typeface="Times New Roman" panose="02020603050405020304" pitchFamily="18" charset="0"/>
              <a:cs typeface="Times New Roman" panose="02020603050405020304" pitchFamily="18" charset="0"/>
            </a:endParaRPr>
          </a:p>
          <a:p>
            <a:pPr marL="0" indent="0" algn="ctr" defTabSz="360000" rtl="0" eaLnBrk="1" fontAlgn="auto" hangingPunct="1">
              <a:spcAft>
                <a:spcPts val="0"/>
              </a:spcAft>
              <a:buFont typeface="Arial" panose="020B0604020202020204" pitchFamily="34" charset="0"/>
              <a:buNone/>
              <a:tabLst>
                <a:tab pos="360000" algn="l"/>
              </a:tabLst>
              <a:defRPr/>
            </a:pPr>
            <a:r>
              <a:rPr lang="en-US" sz="2400" b="1" dirty="0" smtClean="0">
                <a:latin typeface="Times New Roman" panose="02020603050405020304" pitchFamily="18" charset="0"/>
                <a:cs typeface="Times New Roman" panose="02020603050405020304" pitchFamily="18" charset="0"/>
              </a:rPr>
              <a:t>Liturgical Poetry – </a:t>
            </a:r>
            <a:r>
              <a:rPr lang="en-US" sz="2400" b="1" i="1" dirty="0" err="1" smtClean="0">
                <a:latin typeface="Times New Roman" panose="02020603050405020304" pitchFamily="18" charset="0"/>
                <a:cs typeface="Times New Roman" panose="02020603050405020304" pitchFamily="18" charset="0"/>
              </a:rPr>
              <a:t>Seliha</a:t>
            </a:r>
            <a:r>
              <a:rPr lang="en-US" sz="2400" b="1" i="1" dirty="0" smtClean="0">
                <a:latin typeface="Times New Roman" panose="02020603050405020304" pitchFamily="18" charset="0"/>
                <a:cs typeface="Times New Roman" panose="02020603050405020304" pitchFamily="18" charset="0"/>
              </a:rPr>
              <a:t> – Qina – </a:t>
            </a:r>
            <a:r>
              <a:rPr lang="en-US" sz="2400" b="1" i="1" dirty="0" err="1" smtClean="0">
                <a:latin typeface="Times New Roman" panose="02020603050405020304" pitchFamily="18" charset="0"/>
                <a:cs typeface="Times New Roman" panose="02020603050405020304" pitchFamily="18" charset="0"/>
              </a:rPr>
              <a:t>Zulath</a:t>
            </a:r>
            <a:r>
              <a:rPr lang="en-US" sz="2400" b="1" dirty="0" smtClean="0">
                <a:latin typeface="Times New Roman" panose="02020603050405020304" pitchFamily="18" charset="0"/>
                <a:cs typeface="Times New Roman" panose="02020603050405020304" pitchFamily="18" charset="0"/>
              </a:rPr>
              <a:t> </a:t>
            </a:r>
          </a:p>
          <a:p>
            <a:pPr marL="0" indent="0" algn="ctr"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Theological reflection on what has happened</a:t>
            </a:r>
          </a:p>
          <a:p>
            <a:pPr marL="0" indent="0" algn="ctr"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Remembering the atoning martyrdom in the community </a:t>
            </a:r>
          </a:p>
          <a:p>
            <a:pPr marL="0" indent="0" algn="l" defTabSz="360000" rtl="0" eaLnBrk="1" fontAlgn="auto" hangingPunct="1">
              <a:spcAft>
                <a:spcPts val="0"/>
              </a:spcAft>
              <a:buFont typeface="Arial" panose="020B0604020202020204" pitchFamily="34" charset="0"/>
              <a:buNone/>
              <a:tabLst>
                <a:tab pos="360000" algn="l"/>
              </a:tabLst>
              <a:defRPr/>
            </a:pPr>
            <a:endParaRPr lang="en-US" sz="2400" dirty="0" smtClean="0">
              <a:latin typeface="Times New Roman" panose="02020603050405020304" pitchFamily="18" charset="0"/>
              <a:cs typeface="Times New Roman" panose="02020603050405020304" pitchFamily="18" charset="0"/>
            </a:endParaRPr>
          </a:p>
          <a:p>
            <a:pPr marL="0" indent="0" algn="ctr" defTabSz="360000" rtl="0" eaLnBrk="1" fontAlgn="auto" hangingPunct="1">
              <a:spcAft>
                <a:spcPts val="0"/>
              </a:spcAft>
              <a:buFont typeface="Arial" panose="020B0604020202020204" pitchFamily="34" charset="0"/>
              <a:buNone/>
              <a:tabLst>
                <a:tab pos="360000" algn="l"/>
              </a:tabLst>
              <a:defRPr/>
            </a:pPr>
            <a:r>
              <a:rPr lang="en-US" sz="2400" b="1" dirty="0" smtClean="0">
                <a:latin typeface="Times New Roman" panose="02020603050405020304" pitchFamily="18" charset="0"/>
                <a:cs typeface="Times New Roman" panose="02020603050405020304" pitchFamily="18" charset="0"/>
              </a:rPr>
              <a:t>The “Chronicles” - </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Gezeroth</a:t>
            </a:r>
            <a:r>
              <a:rPr lang="en-US" sz="2400" b="1" dirty="0" smtClean="0">
                <a:latin typeface="Times New Roman" panose="02020603050405020304" pitchFamily="18" charset="0"/>
                <a:cs typeface="Times New Roman" panose="02020603050405020304" pitchFamily="18" charset="0"/>
              </a:rPr>
              <a:t> </a:t>
            </a:r>
          </a:p>
          <a:p>
            <a:pPr marL="0" indent="0" algn="ctr"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Recalling events and deeds, Values Clarification, evaluation  </a:t>
            </a:r>
          </a:p>
        </p:txBody>
      </p:sp>
      <p:sp>
        <p:nvSpPr>
          <p:cNvPr id="5" name="Title 1"/>
          <p:cNvSpPr>
            <a:spLocks noGrp="1"/>
          </p:cNvSpPr>
          <p:nvPr>
            <p:ph type="title"/>
          </p:nvPr>
        </p:nvSpPr>
        <p:spPr>
          <a:xfrm>
            <a:off x="457200" y="365126"/>
            <a:ext cx="8229600" cy="360000"/>
          </a:xfrm>
          <a:solidFill>
            <a:srgbClr val="A50021"/>
          </a:solidFill>
        </p:spPr>
        <p:txBody>
          <a:bodyPr>
            <a:noAutofit/>
          </a:bodyPr>
          <a:lstStyle/>
          <a:p>
            <a:pPr algn="r"/>
            <a:r>
              <a:rPr lang="en-US" sz="1800" dirty="0" smtClean="0">
                <a:solidFill>
                  <a:srgbClr val="FFFF00"/>
                </a:solidFill>
                <a:latin typeface="Times New Roman" panose="02020603050405020304" pitchFamily="18" charset="0"/>
                <a:cs typeface="Times New Roman" panose="02020603050405020304" pitchFamily="18" charset="0"/>
              </a:rPr>
              <a:t>Song of the One  - </a:t>
            </a:r>
            <a:fld id="{5CC59EC4-D9FF-4B2E-9748-308033C7FBEB}" type="slidenum">
              <a:rPr lang="en-US" sz="1800" smtClean="0">
                <a:solidFill>
                  <a:srgbClr val="FFFF00"/>
                </a:solidFill>
                <a:latin typeface="Times New Roman" panose="02020603050405020304" pitchFamily="18" charset="0"/>
                <a:cs typeface="Times New Roman" panose="02020603050405020304" pitchFamily="18" charset="0"/>
              </a:rPr>
              <a:pPr algn="r"/>
              <a:t>4</a:t>
            </a:fld>
            <a:r>
              <a:rPr lang="en-US" sz="1800" dirty="0" smtClean="0">
                <a:solidFill>
                  <a:srgbClr val="FFFF00"/>
                </a:solidFill>
                <a:latin typeface="Times New Roman" panose="02020603050405020304" pitchFamily="18" charset="0"/>
                <a:cs typeface="Times New Roman" panose="02020603050405020304" pitchFamily="18" charset="0"/>
              </a:rPr>
              <a:t> -</a:t>
            </a:r>
            <a:endParaRPr lang="en-US" sz="1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614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9949"/>
            <a:ext cx="8229600" cy="5760000"/>
          </a:xfrm>
          <a:blipFill>
            <a:blip r:embed="rId2"/>
            <a:tile tx="0" ty="0" sx="100000" sy="100000" flip="none" algn="tl"/>
          </a:blipFill>
        </p:spPr>
        <p:txBody>
          <a:bodyPr>
            <a:noAutofit/>
          </a:bodyPr>
          <a:lstStyle/>
          <a:p>
            <a:pPr marL="0" indent="0" defTabSz="360000">
              <a:lnSpc>
                <a:spcPct val="100000"/>
              </a:lnSpc>
              <a:spcBef>
                <a:spcPts val="0"/>
              </a:spcBef>
              <a:buNone/>
            </a:pPr>
            <a:r>
              <a:rPr lang="en-US" sz="2400" dirty="0" smtClean="0">
                <a:latin typeface="Narkisim" panose="020E0502050101010101" pitchFamily="34" charset="-79"/>
                <a:cs typeface="Narkisim" panose="020E0502050101010101" pitchFamily="34" charset="-79"/>
              </a:rPr>
              <a:t> </a:t>
            </a:r>
            <a:r>
              <a:rPr lang="en-US" sz="2400" dirty="0" smtClean="0">
                <a:effectLst/>
                <a:latin typeface="Times New Roman" panose="02020603050405020304" pitchFamily="18" charset="0"/>
                <a:ea typeface="Calibri" panose="020F0502020204030204" pitchFamily="34" charset="0"/>
              </a:rPr>
              <a:t>[1] </a:t>
            </a:r>
            <a:r>
              <a:rPr lang="en-US" sz="2400" b="1" i="1" dirty="0" err="1" smtClean="0">
                <a:effectLst/>
                <a:latin typeface="Times New Roman" panose="02020603050405020304" pitchFamily="18" charset="0"/>
                <a:ea typeface="Calibri" panose="020F0502020204030204" pitchFamily="34" charset="0"/>
              </a:rPr>
              <a:t>Memorbukh</a:t>
            </a:r>
            <a:r>
              <a:rPr lang="en-US" sz="2400" b="1" dirty="0" smtClean="0">
                <a:effectLst/>
                <a:latin typeface="Times New Roman" panose="02020603050405020304" pitchFamily="18" charset="0"/>
                <a:ea typeface="Calibri" panose="020F0502020204030204" pitchFamily="34" charset="0"/>
              </a:rPr>
              <a:t> (Book of Names) of </a:t>
            </a:r>
            <a:r>
              <a:rPr lang="en-US" sz="2400" b="1" dirty="0" err="1" smtClean="0">
                <a:effectLst/>
                <a:latin typeface="Times New Roman" panose="02020603050405020304" pitchFamily="18" charset="0"/>
                <a:ea typeface="Calibri" panose="020F0502020204030204" pitchFamily="34" charset="0"/>
              </a:rPr>
              <a:t>Nuernberg</a:t>
            </a:r>
            <a:r>
              <a:rPr lang="en-US" sz="2400" b="1" dirty="0" smtClean="0">
                <a:effectLst/>
                <a:latin typeface="Times New Roman" panose="02020603050405020304" pitchFamily="18" charset="0"/>
                <a:ea typeface="Calibri" panose="020F0502020204030204" pitchFamily="34" charset="0"/>
              </a:rPr>
              <a:t> (to 1096) </a:t>
            </a:r>
            <a:endParaRPr lang="en-US" sz="2400"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457200" y="365126"/>
            <a:ext cx="8229600" cy="360000"/>
          </a:xfrm>
          <a:solidFill>
            <a:srgbClr val="A50021"/>
          </a:solidFill>
        </p:spPr>
        <p:txBody>
          <a:bodyPr>
            <a:noAutofit/>
          </a:bodyPr>
          <a:lstStyle/>
          <a:p>
            <a:pPr algn="r"/>
            <a:r>
              <a:rPr lang="en-US" sz="1800" dirty="0" smtClean="0">
                <a:solidFill>
                  <a:srgbClr val="FFFF00"/>
                </a:solidFill>
                <a:latin typeface="Times New Roman" panose="02020603050405020304" pitchFamily="18" charset="0"/>
                <a:cs typeface="Times New Roman" panose="02020603050405020304" pitchFamily="18" charset="0"/>
              </a:rPr>
              <a:t>Song of the One  - </a:t>
            </a:r>
            <a:fld id="{5CC59EC4-D9FF-4B2E-9748-308033C7FBEB}" type="slidenum">
              <a:rPr lang="en-US" sz="1800" smtClean="0">
                <a:solidFill>
                  <a:srgbClr val="FFFF00"/>
                </a:solidFill>
                <a:latin typeface="Times New Roman" panose="02020603050405020304" pitchFamily="18" charset="0"/>
                <a:cs typeface="Times New Roman" panose="02020603050405020304" pitchFamily="18" charset="0"/>
              </a:rPr>
              <a:pPr algn="r"/>
              <a:t>5</a:t>
            </a:fld>
            <a:r>
              <a:rPr lang="en-US" sz="1800" dirty="0" smtClean="0">
                <a:solidFill>
                  <a:srgbClr val="FFFF00"/>
                </a:solidFill>
                <a:latin typeface="Times New Roman" panose="02020603050405020304" pitchFamily="18" charset="0"/>
                <a:cs typeface="Times New Roman" panose="02020603050405020304" pitchFamily="18" charset="0"/>
              </a:rPr>
              <a:t> -</a:t>
            </a:r>
            <a:endParaRPr lang="en-US" sz="1800" dirty="0">
              <a:solidFill>
                <a:srgbClr val="FFFF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86168271"/>
              </p:ext>
            </p:extLst>
          </p:nvPr>
        </p:nvGraphicFramePr>
        <p:xfrm>
          <a:off x="478322" y="2087556"/>
          <a:ext cx="8195896" cy="3291840"/>
        </p:xfrm>
        <a:graphic>
          <a:graphicData uri="http://schemas.openxmlformats.org/drawingml/2006/table">
            <a:tbl>
              <a:tblPr firstRow="1" firstCol="1" bandRow="1"/>
              <a:tblGrid>
                <a:gridCol w="470744">
                  <a:extLst>
                    <a:ext uri="{9D8B030D-6E8A-4147-A177-3AD203B41FA5}">
                      <a16:colId xmlns:a16="http://schemas.microsoft.com/office/drawing/2014/main" val="2577599317"/>
                    </a:ext>
                  </a:extLst>
                </a:gridCol>
                <a:gridCol w="7725152">
                  <a:extLst>
                    <a:ext uri="{9D8B030D-6E8A-4147-A177-3AD203B41FA5}">
                      <a16:colId xmlns:a16="http://schemas.microsoft.com/office/drawing/2014/main" val="84404630"/>
                    </a:ext>
                  </a:extLst>
                </a:gridCol>
              </a:tblGrid>
              <a:tr h="0">
                <a:tc>
                  <a:txBody>
                    <a:bodyPr/>
                    <a:lstStyle/>
                    <a:p>
                      <a:pPr algn="r" rtl="1">
                        <a:lnSpc>
                          <a:spcPct val="100000"/>
                        </a:lnSpc>
                        <a:spcAft>
                          <a:spcPts val="0"/>
                        </a:spcAft>
                      </a:pPr>
                      <a:r>
                        <a:rPr lang="he-IL" sz="200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a:effectLst/>
                        <a:latin typeface="Times New Roman" panose="02020603050405020304" pitchFamily="18" charset="0"/>
                        <a:ea typeface="Calibri" panose="020F0502020204030204" pitchFamily="34" charset="0"/>
                        <a:cs typeface="David" panose="020E0502060401010101" pitchFamily="34" charset="-79"/>
                      </a:endParaRPr>
                    </a:p>
                    <a:p>
                      <a:pPr algn="r" rtl="1">
                        <a:lnSpc>
                          <a:spcPct val="100000"/>
                        </a:lnSpc>
                        <a:spcAft>
                          <a:spcPts val="0"/>
                        </a:spcAft>
                      </a:pPr>
                      <a:r>
                        <a:rPr lang="he-IL" sz="200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a:effectLst/>
                        <a:latin typeface="Times New Roman" panose="02020603050405020304" pitchFamily="18" charset="0"/>
                        <a:ea typeface="Calibri" panose="020F0502020204030204" pitchFamily="34" charset="0"/>
                        <a:cs typeface="David" panose="020E0502060401010101" pitchFamily="34" charset="-79"/>
                      </a:endParaRPr>
                    </a:p>
                    <a:p>
                      <a:pPr algn="r" rtl="1">
                        <a:lnSpc>
                          <a:spcPct val="100000"/>
                        </a:lnSpc>
                        <a:spcAft>
                          <a:spcPts val="0"/>
                        </a:spcAft>
                      </a:pPr>
                      <a:r>
                        <a:rPr lang="he-IL" sz="200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a:effectLst/>
                        <a:latin typeface="Times New Roman" panose="02020603050405020304" pitchFamily="18" charset="0"/>
                        <a:ea typeface="Calibri" panose="020F0502020204030204" pitchFamily="34" charset="0"/>
                        <a:cs typeface="David" panose="020E0502060401010101" pitchFamily="34" charset="-79"/>
                      </a:endParaRPr>
                    </a:p>
                    <a:p>
                      <a:pPr algn="r" rtl="1">
                        <a:lnSpc>
                          <a:spcPct val="100000"/>
                        </a:lnSpc>
                        <a:spcAft>
                          <a:spcPts val="0"/>
                        </a:spcAft>
                      </a:pPr>
                      <a:r>
                        <a:rPr lang="he-IL" sz="200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a:effectLst/>
                        <a:latin typeface="Times New Roman" panose="02020603050405020304" pitchFamily="18" charset="0"/>
                        <a:ea typeface="Calibri" panose="020F0502020204030204" pitchFamily="34" charset="0"/>
                        <a:cs typeface="David" panose="020E0502060401010101" pitchFamily="34" charset="-79"/>
                      </a:endParaRPr>
                    </a:p>
                    <a:p>
                      <a:pPr algn="r" rtl="1">
                        <a:lnSpc>
                          <a:spcPct val="100000"/>
                        </a:lnSpc>
                        <a:spcAft>
                          <a:spcPts val="0"/>
                        </a:spcAft>
                      </a:pPr>
                      <a:r>
                        <a:rPr lang="he-IL" sz="200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a:effectLst/>
                        <a:latin typeface="Times New Roman" panose="02020603050405020304" pitchFamily="18" charset="0"/>
                        <a:ea typeface="Calibri" panose="020F0502020204030204" pitchFamily="34" charset="0"/>
                        <a:cs typeface="David" panose="020E0502060401010101" pitchFamily="34" charset="-79"/>
                      </a:endParaRPr>
                    </a:p>
                    <a:p>
                      <a:pPr algn="r" rtl="1">
                        <a:lnSpc>
                          <a:spcPct val="100000"/>
                        </a:lnSpc>
                        <a:spcAft>
                          <a:spcPts val="0"/>
                        </a:spcAft>
                      </a:pPr>
                      <a:r>
                        <a:rPr lang="he-IL" sz="1800">
                          <a:effectLst/>
                          <a:latin typeface="Times New Roman" panose="02020603050405020304" pitchFamily="18" charset="0"/>
                          <a:ea typeface="Times New Roman" panose="02020603050405020304" pitchFamily="18" charset="0"/>
                          <a:cs typeface="David" panose="020E0502060401010101" pitchFamily="34" charset="-79"/>
                        </a:rPr>
                        <a:t>5</a:t>
                      </a:r>
                      <a:endParaRPr lang="en-US" sz="2000">
                        <a:effectLst/>
                        <a:latin typeface="Times New Roman" panose="02020603050405020304" pitchFamily="18" charset="0"/>
                        <a:ea typeface="Calibri" panose="020F0502020204030204" pitchFamily="34" charset="0"/>
                        <a:cs typeface="David" panose="020E0502060401010101" pitchFamily="34" charset="-79"/>
                      </a:endParaRPr>
                    </a:p>
                  </a:txBody>
                  <a:tcPr marL="68580" marR="68580" marT="0" marB="0">
                    <a:lnL>
                      <a:noFill/>
                    </a:lnL>
                    <a:lnR>
                      <a:noFill/>
                    </a:lnR>
                    <a:lnT>
                      <a:noFill/>
                    </a:lnT>
                    <a:lnB>
                      <a:noFill/>
                    </a:lnB>
                  </a:tcPr>
                </a:tc>
                <a:tc>
                  <a:txBody>
                    <a:bodyPr/>
                    <a:lstStyle/>
                    <a:p>
                      <a:pPr>
                        <a:lnSpc>
                          <a:spcPct val="100000"/>
                        </a:lnSpc>
                        <a:spcAft>
                          <a:spcPts val="0"/>
                        </a:spcAft>
                      </a:pP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Iyyar</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r>
                        <a:rPr lang="en-US" sz="1800" dirty="0" smtClean="0">
                          <a:effectLst/>
                          <a:latin typeface="Times New Roman" panose="02020603050405020304" pitchFamily="18" charset="0"/>
                          <a:ea typeface="Times New Roman" panose="02020603050405020304" pitchFamily="18" charset="0"/>
                          <a:cs typeface="David" panose="020E0502060401010101" pitchFamily="34" charset="-79"/>
                        </a:rPr>
                        <a:t>the </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killed ones of </a:t>
                      </a:r>
                      <a:r>
                        <a:rPr lang="en-US" sz="1800" spc="100" dirty="0" err="1">
                          <a:effectLst/>
                          <a:latin typeface="Times New Roman" panose="02020603050405020304" pitchFamily="18" charset="0"/>
                          <a:ea typeface="Times New Roman" panose="02020603050405020304" pitchFamily="18" charset="0"/>
                          <a:cs typeface="David" panose="020E0502060401010101" pitchFamily="34" charset="-79"/>
                        </a:rPr>
                        <a:t>Spira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1096  8</a:t>
                      </a:r>
                      <a:r>
                        <a:rPr lang="en-US" sz="1800" baseline="30000" dirty="0">
                          <a:effectLst/>
                          <a:latin typeface="Times New Roman" panose="02020603050405020304" pitchFamily="18" charset="0"/>
                          <a:ea typeface="Times New Roman" panose="02020603050405020304" pitchFamily="18" charset="0"/>
                          <a:cs typeface="David" panose="020E0502060401010101" pitchFamily="34" charset="-79"/>
                        </a:rPr>
                        <a:t>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of </a:t>
                      </a: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Iyyar</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on a </a:t>
                      </a:r>
                      <a:r>
                        <a:rPr lang="en-US" sz="1800" i="1" dirty="0">
                          <a:effectLst/>
                          <a:latin typeface="Times New Roman" panose="02020603050405020304" pitchFamily="18" charset="0"/>
                          <a:ea typeface="Times New Roman" panose="02020603050405020304" pitchFamily="18" charset="0"/>
                          <a:cs typeface="David" panose="020E0502060401010101" pitchFamily="34" charset="-79"/>
                        </a:rPr>
                        <a:t>Shabbat</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nSpc>
                          <a:spcPct val="100000"/>
                        </a:lnSpc>
                        <a:spcAft>
                          <a:spcPts val="0"/>
                        </a:spcAft>
                      </a:pP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Iyyar</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r>
                        <a:rPr lang="en-US" sz="1800" dirty="0" smtClean="0">
                          <a:effectLst/>
                          <a:latin typeface="Times New Roman" panose="02020603050405020304" pitchFamily="18" charset="0"/>
                          <a:ea typeface="Times New Roman" panose="02020603050405020304" pitchFamily="18" charset="0"/>
                          <a:cs typeface="David" panose="020E0502060401010101" pitchFamily="34" charset="-79"/>
                        </a:rPr>
                        <a:t>the </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killed ones of </a:t>
                      </a:r>
                      <a:r>
                        <a:rPr lang="en-US" sz="1800" spc="100" dirty="0" err="1">
                          <a:effectLst/>
                          <a:latin typeface="Times New Roman" panose="02020603050405020304" pitchFamily="18" charset="0"/>
                          <a:ea typeface="Times New Roman" panose="02020603050405020304" pitchFamily="18" charset="0"/>
                          <a:cs typeface="David" panose="020E0502060401010101" pitchFamily="34" charset="-79"/>
                        </a:rPr>
                        <a:t>Wormsa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23</a:t>
                      </a:r>
                      <a:r>
                        <a:rPr lang="en-US" sz="1800" baseline="30000" dirty="0">
                          <a:effectLst/>
                          <a:latin typeface="Times New Roman" panose="02020603050405020304" pitchFamily="18" charset="0"/>
                          <a:ea typeface="Times New Roman" panose="02020603050405020304" pitchFamily="18" charset="0"/>
                          <a:cs typeface="David" panose="020E0502060401010101" pitchFamily="34" charset="-79"/>
                        </a:rPr>
                        <a:t>rd</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of </a:t>
                      </a: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Iyyar</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on a </a:t>
                      </a:r>
                      <a:r>
                        <a:rPr lang="en-US" sz="1800" i="1" dirty="0">
                          <a:effectLst/>
                          <a:latin typeface="Times New Roman" panose="02020603050405020304" pitchFamily="18" charset="0"/>
                          <a:ea typeface="Times New Roman" panose="02020603050405020304" pitchFamily="18" charset="0"/>
                          <a:cs typeface="David" panose="020E0502060401010101" pitchFamily="34" charset="-79"/>
                        </a:rPr>
                        <a:t>1</a:t>
                      </a:r>
                      <a:r>
                        <a:rPr lang="en-US" sz="1800" i="1" baseline="30000" dirty="0">
                          <a:effectLst/>
                          <a:latin typeface="Times New Roman" panose="02020603050405020304" pitchFamily="18" charset="0"/>
                          <a:ea typeface="Times New Roman" panose="02020603050405020304" pitchFamily="18" charset="0"/>
                          <a:cs typeface="David" panose="020E0502060401010101" pitchFamily="34" charset="-79"/>
                        </a:rPr>
                        <a:t>st</a:t>
                      </a:r>
                      <a:r>
                        <a:rPr lang="en-US" sz="1800" i="1" dirty="0">
                          <a:effectLst/>
                          <a:latin typeface="Times New Roman" panose="02020603050405020304" pitchFamily="18" charset="0"/>
                          <a:ea typeface="Times New Roman" panose="02020603050405020304" pitchFamily="18" charset="0"/>
                          <a:cs typeface="David" panose="020E0502060401010101" pitchFamily="34" charset="-79"/>
                        </a:rPr>
                        <a:t> day</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first </a:t>
                      </a:r>
                      <a:endParaRPr lang="en-US" sz="1800" dirty="0" smtClean="0">
                        <a:effectLst/>
                        <a:latin typeface="Times New Roman" panose="02020603050405020304" pitchFamily="18" charset="0"/>
                        <a:ea typeface="Times New Roman" panose="02020603050405020304" pitchFamily="18" charset="0"/>
                        <a:cs typeface="David" panose="020E0502060401010101" pitchFamily="34" charset="-79"/>
                      </a:endParaRPr>
                    </a:p>
                    <a:p>
                      <a:pPr>
                        <a:lnSpc>
                          <a:spcPct val="100000"/>
                        </a:lnSpc>
                        <a:spcAft>
                          <a:spcPts val="0"/>
                        </a:spcAft>
                      </a:pPr>
                      <a:r>
                        <a:rPr lang="en-US" sz="1800" dirty="0" smtClean="0">
                          <a:effectLst/>
                          <a:latin typeface="Times New Roman" panose="02020603050405020304" pitchFamily="18" charset="0"/>
                          <a:ea typeface="Times New Roman" panose="02020603050405020304" pitchFamily="18" charset="0"/>
                          <a:cs typeface="David" panose="020E0502060401010101" pitchFamily="34" charset="-79"/>
                        </a:rPr>
                        <a:t>	(</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persecution).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nSpc>
                          <a:spcPct val="100000"/>
                        </a:lnSpc>
                        <a:spcAft>
                          <a:spcPts val="0"/>
                        </a:spcAft>
                      </a:pP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Siwan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killed ones of </a:t>
                      </a:r>
                      <a:r>
                        <a:rPr lang="en-US" sz="1800" spc="100" dirty="0" err="1">
                          <a:effectLst/>
                          <a:latin typeface="Times New Roman" panose="02020603050405020304" pitchFamily="18" charset="0"/>
                          <a:ea typeface="Times New Roman" panose="02020603050405020304" pitchFamily="18" charset="0"/>
                          <a:cs typeface="David" panose="020E0502060401010101" pitchFamily="34" charset="-79"/>
                        </a:rPr>
                        <a:t>Wormsa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1</a:t>
                      </a:r>
                      <a:r>
                        <a:rPr lang="en-US" sz="1800" baseline="30000" dirty="0">
                          <a:effectLst/>
                          <a:latin typeface="Times New Roman" panose="02020603050405020304" pitchFamily="18" charset="0"/>
                          <a:ea typeface="Times New Roman" panose="02020603050405020304" pitchFamily="18" charset="0"/>
                          <a:cs typeface="David" panose="020E0502060401010101" pitchFamily="34" charset="-79"/>
                        </a:rPr>
                        <a:t>st</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of </a:t>
                      </a: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Siwan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on a </a:t>
                      </a:r>
                      <a:r>
                        <a:rPr lang="en-US" sz="1800" i="1" dirty="0">
                          <a:effectLst/>
                          <a:latin typeface="Times New Roman" panose="02020603050405020304" pitchFamily="18" charset="0"/>
                          <a:ea typeface="Times New Roman" panose="02020603050405020304" pitchFamily="18" charset="0"/>
                          <a:cs typeface="David" panose="020E0502060401010101" pitchFamily="34" charset="-79"/>
                        </a:rPr>
                        <a:t>1</a:t>
                      </a:r>
                      <a:r>
                        <a:rPr lang="en-US" sz="1800" i="1" baseline="30000" dirty="0">
                          <a:effectLst/>
                          <a:latin typeface="Times New Roman" panose="02020603050405020304" pitchFamily="18" charset="0"/>
                          <a:ea typeface="Times New Roman" panose="02020603050405020304" pitchFamily="18" charset="0"/>
                          <a:cs typeface="David" panose="020E0502060401010101" pitchFamily="34" charset="-79"/>
                        </a:rPr>
                        <a:t>st</a:t>
                      </a:r>
                      <a:r>
                        <a:rPr lang="en-US" sz="1800" i="1" dirty="0">
                          <a:effectLst/>
                          <a:latin typeface="Times New Roman" panose="02020603050405020304" pitchFamily="18" charset="0"/>
                          <a:ea typeface="Times New Roman" panose="02020603050405020304" pitchFamily="18" charset="0"/>
                          <a:cs typeface="David" panose="020E0502060401010101" pitchFamily="34" charset="-79"/>
                        </a:rPr>
                        <a:t> day</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second </a:t>
                      </a:r>
                      <a:r>
                        <a:rPr lang="en-US" sz="1800" dirty="0" smtClean="0">
                          <a:effectLst/>
                          <a:latin typeface="Times New Roman" panose="02020603050405020304" pitchFamily="18" charset="0"/>
                          <a:ea typeface="Times New Roman" panose="02020603050405020304" pitchFamily="18" charset="0"/>
                          <a:cs typeface="David" panose="020E0502060401010101" pitchFamily="34" charset="-79"/>
                        </a:rPr>
                        <a:t>	(</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persecution).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nSpc>
                          <a:spcPct val="100000"/>
                        </a:lnSpc>
                        <a:spcAft>
                          <a:spcPts val="0"/>
                        </a:spcAft>
                      </a:pP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Siwan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killed ones of </a:t>
                      </a:r>
                      <a:r>
                        <a:rPr lang="en-US" sz="1800" spc="100" dirty="0" err="1">
                          <a:effectLst/>
                          <a:latin typeface="Times New Roman" panose="02020603050405020304" pitchFamily="18" charset="0"/>
                          <a:ea typeface="Times New Roman" panose="02020603050405020304" pitchFamily="18" charset="0"/>
                          <a:cs typeface="David" panose="020E0502060401010101" pitchFamily="34" charset="-79"/>
                        </a:rPr>
                        <a:t>Qoloniya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day after </a:t>
                      </a: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Atsereth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1096  they are </a:t>
                      </a:r>
                      <a:r>
                        <a:rPr lang="en-US" sz="1800" dirty="0" smtClean="0">
                          <a:effectLst/>
                          <a:latin typeface="Times New Roman" panose="02020603050405020304" pitchFamily="18" charset="0"/>
                          <a:ea typeface="Times New Roman" panose="02020603050405020304" pitchFamily="18" charset="0"/>
                          <a:cs typeface="David" panose="020E0502060401010101" pitchFamily="34" charset="-79"/>
                        </a:rPr>
                        <a:t> 	remembered </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on the </a:t>
                      </a:r>
                      <a:r>
                        <a:rPr lang="en-US" sz="1800" i="1" dirty="0" smtClean="0">
                          <a:effectLst/>
                          <a:latin typeface="Times New Roman" panose="02020603050405020304" pitchFamily="18" charset="0"/>
                          <a:ea typeface="Times New Roman" panose="02020603050405020304" pitchFamily="18" charset="0"/>
                          <a:cs typeface="David" panose="020E0502060401010101" pitchFamily="34" charset="-79"/>
                        </a:rPr>
                        <a:t>Shabbat</a:t>
                      </a:r>
                      <a:r>
                        <a:rPr lang="en-US" sz="1800" dirty="0" smtClean="0">
                          <a:effectLst/>
                          <a:latin typeface="Times New Roman" panose="02020603050405020304" pitchFamily="18" charset="0"/>
                          <a:ea typeface="Times New Roman" panose="02020603050405020304" pitchFamily="18" charset="0"/>
                          <a:cs typeface="David" panose="020E0502060401010101" pitchFamily="34" charset="-79"/>
                        </a:rPr>
                        <a:t> </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before </a:t>
                      </a: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Shavuoth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nSpc>
                          <a:spcPct val="100000"/>
                        </a:lnSpc>
                        <a:spcAft>
                          <a:spcPts val="0"/>
                        </a:spcAft>
                      </a:pP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Siwan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killed ones of </a:t>
                      </a:r>
                      <a:r>
                        <a:rPr lang="en-US" sz="1800" spc="100" dirty="0" err="1">
                          <a:effectLst/>
                          <a:latin typeface="Times New Roman" panose="02020603050405020304" pitchFamily="18" charset="0"/>
                          <a:ea typeface="Times New Roman" panose="02020603050405020304" pitchFamily="18" charset="0"/>
                          <a:cs typeface="David" panose="020E0502060401010101" pitchFamily="34" charset="-79"/>
                        </a:rPr>
                        <a:t>Magentsa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3</a:t>
                      </a:r>
                      <a:r>
                        <a:rPr lang="en-US" sz="1800" baseline="30000" dirty="0">
                          <a:effectLst/>
                          <a:latin typeface="Times New Roman" panose="02020603050405020304" pitchFamily="18" charset="0"/>
                          <a:ea typeface="Times New Roman" panose="02020603050405020304" pitchFamily="18" charset="0"/>
                          <a:cs typeface="David" panose="020E0502060401010101" pitchFamily="34" charset="-79"/>
                        </a:rPr>
                        <a:t>rd</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of </a:t>
                      </a: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Siwan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they are remembered [on </a:t>
                      </a:r>
                      <a:r>
                        <a:rPr lang="en-US" sz="1800" dirty="0" smtClean="0">
                          <a:effectLst/>
                          <a:latin typeface="Times New Roman" panose="02020603050405020304" pitchFamily="18" charset="0"/>
                          <a:ea typeface="Times New Roman" panose="02020603050405020304" pitchFamily="18" charset="0"/>
                          <a:cs typeface="David" panose="020E0502060401010101" pitchFamily="34" charset="-79"/>
                        </a:rPr>
                        <a:t>	the </a:t>
                      </a: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Shabbath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r>
                        <a:rPr lang="en-US" sz="1800" dirty="0" smtClean="0">
                          <a:effectLst/>
                          <a:latin typeface="Times New Roman" panose="02020603050405020304" pitchFamily="18" charset="0"/>
                          <a:ea typeface="Times New Roman" panose="02020603050405020304" pitchFamily="18" charset="0"/>
                          <a:cs typeface="David" panose="020E0502060401010101" pitchFamily="34" charset="-79"/>
                        </a:rPr>
                        <a:t>be]fore </a:t>
                      </a: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Atsereth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nSpc>
                          <a:spcPct val="100000"/>
                        </a:lnSpc>
                        <a:spcAft>
                          <a:spcPts val="0"/>
                        </a:spcAft>
                      </a:pPr>
                      <a:r>
                        <a:rPr lang="en-US" sz="1800" dirty="0">
                          <a:effectLst/>
                          <a:latin typeface="Times New Roman" panose="02020603050405020304" pitchFamily="18" charset="0"/>
                          <a:ea typeface="Times New Roman" panose="02020603050405020304" pitchFamily="18" charset="0"/>
                          <a:cs typeface="David" panose="020E0502060401010101" pitchFamily="34" charset="-79"/>
                        </a:rPr>
                        <a:t>Adar 	</a:t>
                      </a:r>
                      <a:r>
                        <a:rPr lang="en-US" sz="1800" dirty="0" smtClean="0">
                          <a:effectLst/>
                          <a:latin typeface="Times New Roman" panose="02020603050405020304" pitchFamily="18" charset="0"/>
                          <a:ea typeface="Times New Roman" panose="02020603050405020304" pitchFamily="18" charset="0"/>
                          <a:cs typeface="David" panose="020E0502060401010101" pitchFamily="34" charset="-79"/>
                        </a:rPr>
                        <a:t>the </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killed ones of </a:t>
                      </a:r>
                      <a:r>
                        <a:rPr lang="en-US" sz="1800" spc="100" dirty="0" err="1">
                          <a:effectLst/>
                          <a:latin typeface="Times New Roman" panose="02020603050405020304" pitchFamily="18" charset="0"/>
                          <a:ea typeface="Times New Roman" panose="02020603050405020304" pitchFamily="18" charset="0"/>
                          <a:cs typeface="David" panose="020E0502060401010101" pitchFamily="34" charset="-79"/>
                        </a:rPr>
                        <a:t>Wirtsborq</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1247  22</a:t>
                      </a:r>
                      <a:r>
                        <a:rPr lang="en-US" sz="1800" baseline="30000" dirty="0">
                          <a:effectLst/>
                          <a:latin typeface="Times New Roman" panose="02020603050405020304" pitchFamily="18" charset="0"/>
                          <a:ea typeface="Times New Roman" panose="02020603050405020304" pitchFamily="18" charset="0"/>
                          <a:cs typeface="David" panose="020E0502060401010101" pitchFamily="34" charset="-79"/>
                        </a:rPr>
                        <a:t>nd</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of </a:t>
                      </a:r>
                      <a:r>
                        <a:rPr lang="en-US" sz="1800" i="1" dirty="0">
                          <a:effectLst/>
                          <a:latin typeface="Times New Roman" panose="02020603050405020304" pitchFamily="18" charset="0"/>
                          <a:ea typeface="Times New Roman" panose="02020603050405020304" pitchFamily="18" charset="0"/>
                          <a:cs typeface="David" panose="020E0502060401010101" pitchFamily="34" charset="-79"/>
                        </a:rPr>
                        <a:t>Adar</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nSpc>
                          <a:spcPct val="100000"/>
                        </a:lnSpc>
                        <a:spcAft>
                          <a:spcPts val="0"/>
                        </a:spcAft>
                      </a:pP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Siwan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killed ones </a:t>
                      </a:r>
                      <a:r>
                        <a:rPr lang="en-US" sz="1800" spc="100" dirty="0">
                          <a:effectLst/>
                          <a:latin typeface="Times New Roman" panose="02020603050405020304" pitchFamily="18" charset="0"/>
                          <a:ea typeface="Times New Roman" panose="02020603050405020304" pitchFamily="18" charset="0"/>
                          <a:cs typeface="David" panose="020E0502060401010101" pitchFamily="34" charset="-79"/>
                        </a:rPr>
                        <a:t>Erfurt</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[13]61  25</a:t>
                      </a:r>
                      <a:r>
                        <a:rPr lang="en-US" sz="1800" baseline="30000" dirty="0">
                          <a:effectLst/>
                          <a:latin typeface="Times New Roman" panose="02020603050405020304" pitchFamily="18" charset="0"/>
                          <a:ea typeface="Times New Roman" panose="02020603050405020304" pitchFamily="18" charset="0"/>
                          <a:cs typeface="David" panose="020E0502060401010101" pitchFamily="34" charset="-79"/>
                        </a:rPr>
                        <a:t>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of </a:t>
                      </a:r>
                      <a:r>
                        <a:rPr lang="en-US" sz="1800" i="1" dirty="0" err="1">
                          <a:effectLst/>
                          <a:latin typeface="Times New Roman" panose="02020603050405020304" pitchFamily="18" charset="0"/>
                          <a:ea typeface="Times New Roman" panose="02020603050405020304" pitchFamily="18" charset="0"/>
                          <a:cs typeface="David" panose="020E0502060401010101" pitchFamily="34" charset="-79"/>
                        </a:rPr>
                        <a:t>Siwan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txBody>
                  <a:tcPr marL="68580" marR="68580" marT="0" marB="0">
                    <a:lnL>
                      <a:noFill/>
                    </a:lnL>
                    <a:lnR>
                      <a:noFill/>
                    </a:lnR>
                    <a:lnT>
                      <a:noFill/>
                    </a:lnT>
                    <a:lnB>
                      <a:noFill/>
                    </a:lnB>
                  </a:tcPr>
                </a:tc>
                <a:extLst>
                  <a:ext uri="{0D108BD9-81ED-4DB2-BD59-A6C34878D82A}">
                    <a16:rowId xmlns:a16="http://schemas.microsoft.com/office/drawing/2014/main" val="207157116"/>
                  </a:ext>
                </a:extLst>
              </a:tr>
            </a:tbl>
          </a:graphicData>
        </a:graphic>
      </p:graphicFrame>
      <p:sp>
        <p:nvSpPr>
          <p:cNvPr id="7" name="Rectangle 1"/>
          <p:cNvSpPr>
            <a:spLocks noChangeArrowheads="1"/>
          </p:cNvSpPr>
          <p:nvPr/>
        </p:nvSpPr>
        <p:spPr bwMode="auto">
          <a:xfrm>
            <a:off x="457200" y="1644334"/>
            <a:ext cx="747672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[Index according Month, Place and date of the persecution in the years 1096–1298]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2026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9949"/>
            <a:ext cx="8229600" cy="5760000"/>
          </a:xfrm>
          <a:blipFill>
            <a:blip r:embed="rId2"/>
            <a:tile tx="0" ty="0" sx="100000" sy="100000" flip="none" algn="tl"/>
          </a:blipFill>
        </p:spPr>
        <p:txBody>
          <a:bodyPr>
            <a:noAutofit/>
          </a:bodyPr>
          <a:lstStyle/>
          <a:p>
            <a:pPr marL="0" indent="0" defTabSz="360000">
              <a:lnSpc>
                <a:spcPct val="130000"/>
              </a:lnSpc>
              <a:spcBef>
                <a:spcPts val="0"/>
              </a:spcBef>
              <a:buNone/>
            </a:pPr>
            <a:r>
              <a:rPr lang="en-US" sz="2400" dirty="0" smtClean="0">
                <a:latin typeface="Narkisim" panose="020E0502050101010101" pitchFamily="34" charset="-79"/>
                <a:cs typeface="Narkisim" panose="020E0502050101010101" pitchFamily="34" charset="-79"/>
              </a:rPr>
              <a:t> </a:t>
            </a:r>
            <a:endParaRPr lang="en-US" sz="2400"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457200" y="365126"/>
            <a:ext cx="8229600" cy="360000"/>
          </a:xfrm>
          <a:solidFill>
            <a:srgbClr val="A50021"/>
          </a:solidFill>
        </p:spPr>
        <p:txBody>
          <a:bodyPr>
            <a:noAutofit/>
          </a:bodyPr>
          <a:lstStyle/>
          <a:p>
            <a:pPr algn="r"/>
            <a:r>
              <a:rPr lang="en-US" sz="1800" dirty="0" smtClean="0">
                <a:solidFill>
                  <a:srgbClr val="FFFF00"/>
                </a:solidFill>
                <a:latin typeface="Times New Roman" panose="02020603050405020304" pitchFamily="18" charset="0"/>
                <a:cs typeface="Times New Roman" panose="02020603050405020304" pitchFamily="18" charset="0"/>
              </a:rPr>
              <a:t>Song of the One  - </a:t>
            </a:r>
            <a:fld id="{5CC59EC4-D9FF-4B2E-9748-308033C7FBEB}" type="slidenum">
              <a:rPr lang="en-US" sz="1800" smtClean="0">
                <a:solidFill>
                  <a:srgbClr val="FFFF00"/>
                </a:solidFill>
                <a:latin typeface="Times New Roman" panose="02020603050405020304" pitchFamily="18" charset="0"/>
                <a:cs typeface="Times New Roman" panose="02020603050405020304" pitchFamily="18" charset="0"/>
              </a:rPr>
              <a:pPr algn="r"/>
              <a:t>6</a:t>
            </a:fld>
            <a:r>
              <a:rPr lang="en-US" sz="1800" dirty="0" smtClean="0">
                <a:solidFill>
                  <a:srgbClr val="FFFF00"/>
                </a:solidFill>
                <a:latin typeface="Times New Roman" panose="02020603050405020304" pitchFamily="18" charset="0"/>
                <a:cs typeface="Times New Roman" panose="02020603050405020304" pitchFamily="18" charset="0"/>
              </a:rPr>
              <a:t> -</a:t>
            </a:r>
            <a:endParaRPr lang="en-US" sz="1800" dirty="0">
              <a:solidFill>
                <a:srgbClr val="FFFF0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63340614"/>
              </p:ext>
            </p:extLst>
          </p:nvPr>
        </p:nvGraphicFramePr>
        <p:xfrm>
          <a:off x="457200" y="783081"/>
          <a:ext cx="8229600" cy="5760000"/>
        </p:xfrm>
        <a:graphic>
          <a:graphicData uri="http://schemas.openxmlformats.org/drawingml/2006/table">
            <a:tbl>
              <a:tblPr firstRow="1" firstCol="1" bandRow="1"/>
              <a:tblGrid>
                <a:gridCol w="472680">
                  <a:extLst>
                    <a:ext uri="{9D8B030D-6E8A-4147-A177-3AD203B41FA5}">
                      <a16:colId xmlns:a16="http://schemas.microsoft.com/office/drawing/2014/main" val="4056146336"/>
                    </a:ext>
                  </a:extLst>
                </a:gridCol>
                <a:gridCol w="7756920">
                  <a:extLst>
                    <a:ext uri="{9D8B030D-6E8A-4147-A177-3AD203B41FA5}">
                      <a16:colId xmlns:a16="http://schemas.microsoft.com/office/drawing/2014/main" val="3860540869"/>
                    </a:ext>
                  </a:extLst>
                </a:gridCol>
              </a:tblGrid>
              <a:tr h="5760000">
                <a:tc>
                  <a:txBody>
                    <a:bodyPr/>
                    <a:lstStyle/>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5</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10</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15</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6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txBody>
                  <a:tcPr marL="62162" marR="62162" marT="0" marB="0">
                    <a:lnL>
                      <a:noFill/>
                    </a:lnL>
                    <a:lnR>
                      <a:noFill/>
                    </a:lnR>
                    <a:lnT>
                      <a:noFill/>
                    </a:lnT>
                    <a:lnB>
                      <a:noFill/>
                    </a:lnB>
                  </a:tcPr>
                </a:tc>
                <a:tc>
                  <a:txBody>
                    <a:bodyPr/>
                    <a:lstStyle/>
                    <a:p>
                      <a:pPr algn="ctr" rtl="0">
                        <a:lnSpc>
                          <a:spcPts val="1800"/>
                        </a:lnSpc>
                        <a:spcAft>
                          <a:spcPts val="0"/>
                        </a:spcAft>
                      </a:pPr>
                      <a:r>
                        <a:rPr lang="en-US" sz="1800" dirty="0">
                          <a:effectLst/>
                          <a:latin typeface="Times New Roman" panose="02020603050405020304" pitchFamily="18" charset="0"/>
                          <a:ea typeface="Times New Roman" panose="02020603050405020304" pitchFamily="18" charset="0"/>
                          <a:cs typeface="David" panose="020E0502060401010101" pitchFamily="34" charset="-79"/>
                        </a:rPr>
                        <a:t>[</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Spira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nSpc>
                          <a:spcPts val="1800"/>
                        </a:lnSpc>
                        <a:spcAft>
                          <a:spcPts val="0"/>
                        </a:spcAft>
                      </a:pPr>
                      <a:r>
                        <a:rPr lang="en-US" sz="1800" dirty="0">
                          <a:effectLst/>
                          <a:latin typeface="Times New Roman" panose="02020603050405020304" pitchFamily="18" charset="0"/>
                          <a:ea typeface="Times New Roman" panose="02020603050405020304" pitchFamily="18" charset="0"/>
                          <a:cs typeface="David" panose="020E0502060401010101" pitchFamily="34" charset="-79"/>
                        </a:rPr>
                        <a:t>The killed ones of </a:t>
                      </a:r>
                      <a:r>
                        <a:rPr lang="en-US" sz="1800" spc="100" dirty="0" err="1">
                          <a:effectLst/>
                          <a:latin typeface="Times New Roman" panose="02020603050405020304" pitchFamily="18" charset="0"/>
                          <a:ea typeface="Times New Roman" panose="02020603050405020304" pitchFamily="18" charset="0"/>
                          <a:cs typeface="David" panose="020E0502060401010101" pitchFamily="34" charset="-79"/>
                        </a:rPr>
                        <a:t>Spira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8</a:t>
                      </a:r>
                      <a:r>
                        <a:rPr lang="en-US" sz="1800" baseline="30000" dirty="0">
                          <a:effectLst/>
                          <a:latin typeface="Times New Roman" panose="02020603050405020304" pitchFamily="18" charset="0"/>
                          <a:ea typeface="Times New Roman" panose="02020603050405020304" pitchFamily="18" charset="0"/>
                          <a:cs typeface="David" panose="020E0502060401010101" pitchFamily="34" charset="-79"/>
                        </a:rPr>
                        <a:t>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of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Iyyar</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on a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Shabbath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gn="ctr">
                        <a:lnSpc>
                          <a:spcPts val="1800"/>
                        </a:lnSpc>
                        <a:spcAft>
                          <a:spcPts val="0"/>
                        </a:spcAft>
                      </a:pPr>
                      <a:r>
                        <a:rPr lang="en-US" sz="1800" dirty="0">
                          <a:effectLst/>
                          <a:latin typeface="Times New Roman" panose="02020603050405020304" pitchFamily="18" charset="0"/>
                          <a:ea typeface="Times New Roman" panose="02020603050405020304" pitchFamily="18" charset="0"/>
                          <a:cs typeface="David" panose="020E0502060401010101" pitchFamily="34" charset="-79"/>
                        </a:rPr>
                        <a:t>[</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Wormeysa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nSpc>
                          <a:spcPts val="1800"/>
                        </a:lnSpc>
                        <a:spcAft>
                          <a:spcPts val="0"/>
                        </a:spcAft>
                      </a:pPr>
                      <a:r>
                        <a:rPr lang="en-US" sz="1800" dirty="0">
                          <a:effectLst/>
                          <a:latin typeface="Times New Roman" panose="02020603050405020304" pitchFamily="18" charset="0"/>
                          <a:ea typeface="Times New Roman" panose="02020603050405020304" pitchFamily="18" charset="0"/>
                          <a:cs typeface="David" panose="020E0502060401010101" pitchFamily="34" charset="-79"/>
                        </a:rPr>
                        <a:t>The killed ones of </a:t>
                      </a:r>
                      <a:r>
                        <a:rPr lang="en-US" sz="1800" spc="100" dirty="0">
                          <a:effectLst/>
                          <a:latin typeface="Times New Roman" panose="02020603050405020304" pitchFamily="18" charset="0"/>
                          <a:ea typeface="Times New Roman" panose="02020603050405020304" pitchFamily="18" charset="0"/>
                          <a:cs typeface="David" panose="020E0502060401010101" pitchFamily="34" charset="-79"/>
                        </a:rPr>
                        <a:t>Wo</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[r]</a:t>
                      </a:r>
                      <a:r>
                        <a:rPr lang="en-US" sz="1800" spc="100" dirty="0" err="1">
                          <a:effectLst/>
                          <a:latin typeface="Times New Roman" panose="02020603050405020304" pitchFamily="18" charset="0"/>
                          <a:ea typeface="Times New Roman" panose="02020603050405020304" pitchFamily="18" charset="0"/>
                          <a:cs typeface="David" panose="020E0502060401010101" pitchFamily="34" charset="-79"/>
                        </a:rPr>
                        <a:t>meysa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1</a:t>
                      </a:r>
                      <a:r>
                        <a:rPr lang="en-US" sz="1800" baseline="30000" dirty="0">
                          <a:effectLst/>
                          <a:latin typeface="Times New Roman" panose="02020603050405020304" pitchFamily="18" charset="0"/>
                          <a:ea typeface="Times New Roman" panose="02020603050405020304" pitchFamily="18" charset="0"/>
                          <a:cs typeface="David" panose="020E0502060401010101" pitchFamily="34" charset="-79"/>
                        </a:rPr>
                        <a:t>st</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day (of the week) 23</a:t>
                      </a:r>
                      <a:r>
                        <a:rPr lang="en-US" sz="1800" baseline="30000" dirty="0">
                          <a:effectLst/>
                          <a:latin typeface="Times New Roman" panose="02020603050405020304" pitchFamily="18" charset="0"/>
                          <a:ea typeface="Times New Roman" panose="02020603050405020304" pitchFamily="18" charset="0"/>
                          <a:cs typeface="David" panose="020E0502060401010101" pitchFamily="34" charset="-79"/>
                        </a:rPr>
                        <a:t>rd</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of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Iyyar</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they are remembered on the Shabbat before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Shavuoth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nSpc>
                          <a:spcPts val="1800"/>
                        </a:lnSpc>
                        <a:spcAft>
                          <a:spcPts val="0"/>
                        </a:spcAft>
                      </a:pP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Rabbeynu</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Shelomo</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his spouse. And Shimshon, and his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som</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his daughters.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Rivqa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widow of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her daughters. R. Lewi bar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HaKohen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Shimshon his brother.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Natronai</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his wife and his sons.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Eliya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his wife and his son.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Dawid</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his wife and his sons.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Mikhal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Yehuda and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her sons. The son of Mr. Yosef. Madam Esther and her daughters.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Rivqa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daughter of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HaLewi</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Mr. Yehuda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HaLewi</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Moshe his son.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Ya</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ʿ</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aqov</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Elder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Tsippora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her daughter.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Ogiya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her daughters. R.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Ḥ</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akim</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HaKohen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his sons.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Mordekhay</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his brother. Mr.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Ya</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ʿ</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aqov</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bar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Mordekhay</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Ra</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ḥ</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her daughter. Yosef bar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ʾel</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Yits</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ḥ</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aq</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his wife and his sons.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HaKohen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his wife and her two sons. Sara the daughter of Mr.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ʿ</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azar</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elder and his wife.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Mordekhay</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his son who was drowned. […] Mr.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Shemarya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who was buried alive and his wife and his sons and his daughters who were slaughtered.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p>
                      <a:pPr>
                        <a:lnSpc>
                          <a:spcPts val="1800"/>
                        </a:lnSpc>
                        <a:spcAft>
                          <a:spcPts val="0"/>
                        </a:spcAft>
                      </a:pP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second persecution on the first day of the week on the New Moon of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Siwan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they too are remembered on the Shabbat before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Shavuoth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Shime</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ʿ</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on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Yitshaq</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bar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Yo</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HaLewi</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writer. Mr. Yehuda. Mr. Shalom.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Aleqsandri</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bar Moshe. Mr.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Qalonimus</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bar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Mordekhay</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Tsippora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Madam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Ḥ</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anna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Guthilda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drowned.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Avraham the sons of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Ursargo</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400" dirty="0">
                        <a:effectLst/>
                        <a:latin typeface="Times New Roman" panose="02020603050405020304" pitchFamily="18" charset="0"/>
                        <a:ea typeface="Calibri" panose="020F0502020204030204" pitchFamily="34" charset="0"/>
                        <a:cs typeface="David" panose="020E0502060401010101" pitchFamily="34" charset="-79"/>
                      </a:endParaRPr>
                    </a:p>
                  </a:txBody>
                  <a:tcPr marL="62162" marR="62162" marT="0" marB="0">
                    <a:lnL>
                      <a:noFill/>
                    </a:lnL>
                    <a:lnR>
                      <a:noFill/>
                    </a:lnR>
                    <a:lnT>
                      <a:noFill/>
                    </a:lnT>
                    <a:lnB>
                      <a:noFill/>
                    </a:lnB>
                  </a:tcPr>
                </a:tc>
                <a:extLst>
                  <a:ext uri="{0D108BD9-81ED-4DB2-BD59-A6C34878D82A}">
                    <a16:rowId xmlns:a16="http://schemas.microsoft.com/office/drawing/2014/main" val="2597764218"/>
                  </a:ext>
                </a:extLst>
              </a:tr>
            </a:tbl>
          </a:graphicData>
        </a:graphic>
      </p:graphicFrame>
    </p:spTree>
    <p:extLst>
      <p:ext uri="{BB962C8B-B14F-4D97-AF65-F5344CB8AC3E}">
        <p14:creationId xmlns:p14="http://schemas.microsoft.com/office/powerpoint/2010/main" val="2208582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9949"/>
            <a:ext cx="8229600" cy="5760000"/>
          </a:xfrm>
          <a:blipFill>
            <a:blip r:embed="rId2"/>
            <a:tile tx="0" ty="0" sx="100000" sy="100000" flip="none" algn="tl"/>
          </a:blipFill>
        </p:spPr>
        <p:txBody>
          <a:bodyPr>
            <a:noAutofit/>
          </a:bodyPr>
          <a:lstStyle/>
          <a:p>
            <a:pPr marL="0" indent="0" defTabSz="360000">
              <a:lnSpc>
                <a:spcPct val="130000"/>
              </a:lnSpc>
              <a:spcBef>
                <a:spcPts val="0"/>
              </a:spcBef>
              <a:buNone/>
            </a:pPr>
            <a:r>
              <a:rPr lang="en-US" sz="2400" dirty="0" smtClean="0">
                <a:latin typeface="Narkisim" panose="020E0502050101010101" pitchFamily="34" charset="-79"/>
                <a:cs typeface="Narkisim" panose="020E0502050101010101" pitchFamily="34" charset="-79"/>
              </a:rPr>
              <a:t> </a:t>
            </a:r>
            <a:endParaRPr lang="en-US" sz="2400"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457200" y="365126"/>
            <a:ext cx="8229600" cy="360000"/>
          </a:xfrm>
          <a:solidFill>
            <a:srgbClr val="A50021"/>
          </a:solidFill>
        </p:spPr>
        <p:txBody>
          <a:bodyPr>
            <a:noAutofit/>
          </a:bodyPr>
          <a:lstStyle/>
          <a:p>
            <a:pPr algn="r"/>
            <a:r>
              <a:rPr lang="en-US" sz="1800" dirty="0" smtClean="0">
                <a:solidFill>
                  <a:srgbClr val="FFFF00"/>
                </a:solidFill>
                <a:latin typeface="Times New Roman" panose="02020603050405020304" pitchFamily="18" charset="0"/>
                <a:cs typeface="Times New Roman" panose="02020603050405020304" pitchFamily="18" charset="0"/>
              </a:rPr>
              <a:t>Song of the One  - </a:t>
            </a:r>
            <a:fld id="{5CC59EC4-D9FF-4B2E-9748-308033C7FBEB}" type="slidenum">
              <a:rPr lang="en-US" sz="1800" smtClean="0">
                <a:solidFill>
                  <a:srgbClr val="FFFF00"/>
                </a:solidFill>
                <a:latin typeface="Times New Roman" panose="02020603050405020304" pitchFamily="18" charset="0"/>
                <a:cs typeface="Times New Roman" panose="02020603050405020304" pitchFamily="18" charset="0"/>
              </a:rPr>
              <a:pPr algn="r"/>
              <a:t>7</a:t>
            </a:fld>
            <a:r>
              <a:rPr lang="en-US" sz="1800" dirty="0" smtClean="0">
                <a:solidFill>
                  <a:srgbClr val="FFFF00"/>
                </a:solidFill>
                <a:latin typeface="Times New Roman" panose="02020603050405020304" pitchFamily="18" charset="0"/>
                <a:cs typeface="Times New Roman" panose="02020603050405020304" pitchFamily="18" charset="0"/>
              </a:rPr>
              <a:t> -</a:t>
            </a:r>
            <a:endParaRPr lang="en-US" sz="1800" dirty="0">
              <a:solidFill>
                <a:srgbClr val="FFFF00"/>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74190327"/>
              </p:ext>
            </p:extLst>
          </p:nvPr>
        </p:nvGraphicFramePr>
        <p:xfrm>
          <a:off x="457200" y="779949"/>
          <a:ext cx="8229600" cy="5792621"/>
        </p:xfrm>
        <a:graphic>
          <a:graphicData uri="http://schemas.openxmlformats.org/drawingml/2006/table">
            <a:tbl>
              <a:tblPr firstRow="1" firstCol="1" bandRow="1"/>
              <a:tblGrid>
                <a:gridCol w="472680">
                  <a:extLst>
                    <a:ext uri="{9D8B030D-6E8A-4147-A177-3AD203B41FA5}">
                      <a16:colId xmlns:a16="http://schemas.microsoft.com/office/drawing/2014/main" val="3181723916"/>
                    </a:ext>
                  </a:extLst>
                </a:gridCol>
                <a:gridCol w="7756920">
                  <a:extLst>
                    <a:ext uri="{9D8B030D-6E8A-4147-A177-3AD203B41FA5}">
                      <a16:colId xmlns:a16="http://schemas.microsoft.com/office/drawing/2014/main" val="691248718"/>
                    </a:ext>
                  </a:extLst>
                </a:gridCol>
              </a:tblGrid>
              <a:tr h="3049421">
                <a:tc>
                  <a:txBody>
                    <a:bodyPr/>
                    <a:lstStyle/>
                    <a:p>
                      <a:pPr algn="r" rtl="1">
                        <a:lnSpc>
                          <a:spcPts val="1800"/>
                        </a:lnSpc>
                        <a:spcAft>
                          <a:spcPts val="0"/>
                        </a:spcAft>
                      </a:pPr>
                      <a:r>
                        <a:rPr lang="he-IL" sz="14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dirty="0">
                          <a:effectLst/>
                          <a:latin typeface="Times New Roman" panose="02020603050405020304" pitchFamily="18" charset="0"/>
                          <a:ea typeface="Times New Roman" panose="02020603050405020304" pitchFamily="18" charset="0"/>
                          <a:cs typeface="David" panose="020E0502060401010101" pitchFamily="34" charset="-79"/>
                        </a:rPr>
                        <a:t>20</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dirty="0">
                          <a:effectLst/>
                          <a:latin typeface="Times New Roman" panose="02020603050405020304" pitchFamily="18" charset="0"/>
                          <a:ea typeface="Times New Roman" panose="02020603050405020304" pitchFamily="18" charset="0"/>
                          <a:cs typeface="David" panose="020E0502060401010101" pitchFamily="34" charset="-79"/>
                        </a:rPr>
                        <a:t>25</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txBody>
                  <a:tcPr marL="68580" marR="68580" marT="0" marB="0">
                    <a:lnL>
                      <a:noFill/>
                    </a:lnL>
                    <a:lnR>
                      <a:noFill/>
                    </a:lnR>
                    <a:lnT>
                      <a:noFill/>
                    </a:lnT>
                    <a:lnB>
                      <a:noFill/>
                    </a:lnB>
                  </a:tcPr>
                </a:tc>
                <a:tc>
                  <a:txBody>
                    <a:bodyPr/>
                    <a:lstStyle/>
                    <a:p>
                      <a:pPr algn="ctr" rtl="0">
                        <a:lnSpc>
                          <a:spcPct val="100000"/>
                        </a:lnSpc>
                        <a:spcAft>
                          <a:spcPts val="0"/>
                        </a:spcAft>
                      </a:pPr>
                      <a:r>
                        <a:rPr lang="en-US" sz="1800" dirty="0">
                          <a:effectLst/>
                          <a:latin typeface="Times New Roman" panose="02020603050405020304" pitchFamily="18" charset="0"/>
                          <a:ea typeface="Times New Roman" panose="02020603050405020304" pitchFamily="18" charset="0"/>
                          <a:cs typeface="David" panose="020E0502060401010101" pitchFamily="34" charset="-79"/>
                        </a:rPr>
                        <a:t>[</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Qoloniya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nSpc>
                          <a:spcPct val="100000"/>
                        </a:lnSpc>
                        <a:spcAft>
                          <a:spcPts val="0"/>
                        </a:spcAft>
                      </a:pPr>
                      <a:r>
                        <a:rPr lang="en-US" sz="1800" dirty="0">
                          <a:effectLst/>
                          <a:latin typeface="Times New Roman" panose="02020603050405020304" pitchFamily="18" charset="0"/>
                          <a:ea typeface="Times New Roman" panose="02020603050405020304" pitchFamily="18" charset="0"/>
                          <a:cs typeface="David" panose="020E0502060401010101" pitchFamily="34" charset="-79"/>
                        </a:rPr>
                        <a:t>The killed ones of </a:t>
                      </a:r>
                      <a:r>
                        <a:rPr lang="en-US" sz="1800" spc="100" dirty="0" err="1">
                          <a:effectLst/>
                          <a:latin typeface="Times New Roman" panose="02020603050405020304" pitchFamily="18" charset="0"/>
                          <a:ea typeface="Times New Roman" panose="02020603050405020304" pitchFamily="18" charset="0"/>
                          <a:cs typeface="David" panose="020E0502060401010101" pitchFamily="34" charset="-79"/>
                        </a:rPr>
                        <a:t>Qoloniya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who were killed in part on the day after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Atseret</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they too are remembered on the Shabbat before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Shavuoth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nSpc>
                          <a:spcPct val="100000"/>
                        </a:lnSpc>
                        <a:spcAft>
                          <a:spcPts val="0"/>
                        </a:spcAft>
                      </a:pPr>
                      <a:r>
                        <a:rPr lang="en-US" sz="1800" dirty="0">
                          <a:effectLst/>
                          <a:latin typeface="Times New Roman" panose="02020603050405020304" pitchFamily="18" charset="0"/>
                          <a:ea typeface="Times New Roman" panose="02020603050405020304" pitchFamily="18" charset="0"/>
                          <a:cs typeface="David" panose="020E0502060401010101" pitchFamily="34" charset="-79"/>
                        </a:rPr>
                        <a:t>Mr.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Yits</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ḥ</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aq</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bar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Elyaqim</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Rivqa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Madrona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Mar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bar Asher and his two sons. Mar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Yits</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ḥ</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aq</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drowned. Mar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Gedalya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his spouse and there sons. The daughter of Mr. Yehuda bar Peter.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Gute</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bar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Ye</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ḥ</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iel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bar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Gedalya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son in law. […]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nSpc>
                          <a:spcPct val="100000"/>
                        </a:lnSpc>
                        <a:spcAft>
                          <a:spcPts val="0"/>
                        </a:spcAft>
                      </a:pP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Avigail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daughter of Mr.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Shelomo</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young girl and two maidens throw themselves into the waters and drowned.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Shemu</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HaKohen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manager of the synagogue.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Me</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ir</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Shelomo</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bar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Yits</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ḥ</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aq</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his spouse.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txBody>
                  <a:tcPr marL="68580" marR="68580" marT="0" marB="0">
                    <a:lnL>
                      <a:noFill/>
                    </a:lnL>
                    <a:lnR>
                      <a:noFill/>
                    </a:lnR>
                    <a:lnT>
                      <a:noFill/>
                    </a:lnT>
                    <a:lnB>
                      <a:noFill/>
                    </a:lnB>
                  </a:tcPr>
                </a:tc>
                <a:extLst>
                  <a:ext uri="{0D108BD9-81ED-4DB2-BD59-A6C34878D82A}">
                    <a16:rowId xmlns:a16="http://schemas.microsoft.com/office/drawing/2014/main" val="2591729617"/>
                  </a:ext>
                </a:extLst>
              </a:tr>
              <a:tr h="2710579">
                <a:tc>
                  <a:txBody>
                    <a:bodyPr/>
                    <a:lstStyle/>
                    <a:p>
                      <a:pPr algn="r" rtl="1">
                        <a:lnSpc>
                          <a:spcPts val="1800"/>
                        </a:lnSpc>
                        <a:spcAft>
                          <a:spcPts val="0"/>
                        </a:spcAft>
                      </a:pPr>
                      <a:r>
                        <a:rPr lang="he-IL" sz="140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a:effectLst/>
                          <a:latin typeface="Times New Roman" panose="02020603050405020304" pitchFamily="18" charset="0"/>
                          <a:ea typeface="Times New Roman" panose="02020603050405020304" pitchFamily="18" charset="0"/>
                          <a:cs typeface="David" panose="020E0502060401010101" pitchFamily="34" charset="-79"/>
                        </a:rPr>
                        <a:t>30</a:t>
                      </a:r>
                      <a:endParaRPr lang="en-US" sz="200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a:effectLst/>
                        <a:latin typeface="Times New Roman" panose="02020603050405020304" pitchFamily="18" charset="0"/>
                        <a:ea typeface="Calibri" panose="020F0502020204030204" pitchFamily="34" charset="0"/>
                        <a:cs typeface="David" panose="020E0502060401010101" pitchFamily="34" charset="-79"/>
                      </a:endParaRPr>
                    </a:p>
                    <a:p>
                      <a:pPr algn="r" rtl="1">
                        <a:lnSpc>
                          <a:spcPts val="1800"/>
                        </a:lnSpc>
                        <a:spcAft>
                          <a:spcPts val="0"/>
                        </a:spcAft>
                      </a:pPr>
                      <a:r>
                        <a:rPr lang="he-IL" sz="140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a:effectLst/>
                        <a:latin typeface="Times New Roman" panose="02020603050405020304" pitchFamily="18" charset="0"/>
                        <a:ea typeface="Calibri" panose="020F0502020204030204" pitchFamily="34" charset="0"/>
                        <a:cs typeface="David" panose="020E0502060401010101" pitchFamily="34" charset="-79"/>
                      </a:endParaRPr>
                    </a:p>
                  </a:txBody>
                  <a:tcPr marL="68580" marR="68580" marT="0" marB="0">
                    <a:lnL>
                      <a:noFill/>
                    </a:lnL>
                    <a:lnR>
                      <a:noFill/>
                    </a:lnR>
                    <a:lnT>
                      <a:noFill/>
                    </a:lnT>
                    <a:lnB>
                      <a:noFill/>
                    </a:lnB>
                  </a:tcPr>
                </a:tc>
                <a:tc>
                  <a:txBody>
                    <a:bodyPr/>
                    <a:lstStyle/>
                    <a:p>
                      <a:pPr algn="ctr" rtl="0">
                        <a:lnSpc>
                          <a:spcPct val="100000"/>
                        </a:lnSpc>
                        <a:spcAft>
                          <a:spcPts val="0"/>
                        </a:spcAft>
                      </a:pPr>
                      <a:r>
                        <a:rPr lang="en-US" sz="1800" dirty="0">
                          <a:effectLst/>
                          <a:latin typeface="Times New Roman" panose="02020603050405020304" pitchFamily="18" charset="0"/>
                          <a:ea typeface="Times New Roman" panose="02020603050405020304" pitchFamily="18" charset="0"/>
                          <a:cs typeface="David" panose="020E0502060401010101" pitchFamily="34" charset="-79"/>
                        </a:rPr>
                        <a:t>[</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Magentsa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nSpc>
                          <a:spcPct val="100000"/>
                        </a:lnSpc>
                        <a:spcAft>
                          <a:spcPts val="0"/>
                        </a:spcAft>
                      </a:pPr>
                      <a:r>
                        <a:rPr lang="en-US" sz="1800" dirty="0">
                          <a:effectLst/>
                          <a:latin typeface="Times New Roman" panose="02020603050405020304" pitchFamily="18" charset="0"/>
                          <a:ea typeface="Times New Roman" panose="02020603050405020304" pitchFamily="18" charset="0"/>
                          <a:cs typeface="David" panose="020E0502060401010101" pitchFamily="34" charset="-79"/>
                        </a:rPr>
                        <a:t>The killed ones of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Magentsa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the 3</a:t>
                      </a:r>
                      <a:r>
                        <a:rPr lang="en-US" sz="1800" baseline="30000" dirty="0">
                          <a:effectLst/>
                          <a:latin typeface="Times New Roman" panose="02020603050405020304" pitchFamily="18" charset="0"/>
                          <a:ea typeface="Times New Roman" panose="02020603050405020304" pitchFamily="18" charset="0"/>
                          <a:cs typeface="David" panose="020E0502060401010101" pitchFamily="34" charset="-79"/>
                        </a:rPr>
                        <a:t>rd</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of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Siwan</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they too are remembered on the Shabbat before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Shavuoth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nSpc>
                          <a:spcPct val="100000"/>
                        </a:lnSpc>
                        <a:spcAft>
                          <a:spcPts val="0"/>
                        </a:spcAft>
                      </a:pPr>
                      <a:r>
                        <a:rPr lang="en-US" sz="1800" dirty="0">
                          <a:effectLst/>
                          <a:latin typeface="Times New Roman" panose="02020603050405020304" pitchFamily="18" charset="0"/>
                          <a:ea typeface="Times New Roman" panose="02020603050405020304" pitchFamily="18" charset="0"/>
                          <a:cs typeface="David" panose="020E0502060401010101" pitchFamily="34" charset="-79"/>
                        </a:rPr>
                        <a:t>R. Yehuda ben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Ravna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Yits</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ḥ</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aq</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Yehudith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his wife and his son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Yits</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ḥ</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aq</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Se</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ʿ</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adya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Yehudith</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Ra</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ḥ</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he son R. Moshe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HaLewi</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his wife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Segula</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their children. Mr.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Yequthi</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ʾ</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his wife Madam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Bellet</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Yaqar</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Mr.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Ele</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ʿ</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azar</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and his house. And Mr. </a:t>
                      </a:r>
                      <a:r>
                        <a:rPr lang="en-US" sz="1800" dirty="0" err="1">
                          <a:effectLst/>
                          <a:latin typeface="Times New Roman" panose="02020603050405020304" pitchFamily="18" charset="0"/>
                          <a:ea typeface="Times New Roman" panose="02020603050405020304" pitchFamily="18" charset="0"/>
                          <a:cs typeface="David" panose="020E0502060401010101" pitchFamily="34" charset="-79"/>
                        </a:rPr>
                        <a:t>Mordekhay</a:t>
                      </a:r>
                      <a:r>
                        <a:rPr lang="en-US" sz="1800" dirty="0">
                          <a:effectLst/>
                          <a:latin typeface="Times New Roman" panose="02020603050405020304" pitchFamily="18" charset="0"/>
                          <a:ea typeface="Times New Roman" panose="02020603050405020304" pitchFamily="18" charset="0"/>
                          <a:cs typeface="David" panose="020E0502060401010101" pitchFamily="34" charset="-79"/>
                        </a:rPr>
                        <a:t> the manager of the synagogue and his wife. </a:t>
                      </a:r>
                      <a:r>
                        <a:rPr lang="de-DE" sz="1800" dirty="0">
                          <a:effectLst/>
                          <a:latin typeface="Times New Roman" panose="02020603050405020304" pitchFamily="18" charset="0"/>
                          <a:ea typeface="Times New Roman" panose="02020603050405020304" pitchFamily="18" charset="0"/>
                          <a:cs typeface="David" panose="020E0502060401010101" pitchFamily="34" charset="-79"/>
                        </a:rPr>
                        <a:t>[…]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p>
                      <a:pPr>
                        <a:lnSpc>
                          <a:spcPct val="100000"/>
                        </a:lnSpc>
                        <a:spcAft>
                          <a:spcPts val="0"/>
                        </a:spcAft>
                      </a:pPr>
                      <a:r>
                        <a:rPr lang="de-DE" sz="1800" dirty="0">
                          <a:effectLst/>
                          <a:latin typeface="Times New Roman" panose="02020603050405020304" pitchFamily="18" charset="0"/>
                          <a:ea typeface="Times New Roman" panose="02020603050405020304" pitchFamily="18" charset="0"/>
                          <a:cs typeface="David" panose="020E0502060401010101" pitchFamily="34" charset="-79"/>
                        </a:rPr>
                        <a:t>R. Shimshon HaKohen. R. Me</a:t>
                      </a:r>
                      <a:r>
                        <a:rPr lang="de-DE" sz="1800" dirty="0">
                          <a:effectLst/>
                          <a:latin typeface="Times New Roman" panose="02020603050405020304" pitchFamily="18" charset="0"/>
                          <a:ea typeface="Times New Roman" panose="02020603050405020304" pitchFamily="18" charset="0"/>
                          <a:cs typeface="Times New Roman" panose="02020603050405020304" pitchFamily="18" charset="0"/>
                        </a:rPr>
                        <a:t>ʾ</a:t>
                      </a:r>
                      <a:r>
                        <a:rPr lang="de-DE" sz="1800" dirty="0">
                          <a:effectLst/>
                          <a:latin typeface="Times New Roman" panose="02020603050405020304" pitchFamily="18" charset="0"/>
                          <a:ea typeface="Times New Roman" panose="02020603050405020304" pitchFamily="18" charset="0"/>
                          <a:cs typeface="David" panose="020E0502060401010101" pitchFamily="34" charset="-79"/>
                        </a:rPr>
                        <a:t>ir HaKohen. R. Efrayim HaKohen. R. Senior HaKohen. </a:t>
                      </a:r>
                      <a:endParaRPr lang="en-US" sz="2000" dirty="0">
                        <a:effectLst/>
                        <a:latin typeface="Times New Roman" panose="02020603050405020304" pitchFamily="18" charset="0"/>
                        <a:ea typeface="Calibri" panose="020F0502020204030204" pitchFamily="34" charset="0"/>
                        <a:cs typeface="David" panose="020E0502060401010101" pitchFamily="34" charset="-79"/>
                      </a:endParaRPr>
                    </a:p>
                  </a:txBody>
                  <a:tcPr marL="68580" marR="68580" marT="0" marB="0">
                    <a:lnL>
                      <a:noFill/>
                    </a:lnL>
                    <a:lnR>
                      <a:noFill/>
                    </a:lnR>
                    <a:lnT>
                      <a:noFill/>
                    </a:lnT>
                    <a:lnB>
                      <a:noFill/>
                    </a:lnB>
                  </a:tcPr>
                </a:tc>
                <a:extLst>
                  <a:ext uri="{0D108BD9-81ED-4DB2-BD59-A6C34878D82A}">
                    <a16:rowId xmlns:a16="http://schemas.microsoft.com/office/drawing/2014/main" val="2619374338"/>
                  </a:ext>
                </a:extLst>
              </a:tr>
            </a:tbl>
          </a:graphicData>
        </a:graphic>
      </p:graphicFrame>
    </p:spTree>
    <p:extLst>
      <p:ext uri="{BB962C8B-B14F-4D97-AF65-F5344CB8AC3E}">
        <p14:creationId xmlns:p14="http://schemas.microsoft.com/office/powerpoint/2010/main" val="538547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8612"/>
            <a:ext cx="8229600" cy="5761038"/>
          </a:xfrm>
          <a:solidFill>
            <a:schemeClr val="tx2">
              <a:lumMod val="20000"/>
              <a:lumOff val="80000"/>
            </a:schemeClr>
          </a:solidFill>
        </p:spPr>
        <p:txBody>
          <a:bodyPr rtlCol="1">
            <a:normAutofit/>
          </a:bodyPr>
          <a:lstStyle/>
          <a:p>
            <a:pPr marL="0" indent="0" algn="l" defTabSz="360000" rtl="0" eaLnBrk="1" fontAlgn="auto" hangingPunct="1">
              <a:spcAft>
                <a:spcPts val="0"/>
              </a:spcAft>
              <a:buFont typeface="Arial" panose="020B0604020202020204" pitchFamily="34" charset="0"/>
              <a:buNone/>
              <a:tabLst>
                <a:tab pos="360000" algn="l"/>
              </a:tabLst>
              <a:defRPr/>
            </a:pPr>
            <a:r>
              <a:rPr lang="en-US" sz="2600" b="1" spc="-50" dirty="0" smtClean="0">
                <a:latin typeface="Times New Roman" panose="02020603050405020304" pitchFamily="18" charset="0"/>
                <a:cs typeface="Times New Roman" panose="02020603050405020304" pitchFamily="18" charset="0"/>
              </a:rPr>
              <a:t>The first literary responses to the Events of Summer 1096 </a:t>
            </a:r>
          </a:p>
          <a:p>
            <a:pPr marL="0" indent="0" algn="l" defTabSz="360000" rtl="0" eaLnBrk="1" fontAlgn="auto" hangingPunct="1">
              <a:spcAft>
                <a:spcPts val="0"/>
              </a:spcAft>
              <a:buFont typeface="Arial" panose="020B0604020202020204" pitchFamily="34" charset="0"/>
              <a:buNone/>
              <a:tabLst>
                <a:tab pos="360000" algn="l"/>
              </a:tabLst>
              <a:defRPr/>
            </a:pPr>
            <a:endParaRPr lang="en-US" sz="2400" dirty="0" smtClean="0">
              <a:latin typeface="Times New Roman" panose="02020603050405020304" pitchFamily="18" charset="0"/>
              <a:cs typeface="Times New Roman" panose="02020603050405020304" pitchFamily="18" charset="0"/>
            </a:endParaRPr>
          </a:p>
          <a:p>
            <a:pPr marL="0" indent="0" algn="ctr" defTabSz="360000" rtl="0" eaLnBrk="1" fontAlgn="auto" hangingPunct="1">
              <a:spcAft>
                <a:spcPts val="0"/>
              </a:spcAft>
              <a:buFont typeface="Arial" panose="020B0604020202020204" pitchFamily="34" charset="0"/>
              <a:buNone/>
              <a:tabLst>
                <a:tab pos="360000" algn="l"/>
              </a:tabLst>
              <a:defRPr/>
            </a:pPr>
            <a:r>
              <a:rPr lang="en-US" sz="2400" b="1" dirty="0" smtClean="0">
                <a:latin typeface="Times New Roman" panose="02020603050405020304" pitchFamily="18" charset="0"/>
                <a:cs typeface="Times New Roman" panose="02020603050405020304" pitchFamily="18" charset="0"/>
              </a:rPr>
              <a:t>List of victims / ‘prayer fraternity’ letters / </a:t>
            </a:r>
            <a:r>
              <a:rPr lang="en-US" sz="2400" b="1" i="1" dirty="0" err="1" smtClean="0">
                <a:latin typeface="Times New Roman" panose="02020603050405020304" pitchFamily="18" charset="0"/>
                <a:cs typeface="Times New Roman" panose="02020603050405020304" pitchFamily="18" charset="0"/>
              </a:rPr>
              <a:t>Memorbukh</a:t>
            </a:r>
            <a:r>
              <a:rPr lang="en-US" sz="2400" b="1" dirty="0" smtClean="0">
                <a:latin typeface="Times New Roman" panose="02020603050405020304" pitchFamily="18" charset="0"/>
                <a:cs typeface="Times New Roman" panose="02020603050405020304" pitchFamily="18" charset="0"/>
              </a:rPr>
              <a:t> </a:t>
            </a:r>
          </a:p>
          <a:p>
            <a:pPr marL="0" indent="0" algn="ctr"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Remembering the dead by name </a:t>
            </a:r>
          </a:p>
          <a:p>
            <a:pPr marL="0" indent="0" algn="ctr" defTabSz="360000" rtl="0" eaLnBrk="1" fontAlgn="auto" hangingPunct="1">
              <a:spcAft>
                <a:spcPts val="0"/>
              </a:spcAft>
              <a:buFont typeface="Arial" panose="020B0604020202020204" pitchFamily="34" charset="0"/>
              <a:buNone/>
              <a:tabLst>
                <a:tab pos="360000" algn="l"/>
              </a:tabLst>
              <a:defRPr/>
            </a:pPr>
            <a:endParaRPr lang="en-US" sz="2400" dirty="0" smtClean="0">
              <a:latin typeface="Times New Roman" panose="02020603050405020304" pitchFamily="18" charset="0"/>
              <a:cs typeface="Times New Roman" panose="02020603050405020304" pitchFamily="18" charset="0"/>
            </a:endParaRPr>
          </a:p>
          <a:p>
            <a:pPr marL="0" indent="0" algn="ctr" defTabSz="360000" rtl="0" eaLnBrk="1" fontAlgn="auto" hangingPunct="1">
              <a:spcAft>
                <a:spcPts val="0"/>
              </a:spcAft>
              <a:buFont typeface="Arial" panose="020B0604020202020204" pitchFamily="34" charset="0"/>
              <a:buNone/>
              <a:tabLst>
                <a:tab pos="360000" algn="l"/>
              </a:tabLst>
              <a:defRPr/>
            </a:pPr>
            <a:r>
              <a:rPr lang="en-US" sz="2400" b="1" dirty="0" smtClean="0">
                <a:latin typeface="Times New Roman" panose="02020603050405020304" pitchFamily="18" charset="0"/>
                <a:cs typeface="Times New Roman" panose="02020603050405020304" pitchFamily="18" charset="0"/>
              </a:rPr>
              <a:t>Liturgical Poetry – </a:t>
            </a:r>
            <a:r>
              <a:rPr lang="en-US" sz="2400" b="1" i="1" dirty="0" err="1" smtClean="0">
                <a:latin typeface="Times New Roman" panose="02020603050405020304" pitchFamily="18" charset="0"/>
                <a:cs typeface="Times New Roman" panose="02020603050405020304" pitchFamily="18" charset="0"/>
              </a:rPr>
              <a:t>Seliha</a:t>
            </a:r>
            <a:r>
              <a:rPr lang="en-US" sz="2400" b="1" i="1" dirty="0" smtClean="0">
                <a:latin typeface="Times New Roman" panose="02020603050405020304" pitchFamily="18" charset="0"/>
                <a:cs typeface="Times New Roman" panose="02020603050405020304" pitchFamily="18" charset="0"/>
              </a:rPr>
              <a:t> – Qina – </a:t>
            </a:r>
            <a:r>
              <a:rPr lang="en-US" sz="2400" b="1" i="1" dirty="0" err="1" smtClean="0">
                <a:latin typeface="Times New Roman" panose="02020603050405020304" pitchFamily="18" charset="0"/>
                <a:cs typeface="Times New Roman" panose="02020603050405020304" pitchFamily="18" charset="0"/>
              </a:rPr>
              <a:t>Zulath</a:t>
            </a:r>
            <a:r>
              <a:rPr lang="en-US" sz="2400" b="1" dirty="0" smtClean="0">
                <a:latin typeface="Times New Roman" panose="02020603050405020304" pitchFamily="18" charset="0"/>
                <a:cs typeface="Times New Roman" panose="02020603050405020304" pitchFamily="18" charset="0"/>
              </a:rPr>
              <a:t> </a:t>
            </a:r>
          </a:p>
          <a:p>
            <a:pPr marL="0" indent="0" algn="ctr"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Theological reflection on what has happened</a:t>
            </a:r>
          </a:p>
          <a:p>
            <a:pPr marL="0" indent="0" algn="ctr"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Remembering the atoning martyrdom in the community </a:t>
            </a:r>
          </a:p>
          <a:p>
            <a:pPr marL="0" indent="0" algn="l" defTabSz="360000" rtl="0" eaLnBrk="1" fontAlgn="auto" hangingPunct="1">
              <a:spcAft>
                <a:spcPts val="0"/>
              </a:spcAft>
              <a:buFont typeface="Arial" panose="020B0604020202020204" pitchFamily="34" charset="0"/>
              <a:buNone/>
              <a:tabLst>
                <a:tab pos="360000" algn="l"/>
              </a:tabLst>
              <a:defRPr/>
            </a:pPr>
            <a:endParaRPr lang="en-US" sz="2400" dirty="0" smtClean="0">
              <a:latin typeface="Times New Roman" panose="02020603050405020304" pitchFamily="18" charset="0"/>
              <a:cs typeface="Times New Roman" panose="02020603050405020304" pitchFamily="18" charset="0"/>
            </a:endParaRPr>
          </a:p>
          <a:p>
            <a:pPr marL="0" indent="0" algn="ctr" defTabSz="360000" rtl="0" eaLnBrk="1" fontAlgn="auto" hangingPunct="1">
              <a:spcAft>
                <a:spcPts val="0"/>
              </a:spcAft>
              <a:buFont typeface="Arial" panose="020B0604020202020204" pitchFamily="34" charset="0"/>
              <a:buNone/>
              <a:tabLst>
                <a:tab pos="360000" algn="l"/>
              </a:tabLst>
              <a:defRPr/>
            </a:pPr>
            <a:r>
              <a:rPr lang="en-US" sz="2400" b="1" dirty="0" smtClean="0">
                <a:latin typeface="Times New Roman" panose="02020603050405020304" pitchFamily="18" charset="0"/>
                <a:cs typeface="Times New Roman" panose="02020603050405020304" pitchFamily="18" charset="0"/>
              </a:rPr>
              <a:t>The “Chronicles” - </a:t>
            </a:r>
            <a:r>
              <a:rPr lang="en-US" sz="2400" b="1" i="1" dirty="0" smtClean="0">
                <a:latin typeface="Times New Roman" panose="02020603050405020304" pitchFamily="18" charset="0"/>
                <a:cs typeface="Times New Roman" panose="02020603050405020304" pitchFamily="18" charset="0"/>
              </a:rPr>
              <a:t>--- </a:t>
            </a:r>
            <a:r>
              <a:rPr lang="en-US" sz="2400" b="1" i="1" dirty="0" err="1" smtClean="0">
                <a:latin typeface="Times New Roman" panose="02020603050405020304" pitchFamily="18" charset="0"/>
                <a:cs typeface="Times New Roman" panose="02020603050405020304" pitchFamily="18" charset="0"/>
              </a:rPr>
              <a:t>Gezeroth</a:t>
            </a:r>
            <a:r>
              <a:rPr lang="en-US" sz="2400" b="1" dirty="0" smtClean="0">
                <a:latin typeface="Times New Roman" panose="02020603050405020304" pitchFamily="18" charset="0"/>
                <a:cs typeface="Times New Roman" panose="02020603050405020304" pitchFamily="18" charset="0"/>
              </a:rPr>
              <a:t> </a:t>
            </a:r>
          </a:p>
          <a:p>
            <a:pPr marL="0" indent="0" algn="ctr" defTabSz="360000" rtl="0" eaLnBrk="1" fontAlgn="auto" hangingPunct="1">
              <a:spcAft>
                <a:spcPts val="0"/>
              </a:spcAft>
              <a:buFont typeface="Arial" panose="020B0604020202020204" pitchFamily="34" charset="0"/>
              <a:buNone/>
              <a:tabLst>
                <a:tab pos="360000" algn="l"/>
              </a:tabLst>
              <a:defRPr/>
            </a:pPr>
            <a:r>
              <a:rPr lang="en-US" sz="2400" dirty="0" smtClean="0">
                <a:latin typeface="Times New Roman" panose="02020603050405020304" pitchFamily="18" charset="0"/>
                <a:cs typeface="Times New Roman" panose="02020603050405020304" pitchFamily="18" charset="0"/>
              </a:rPr>
              <a:t>Recalling events and deeds, Values Clarification, evaluation  </a:t>
            </a:r>
          </a:p>
        </p:txBody>
      </p:sp>
      <p:sp>
        <p:nvSpPr>
          <p:cNvPr id="5" name="Title 1"/>
          <p:cNvSpPr>
            <a:spLocks noGrp="1"/>
          </p:cNvSpPr>
          <p:nvPr>
            <p:ph type="title"/>
          </p:nvPr>
        </p:nvSpPr>
        <p:spPr>
          <a:xfrm>
            <a:off x="457200" y="365126"/>
            <a:ext cx="8229600" cy="360000"/>
          </a:xfrm>
          <a:solidFill>
            <a:srgbClr val="A50021"/>
          </a:solidFill>
        </p:spPr>
        <p:txBody>
          <a:bodyPr>
            <a:noAutofit/>
          </a:bodyPr>
          <a:lstStyle/>
          <a:p>
            <a:pPr algn="r"/>
            <a:r>
              <a:rPr lang="en-US" sz="1800" dirty="0" smtClean="0">
                <a:solidFill>
                  <a:srgbClr val="FFFF00"/>
                </a:solidFill>
                <a:latin typeface="Times New Roman" panose="02020603050405020304" pitchFamily="18" charset="0"/>
                <a:cs typeface="Times New Roman" panose="02020603050405020304" pitchFamily="18" charset="0"/>
              </a:rPr>
              <a:t>Song of the One  - </a:t>
            </a:r>
            <a:fld id="{5CC59EC4-D9FF-4B2E-9748-308033C7FBEB}" type="slidenum">
              <a:rPr lang="en-US" sz="1800" smtClean="0">
                <a:solidFill>
                  <a:srgbClr val="FFFF00"/>
                </a:solidFill>
                <a:latin typeface="Times New Roman" panose="02020603050405020304" pitchFamily="18" charset="0"/>
                <a:cs typeface="Times New Roman" panose="02020603050405020304" pitchFamily="18" charset="0"/>
              </a:rPr>
              <a:pPr algn="r"/>
              <a:t>8</a:t>
            </a:fld>
            <a:r>
              <a:rPr lang="en-US" sz="1800" dirty="0" smtClean="0">
                <a:solidFill>
                  <a:srgbClr val="FFFF00"/>
                </a:solidFill>
                <a:latin typeface="Times New Roman" panose="02020603050405020304" pitchFamily="18" charset="0"/>
                <a:cs typeface="Times New Roman" panose="02020603050405020304" pitchFamily="18" charset="0"/>
              </a:rPr>
              <a:t> -</a:t>
            </a:r>
            <a:endParaRPr lang="en-US" sz="1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869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57200" y="798255"/>
            <a:ext cx="8229600" cy="5715000"/>
          </a:xfrm>
          <a:blipFill dpi="0" rotWithShape="1">
            <a:blip r:embed="rId2"/>
            <a:srcRect/>
            <a:tile tx="0" ty="0" sx="100000" sy="100000" flip="none" algn="tl"/>
          </a:blipFill>
        </p:spPr>
        <p:txBody>
          <a:bodyPr/>
          <a:lstStyle/>
          <a:p>
            <a:pPr marL="0" indent="0" algn="ctr" defTabSz="358775" rtl="0" eaLnBrk="1" hangingPunct="1">
              <a:lnSpc>
                <a:spcPct val="123000"/>
              </a:lnSpc>
              <a:spcBef>
                <a:spcPct val="0"/>
              </a:spcBef>
              <a:buFont typeface="Arial" panose="020B0604020202020204" pitchFamily="34" charset="0"/>
              <a:buNone/>
            </a:pPr>
            <a:r>
              <a:rPr lang="en-US" altLang="he-IL" sz="2400" b="1" smtClean="0">
                <a:latin typeface="David" panose="020E0502060401010101" pitchFamily="34" charset="-79"/>
                <a:cs typeface="David" panose="020E0502060401010101" pitchFamily="34" charset="-79"/>
              </a:rPr>
              <a:t>The Anonymos of Mainz – chronicle of the events of 1096 </a:t>
            </a:r>
            <a:r>
              <a:rPr lang="en-US" altLang="he-IL" sz="2400" smtClean="0">
                <a:latin typeface="David" panose="020E0502060401010101" pitchFamily="34" charset="-79"/>
                <a:cs typeface="David" panose="020E0502060401010101" pitchFamily="34" charset="-79"/>
              </a:rPr>
              <a:t>(III)</a:t>
            </a:r>
            <a:endParaRPr lang="en-US" altLang="he-IL" sz="2800" smtClean="0">
              <a:latin typeface="David" panose="020E0502060401010101" pitchFamily="34" charset="-79"/>
              <a:cs typeface="David" panose="020E0502060401010101" pitchFamily="34" charset="-79"/>
            </a:endParaRPr>
          </a:p>
          <a:p>
            <a:pPr marL="0" indent="0" algn="l" defTabSz="358775" rtl="0" eaLnBrk="1" hangingPunct="1">
              <a:lnSpc>
                <a:spcPct val="123000"/>
              </a:lnSpc>
              <a:spcBef>
                <a:spcPct val="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												On the twenty-fifth of Iyyar, </a:t>
            </a:r>
          </a:p>
          <a:p>
            <a:pPr marL="0" indent="0" algn="l" defTabSz="358775" rtl="0" eaLnBrk="1" hangingPunct="1">
              <a:lnSpc>
                <a:spcPct val="123000"/>
              </a:lnSpc>
              <a:spcBef>
                <a:spcPct val="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												the errant ones and the </a:t>
            </a:r>
          </a:p>
          <a:p>
            <a:pPr marL="0" indent="0" algn="l" defTabSz="358775" rtl="0" eaLnBrk="1" hangingPunct="1">
              <a:lnSpc>
                <a:spcPct val="123000"/>
              </a:lnSpc>
              <a:spcBef>
                <a:spcPct val="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												burghers said: “Let us also </a:t>
            </a:r>
          </a:p>
          <a:p>
            <a:pPr marL="0" indent="0" algn="l" defTabSz="358775" rtl="0" eaLnBrk="1" hangingPunct="1">
              <a:lnSpc>
                <a:spcPct val="123000"/>
              </a:lnSpc>
              <a:spcBef>
                <a:spcPct val="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												take vengeance against those </a:t>
            </a:r>
          </a:p>
          <a:p>
            <a:pPr marL="0" indent="0" algn="l" defTabSz="358775" rtl="0" eaLnBrk="1" hangingPunct="1">
              <a:lnSpc>
                <a:spcPct val="123000"/>
              </a:lnSpc>
              <a:spcBef>
                <a:spcPct val="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												who have remained in the </a:t>
            </a:r>
          </a:p>
          <a:p>
            <a:pPr marL="0" indent="0" algn="l" defTabSz="358775" rtl="0" eaLnBrk="1" hangingPunct="1">
              <a:lnSpc>
                <a:spcPct val="123000"/>
              </a:lnSpc>
              <a:spcBef>
                <a:spcPct val="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												courtyard and chambers of </a:t>
            </a:r>
          </a:p>
          <a:p>
            <a:pPr marL="0" indent="0" algn="l" defTabSz="358775" rtl="0" eaLnBrk="1" hangingPunct="1">
              <a:lnSpc>
                <a:spcPct val="123000"/>
              </a:lnSpc>
              <a:spcBef>
                <a:spcPct val="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												the bishop.“  </a:t>
            </a:r>
          </a:p>
          <a:p>
            <a:pPr marL="0" indent="0" algn="l" defTabSz="358775" rtl="0" eaLnBrk="1" hangingPunct="1">
              <a:lnSpc>
                <a:spcPct val="123000"/>
              </a:lnSpc>
              <a:spcBef>
                <a:spcPct val="0"/>
              </a:spcBef>
              <a:buFont typeface="Arial" panose="020B0604020202020204" pitchFamily="34" charset="0"/>
              <a:buNone/>
            </a:pPr>
            <a:r>
              <a:rPr lang="en-US" altLang="he-IL" sz="2400" smtClean="0">
                <a:latin typeface="David" panose="020E0502060401010101" pitchFamily="34" charset="-79"/>
                <a:cs typeface="David" panose="020E0502060401010101" pitchFamily="34" charset="-79"/>
              </a:rPr>
              <a:t>People assembled from all the surrounding villages, together with the errant ones and the burghers, and they besieged and fought against them. A great battle was fought between the two groups until they captured the chambers where the children of the Sacred</a:t>
            </a:r>
            <a:endParaRPr lang="he-IL" altLang="he-IL" sz="2700" smtClean="0">
              <a:latin typeface="David" panose="020E0502060401010101" pitchFamily="34" charset="-79"/>
              <a:cs typeface="David" panose="020E0502060401010101" pitchFamily="34" charset="-79"/>
            </a:endParaRPr>
          </a:p>
        </p:txBody>
      </p:sp>
      <p:pic>
        <p:nvPicPr>
          <p:cNvPr id="14339" name="Picture 4" descr="Die Gotthardkapelle auf einer Ansichtskarte um 1925">
            <a:hlinkClick r:id=""/>
          </p:cNvPr>
          <p:cNvPicPr>
            <a:picLocks noChangeAspect="1" noChangeArrowheads="1"/>
          </p:cNvPicPr>
          <p:nvPr/>
        </p:nvPicPr>
        <p:blipFill>
          <a:blip r:embed="rId3">
            <a:extLst>
              <a:ext uri="{28A0092B-C50C-407E-A947-70E740481C1C}">
                <a14:useLocalDpi xmlns:a14="http://schemas.microsoft.com/office/drawing/2010/main" val="0"/>
              </a:ext>
            </a:extLst>
          </a:blip>
          <a:srcRect l="3600" t="2521" r="3600" b="6299"/>
          <a:stretch>
            <a:fillRect/>
          </a:stretch>
        </p:blipFill>
        <p:spPr bwMode="auto">
          <a:xfrm>
            <a:off x="611188" y="1425318"/>
            <a:ext cx="4084637"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365126"/>
            <a:ext cx="8229600" cy="360000"/>
          </a:xfrm>
          <a:solidFill>
            <a:srgbClr val="A50021"/>
          </a:solidFill>
        </p:spPr>
        <p:txBody>
          <a:bodyPr>
            <a:noAutofit/>
          </a:bodyPr>
          <a:lstStyle/>
          <a:p>
            <a:pPr algn="r"/>
            <a:r>
              <a:rPr lang="en-US" sz="1800" dirty="0" smtClean="0">
                <a:solidFill>
                  <a:srgbClr val="FFFF00"/>
                </a:solidFill>
                <a:latin typeface="Times New Roman" panose="02020603050405020304" pitchFamily="18" charset="0"/>
                <a:cs typeface="Times New Roman" panose="02020603050405020304" pitchFamily="18" charset="0"/>
              </a:rPr>
              <a:t>Song of the One  - </a:t>
            </a:r>
            <a:fld id="{5CC59EC4-D9FF-4B2E-9748-308033C7FBEB}" type="slidenum">
              <a:rPr lang="en-US" sz="1800" smtClean="0">
                <a:solidFill>
                  <a:srgbClr val="FFFF00"/>
                </a:solidFill>
                <a:latin typeface="Times New Roman" panose="02020603050405020304" pitchFamily="18" charset="0"/>
                <a:cs typeface="Times New Roman" panose="02020603050405020304" pitchFamily="18" charset="0"/>
              </a:rPr>
              <a:pPr algn="r"/>
              <a:t>9</a:t>
            </a:fld>
            <a:r>
              <a:rPr lang="en-US" sz="1800" dirty="0" smtClean="0">
                <a:solidFill>
                  <a:srgbClr val="FFFF00"/>
                </a:solidFill>
                <a:latin typeface="Times New Roman" panose="02020603050405020304" pitchFamily="18" charset="0"/>
                <a:cs typeface="Times New Roman" panose="02020603050405020304" pitchFamily="18" charset="0"/>
              </a:rPr>
              <a:t> -</a:t>
            </a:r>
            <a:endParaRPr lang="en-US" sz="18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76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266B8C7-F111-48D9-BBFE-6C77FFD11783}" vid="{E7F4F37C-F9F4-430F-BE50-0DB22AE08AD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NormalHebr</Template>
  <TotalTime>323</TotalTime>
  <Words>4973</Words>
  <Application>Microsoft Office PowerPoint</Application>
  <PresentationFormat>On-screen Show (4:3)</PresentationFormat>
  <Paragraphs>385</Paragraphs>
  <Slides>34</Slides>
  <Notes>4</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34</vt:i4>
      </vt:variant>
    </vt:vector>
  </HeadingPairs>
  <TitlesOfParts>
    <vt:vector size="49" baseType="lpstr">
      <vt:lpstr>Arial</vt:lpstr>
      <vt:lpstr>Calibri</vt:lpstr>
      <vt:lpstr>Calibri Light</vt:lpstr>
      <vt:lpstr>David</vt:lpstr>
      <vt:lpstr>Narkisim</vt:lpstr>
      <vt:lpstr>Times New Roman</vt:lpstr>
      <vt:lpstr>Office Theme</vt:lpstr>
      <vt:lpstr>1_Office Theme</vt:lpstr>
      <vt:lpstr>2_Office Theme</vt:lpstr>
      <vt:lpstr>3_Office Theme</vt:lpstr>
      <vt:lpstr>4_Office Theme</vt:lpstr>
      <vt:lpstr>5_Office Theme</vt:lpstr>
      <vt:lpstr>6_Office Theme</vt:lpstr>
      <vt:lpstr>8_Office Theme</vt:lpstr>
      <vt:lpstr>9_Office Theme</vt:lpstr>
      <vt:lpstr>אאא</vt:lpstr>
      <vt:lpstr>Song of the One  - 2 -</vt:lpstr>
      <vt:lpstr>Song of the One  - 3 -</vt:lpstr>
      <vt:lpstr>Song of the One  - 4 -</vt:lpstr>
      <vt:lpstr>Song of the One  - 5 -</vt:lpstr>
      <vt:lpstr>Song of the One  - 6 -</vt:lpstr>
      <vt:lpstr>Song of the One  - 7 -</vt:lpstr>
      <vt:lpstr>Song of the One  - 8 -</vt:lpstr>
      <vt:lpstr>Song of the One  - 9 -</vt:lpstr>
      <vt:lpstr>Song of the One  - 10 -</vt:lpstr>
      <vt:lpstr>Song of the One  - 11 -</vt:lpstr>
      <vt:lpstr>Song of the One  - 12 -</vt:lpstr>
      <vt:lpstr>Song of the One  - 13 -</vt:lpstr>
      <vt:lpstr>David BiRebbi Mashullam, God, Do Not Be Silent - 14 - </vt:lpstr>
      <vt:lpstr>David BiRebbi Meshullam of Spira,, God, Do Not Be Silent - 15 - </vt:lpstr>
      <vt:lpstr>David BiRebbi Mashullam, God, Do Not Be Silent - 16 - </vt:lpstr>
      <vt:lpstr>David BiRebbi Mashullam, God, Do Not Be Silent - 17 - </vt:lpstr>
      <vt:lpstr>David BiRebbi Mashullam, God, Do Not Be Silent - 18 - </vt:lpstr>
      <vt:lpstr>David BiRebbi Mashullam, God, Do Not Be Silent - 19 - </vt:lpstr>
      <vt:lpstr>David BiRebbi Mashullam, God, Do Not Be Silent - 20 - </vt:lpstr>
      <vt:lpstr>PowerPoint Presentation</vt:lpstr>
      <vt:lpstr>David BiRebbi Mashullam, God, Do Not Be Silent - 22 - </vt:lpstr>
      <vt:lpstr>David BiRebbi Mashullam, God, Do Not Be Silent - 23 - </vt:lpstr>
      <vt:lpstr>David BiRebbi Meshullam of Spira, God, Do Not Be Silent - 24 - </vt:lpstr>
      <vt:lpstr>David BiRebbi Meshullam of Spira, God, Do Not Be Silent - 25 - </vt:lpstr>
      <vt:lpstr>PowerPoint Presentation</vt:lpstr>
      <vt:lpstr>David BiRebbi Mashullam, God, Do Not Be Silent - 27 - </vt:lpstr>
      <vt:lpstr>David BiRebbi Mashullam, God, Do Not Be Silent - 28 - </vt:lpstr>
      <vt:lpstr>David BiRebbi Mashullam, God, Do Not Be Silent - 29 - </vt:lpstr>
      <vt:lpstr>David BiRebbi Mashullam, God, Do Not Be Silent - 30 - </vt:lpstr>
      <vt:lpstr>David BiRebbi Mashullam, God, Do Not Be Silent - 31 - </vt:lpstr>
      <vt:lpstr>David BiRebbi Mashullam, God, Do Not Be Silent - 32 - </vt:lpstr>
      <vt:lpstr>Song of the One  - 33 -</vt:lpstr>
      <vt:lpstr>אאא</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אאא</dc:title>
  <dc:creator>HP</dc:creator>
  <cp:lastModifiedBy>HP</cp:lastModifiedBy>
  <cp:revision>14</cp:revision>
  <cp:lastPrinted>2018-07-01T10:13:59Z</cp:lastPrinted>
  <dcterms:created xsi:type="dcterms:W3CDTF">2018-07-01T10:06:00Z</dcterms:created>
  <dcterms:modified xsi:type="dcterms:W3CDTF">2018-07-10T20:24:11Z</dcterms:modified>
</cp:coreProperties>
</file>