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62" r:id="rId2"/>
    <p:sldMasterId id="2147483774" r:id="rId3"/>
    <p:sldMasterId id="2147483786" r:id="rId4"/>
  </p:sldMasterIdLst>
  <p:notesMasterIdLst>
    <p:notesMasterId r:id="rId44"/>
  </p:notesMasterIdLst>
  <p:handoutMasterIdLst>
    <p:handoutMasterId r:id="rId45"/>
  </p:handoutMasterIdLst>
  <p:sldIdLst>
    <p:sldId id="256" r:id="rId5"/>
    <p:sldId id="257" r:id="rId6"/>
    <p:sldId id="262" r:id="rId7"/>
    <p:sldId id="263" r:id="rId8"/>
    <p:sldId id="265" r:id="rId9"/>
    <p:sldId id="258" r:id="rId10"/>
    <p:sldId id="301" r:id="rId11"/>
    <p:sldId id="318" r:id="rId12"/>
    <p:sldId id="302" r:id="rId13"/>
    <p:sldId id="319" r:id="rId14"/>
    <p:sldId id="303" r:id="rId15"/>
    <p:sldId id="320" r:id="rId16"/>
    <p:sldId id="304" r:id="rId17"/>
    <p:sldId id="321" r:id="rId18"/>
    <p:sldId id="305" r:id="rId19"/>
    <p:sldId id="322" r:id="rId20"/>
    <p:sldId id="272" r:id="rId21"/>
    <p:sldId id="273" r:id="rId22"/>
    <p:sldId id="292" r:id="rId23"/>
    <p:sldId id="328" r:id="rId24"/>
    <p:sldId id="298" r:id="rId25"/>
    <p:sldId id="275" r:id="rId26"/>
    <p:sldId id="276" r:id="rId27"/>
    <p:sldId id="293" r:id="rId28"/>
    <p:sldId id="295" r:id="rId29"/>
    <p:sldId id="294" r:id="rId30"/>
    <p:sldId id="296" r:id="rId31"/>
    <p:sldId id="280" r:id="rId32"/>
    <p:sldId id="285" r:id="rId33"/>
    <p:sldId id="277" r:id="rId34"/>
    <p:sldId id="259" r:id="rId35"/>
    <p:sldId id="286" r:id="rId36"/>
    <p:sldId id="279" r:id="rId37"/>
    <p:sldId id="278" r:id="rId38"/>
    <p:sldId id="281" r:id="rId39"/>
    <p:sldId id="282" r:id="rId40"/>
    <p:sldId id="283" r:id="rId41"/>
    <p:sldId id="287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6"/>
    <a:srgbClr val="FFFFCC"/>
    <a:srgbClr val="CCECFF"/>
    <a:srgbClr val="953735"/>
    <a:srgbClr val="DEEBF7"/>
    <a:srgbClr val="F9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056B6-CB76-4D75-BEC8-00B661C5BBA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0A7A3-A94A-45C3-8093-1D4AB6E56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49EA9-0EF6-426D-8773-0F562B5277F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E791D-6A83-44A4-8268-3BEDBCF0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6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Speyer, Sun 1.7.2018 – </a:t>
            </a:r>
            <a:r>
              <a:rPr lang="en-US" dirty="0" err="1" smtClean="0"/>
              <a:t>jued</a:t>
            </a:r>
            <a:r>
              <a:rPr lang="en-US" dirty="0" smtClean="0"/>
              <a:t>. </a:t>
            </a:r>
            <a:r>
              <a:rPr lang="en-US" dirty="0" err="1" smtClean="0"/>
              <a:t>Gemeindezentrum</a:t>
            </a:r>
            <a:r>
              <a:rPr lang="en-US" dirty="0" smtClean="0"/>
              <a:t> Speyer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791D-6A83-44A4-8268-3BEDBCF066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5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עם טעמים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FE2798-780B-4D27-B3FE-48787B4E1E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86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wassaf poem – description of the beloved from head to toe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FE2798-780B-4D27-B3FE-48787B4E1E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89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עם טעמים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FE2798-780B-4D27-B3FE-48787B4E1E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44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wassaf poem – description of the beloved from head to toe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FE2798-780B-4D27-B3FE-48787B4E1E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45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– away – until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791D-6A83-44A4-8268-3BEDBCF066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6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– away – until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791D-6A83-44A4-8268-3BEDBCF066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791D-6A83-44A4-8268-3BEDBCF066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14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of Gloria Dei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791D-6A83-44A4-8268-3BEDBCF066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791D-6A83-44A4-8268-3BEDBCF066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8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Not depiction – description ! 6 indirect speech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791D-6A83-44A4-8268-3BEDBCF066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Academic / educational – but two</a:t>
            </a:r>
            <a:r>
              <a:rPr lang="en-US" baseline="0" dirty="0" smtClean="0"/>
              <a:t> treacherous agents: one Lyricism / good poetry – the other Music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791D-6A83-44A4-8268-3BEDBCF066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93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Speyer, Sun 1.7.2018 – </a:t>
            </a:r>
            <a:r>
              <a:rPr lang="en-US" dirty="0" err="1" smtClean="0"/>
              <a:t>jued</a:t>
            </a:r>
            <a:r>
              <a:rPr lang="en-US" dirty="0" smtClean="0"/>
              <a:t>. </a:t>
            </a:r>
            <a:r>
              <a:rPr lang="en-US" dirty="0" err="1" smtClean="0"/>
              <a:t>Gemeindezentrum</a:t>
            </a:r>
            <a:r>
              <a:rPr lang="en-US" dirty="0" smtClean="0"/>
              <a:t> Speyer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791D-6A83-44A4-8268-3BEDBCF0666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7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Era of liturgical poetry: beginnings at about 400 BCE</a:t>
            </a:r>
            <a:r>
              <a:rPr lang="en-US" baseline="0" dirty="0" smtClean="0"/>
              <a:t> – classical / breakthrough 850 – almost complete end of creativity </a:t>
            </a:r>
            <a:r>
              <a:rPr lang="en-US" baseline="0" dirty="0" err="1" smtClean="0"/>
              <a:t>midths</a:t>
            </a:r>
            <a:r>
              <a:rPr lang="en-US" baseline="0" dirty="0" smtClean="0"/>
              <a:t> 20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</a:t>
            </a:r>
          </a:p>
          <a:p>
            <a:r>
              <a:rPr lang="en-US" dirty="0" smtClean="0"/>
              <a:t>1500 years of </a:t>
            </a:r>
            <a:r>
              <a:rPr lang="en-US" dirty="0" err="1" smtClean="0"/>
              <a:t>continous</a:t>
            </a:r>
            <a:r>
              <a:rPr lang="en-US" baseline="0" dirty="0" smtClean="0"/>
              <a:t> creation – some 60,000 poems – nowadays less than 1000 ‘active’ – cp. 22.000 </a:t>
            </a:r>
            <a:r>
              <a:rPr lang="en-US" baseline="0" dirty="0" err="1" smtClean="0"/>
              <a:t>latin</a:t>
            </a:r>
            <a:r>
              <a:rPr lang="en-US" baseline="0" dirty="0" smtClean="0"/>
              <a:t> hymns – today less than 100 active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791D-6A83-44A4-8268-3BEDBCF066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7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791D-6A83-44A4-8268-3BEDBCF066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6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Biblical text – first of all You should know it by heard – Semitic scripts are only a reminder – The</a:t>
            </a:r>
            <a:r>
              <a:rPr lang="en-US" baseline="0" dirty="0" smtClean="0"/>
              <a:t> letters – the sounds – the division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791D-6A83-44A4-8268-3BEDBCF066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5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עם טעמים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FE2798-780B-4D27-B3FE-48787B4E1E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5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It looks like a poem by one in love –</a:t>
            </a:r>
            <a:r>
              <a:rPr lang="de-DE" baseline="0" dirty="0" smtClean="0"/>
              <a:t> wassaf poem – description of the beloved from head to toe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FE2798-780B-4D27-B3FE-48787B4E1E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88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עם</a:t>
            </a:r>
            <a:r>
              <a:rPr lang="he-IL" baseline="0" dirty="0" smtClean="0"/>
              <a:t> טעמים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FE2798-780B-4D27-B3FE-48787B4E1E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09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wassaf poem – description of the beloved from head to toe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FE2798-780B-4D27-B3FE-48787B4E1E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E613-A19A-4177-B89F-C0C8595D9A3C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49-6609-47AC-B200-DF0E249A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7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E613-A19A-4177-B89F-C0C8595D9A3C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49-6609-47AC-B200-DF0E249A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2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E613-A19A-4177-B89F-C0C8595D9A3C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49-6609-47AC-B200-DF0E249A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EB609-137D-4BFA-B467-DB5E99ACB0AD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B41AA-628D-4445-9DC6-DC853265C32E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8D354-302F-416A-8946-AEB658E42E52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497AB-DE59-4E92-9DC1-BD89D65984EA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E82D-E278-4951-9DB0-AA658ACCEE8D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0EA67-4A8A-44BD-B8A9-899ADE8DF4D6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7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C226D-71A4-4B3E-B9E8-DBFF674E567E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EFD0D6-4FEF-47B5-8B57-54E8DFD33B92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69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0A4F-2370-433F-B509-3158792293A7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49B84-5C0C-4956-BBF0-08CDD7C46331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65B28-BF60-4777-BC9C-1848D2CAF29A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B227B6-A761-4D77-854A-04D4D90CCC69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4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99CCD-2797-4A98-9536-5DF6F6E73FBA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33E761-476A-4603-8365-DF0B93649A72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92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16736-EB0F-4AA9-B57C-73FFBC7BCDB9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0F956-717B-4D64-A875-B0552C05A260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7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E613-A19A-4177-B89F-C0C8595D9A3C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49-6609-47AC-B200-DF0E249A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43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DBB48-9D81-4405-B287-FEB5D5D9684F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0AFEC-5466-4A17-81F1-50CB293CDDA1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23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505DB-BD49-447F-A001-BE22FF81D489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0D073-9155-4FFF-8C23-09CBBDBC95D0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199EF-B7F8-42A9-A883-9E7250517C17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201B55-FDAB-453B-8588-835E9FFF77AA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64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EB609-137D-4BFA-B467-DB5E99ACB0AD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B41AA-628D-4445-9DC6-DC853265C32E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22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8D354-302F-416A-8946-AEB658E42E52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497AB-DE59-4E92-9DC1-BD89D65984EA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76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E82D-E278-4951-9DB0-AA658ACCEE8D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0EA67-4A8A-44BD-B8A9-899ADE8DF4D6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28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C226D-71A4-4B3E-B9E8-DBFF674E567E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EFD0D6-4FEF-47B5-8B57-54E8DFD33B92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35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0A4F-2370-433F-B509-3158792293A7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49B84-5C0C-4956-BBF0-08CDD7C46331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57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65B28-BF60-4777-BC9C-1848D2CAF29A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B227B6-A761-4D77-854A-04D4D90CCC69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56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99CCD-2797-4A98-9536-5DF6F6E73FBA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33E761-476A-4603-8365-DF0B93649A72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4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E613-A19A-4177-B89F-C0C8595D9A3C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49-6609-47AC-B200-DF0E249A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50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16736-EB0F-4AA9-B57C-73FFBC7BCDB9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0F956-717B-4D64-A875-B0552C05A260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31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DBB48-9D81-4405-B287-FEB5D5D9684F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0AFEC-5466-4A17-81F1-50CB293CDDA1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31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505DB-BD49-447F-A001-BE22FF81D489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0D073-9155-4FFF-8C23-09CBBDBC95D0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37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199EF-B7F8-42A9-A883-9E7250517C17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201B55-FDAB-453B-8588-835E9FFF77AA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23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EB609-137D-4BFA-B467-DB5E99ACB0AD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B41AA-628D-4445-9DC6-DC853265C32E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0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8D354-302F-416A-8946-AEB658E42E52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497AB-DE59-4E92-9DC1-BD89D65984EA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22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E82D-E278-4951-9DB0-AA658ACCEE8D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0EA67-4A8A-44BD-B8A9-899ADE8DF4D6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36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C226D-71A4-4B3E-B9E8-DBFF674E567E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EFD0D6-4FEF-47B5-8B57-54E8DFD33B92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28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0A4F-2370-433F-B509-3158792293A7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49B84-5C0C-4956-BBF0-08CDD7C46331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66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65B28-BF60-4777-BC9C-1848D2CAF29A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B227B6-A761-4D77-854A-04D4D90CCC69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6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E613-A19A-4177-B89F-C0C8595D9A3C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49-6609-47AC-B200-DF0E249A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1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99CCD-2797-4A98-9536-5DF6F6E73FBA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33E761-476A-4603-8365-DF0B93649A72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89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16736-EB0F-4AA9-B57C-73FFBC7BCDB9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0F956-717B-4D64-A875-B0552C05A260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58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DBB48-9D81-4405-B287-FEB5D5D9684F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0AFEC-5466-4A17-81F1-50CB293CDDA1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29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505DB-BD49-447F-A001-BE22FF81D489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0D073-9155-4FFF-8C23-09CBBDBC95D0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93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199EF-B7F8-42A9-A883-9E7250517C17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201B55-FDAB-453B-8588-835E9FFF77AA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E613-A19A-4177-B89F-C0C8595D9A3C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49-6609-47AC-B200-DF0E249A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E613-A19A-4177-B89F-C0C8595D9A3C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49-6609-47AC-B200-DF0E249A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7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E613-A19A-4177-B89F-C0C8595D9A3C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49-6609-47AC-B200-DF0E249A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5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E613-A19A-4177-B89F-C0C8595D9A3C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49-6609-47AC-B200-DF0E249A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E613-A19A-4177-B89F-C0C8595D9A3C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AF49-6609-47AC-B200-DF0E249A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2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8E613-A19A-4177-B89F-C0C8595D9A3C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AF49-6609-47AC-B200-DF0E249A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70CA8-6B70-4E52-BE91-92EFAFD13900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46A1F-ADE2-4316-A6B5-CA1DAA3F5258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5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70CA8-6B70-4E52-BE91-92EFAFD13900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46A1F-ADE2-4316-A6B5-CA1DAA3F5258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1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70CA8-6B70-4E52-BE91-92EFAFD13900}" type="datetimeFigureOut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כ"ז/תמוז/תשע"ח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46A1F-ADE2-4316-A6B5-CA1DAA3F5258}" type="slidenum">
              <a:rPr kumimoji="0" lang="he-I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9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he-IL" sz="4000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אאא</a:t>
            </a:r>
            <a:endParaRPr lang="en-US" sz="4000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/>
          <a:srcRect l="971"/>
          <a:stretch/>
        </p:blipFill>
        <p:spPr>
          <a:xfrm>
            <a:off x="10844" y="0"/>
            <a:ext cx="9144000" cy="468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5917" y="4310916"/>
            <a:ext cx="6858000" cy="2295414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Song of the One</a:t>
            </a:r>
            <a:r>
              <a:rPr lang="en-US" sz="28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Synagogue Poetry in Early </a:t>
            </a:r>
            <a:r>
              <a:rPr lang="en-US" sz="2800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Ashkenaz</a:t>
            </a:r>
            <a:r>
              <a:rPr lang="en-US" sz="2800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Dr. Peter Sh. </a:t>
            </a:r>
            <a:r>
              <a:rPr lang="en-US" sz="2600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Lehnardt</a:t>
            </a:r>
            <a:r>
              <a:rPr lang="en-US" sz="2600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Ben-Gurion University of the Negev, Beer </a:t>
            </a:r>
            <a:r>
              <a:rPr lang="en-US" sz="2200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Sheva</a:t>
            </a:r>
            <a:endParaRPr lang="en-US" sz="2200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67" y="2542307"/>
            <a:ext cx="2610000" cy="25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</p:spPr>
        <p:txBody>
          <a:bodyPr/>
          <a:lstStyle/>
          <a:p>
            <a:pPr algn="r" rtl="0" eaLnBrk="1" hangingPunct="1"/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Songs 4:1-7</a:t>
            </a:r>
            <a:endParaRPr lang="he-IL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62871"/>
              </p:ext>
            </p:extLst>
          </p:nvPr>
        </p:nvGraphicFramePr>
        <p:xfrm>
          <a:off x="450000" y="902267"/>
          <a:ext cx="8236800" cy="5364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92902">
                  <a:extLst>
                    <a:ext uri="{9D8B030D-6E8A-4147-A177-3AD203B41FA5}">
                      <a16:colId xmlns:a16="http://schemas.microsoft.com/office/drawing/2014/main" val="1479895406"/>
                    </a:ext>
                  </a:extLst>
                </a:gridCol>
                <a:gridCol w="7343898">
                  <a:extLst>
                    <a:ext uri="{9D8B030D-6E8A-4147-A177-3AD203B41FA5}">
                      <a16:colId xmlns:a16="http://schemas.microsoft.com/office/drawing/2014/main" val="13462884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He: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Ah, you are fair, my darling,   Ah, you are fair. </a:t>
                      </a: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 eyes are like doves   Behind your veil. </a:t>
                      </a: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 hair is like a flock of goats   Streaming down Mount Gilead. </a:t>
                      </a: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Your teeth are like a flock of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ewes   </a:t>
                      </a: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Climbing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 from the washing pool; </a:t>
                      </a: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of them bear twins,   And not one loses her young. </a:t>
                      </a: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Your lips are like a crimson thread,   Your mouth is lovely. </a:t>
                      </a: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 brow behind your veil   [Gleams] like a pomegranate split open. </a:t>
                      </a: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Your neck is like the Tower of David,   Built to hold weapons,·</a:t>
                      </a: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Hung with a thousand shields­  All the quivers of warriors. </a:t>
                      </a: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Your breasts are like two fawns,  Twins of a gazelle, 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Browsing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among the lilies. </a:t>
                      </a: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the day blows gently   And the shadows flee, </a:t>
                      </a: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2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will betake me to the mount of myrrh,   To the hill of frankincense. </a:t>
                      </a: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Every part of you is fair, my darling,   There is no blemish in you.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5688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4825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5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</p:spPr>
        <p:txBody>
          <a:bodyPr rtlCol="1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e-IL" sz="20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שה"ש ה 16-9</a:t>
            </a:r>
            <a:endParaRPr lang="he-IL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2775" y="765175"/>
          <a:ext cx="7991475" cy="5230813"/>
        </p:xfrm>
        <a:graphic>
          <a:graphicData uri="http://schemas.openxmlformats.org/drawingml/2006/table">
            <a:tbl>
              <a:tblPr rtl="1"/>
              <a:tblGrid>
                <a:gridCol w="68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52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Times New Roman"/>
                          <a:ea typeface="Times New Roman"/>
                          <a:cs typeface="David"/>
                        </a:rPr>
                        <a:t>הן: </a:t>
                      </a:r>
                      <a:endParaRPr lang="en-US" sz="20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4937" marR="649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9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מַה־דּוֹדֵ֣ך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ְ מִדּ֔וֹד  הַיָּפָ֖ה בַּנָּשִׁ֑ים 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מַה־דּוֹדֵ֣ך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ְ מִדּ֔וֹד  שֶׁכָּ֖כָה הִשְׁבַּעְתָּֽנוּ.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64937" marR="649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28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Times New Roman"/>
                          <a:ea typeface="Times New Roman"/>
                          <a:cs typeface="David"/>
                        </a:rPr>
                        <a:t>היא:</a:t>
                      </a:r>
                      <a:endParaRPr lang="en-US" sz="20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4937" marR="649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10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דּוֹדִ֥י צַח֙ וְאָד֔וֹם   דָּג֖וּל מֵֽרְבָבָֽה.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11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רֹאשׁ֖וֹ כֶּ֣תֶם פָּ֑ז 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קְוֻצּוֹתָיו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֙ תַּלְתַּלִּ֔ים   שְׁחֹר֖וֹת כָּֽעוֹרֵֽב.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12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עֵינָ֕יו כְּיוֹנִ֖ים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עַל־אֲפִ֣יקֵי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מָ֑יִם   רֹֽחֲצוֹת֙ בֶּֽחָלָ֔ב  יֹֽשְׁב֖וֹת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עַל־מִלֵּֽאת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13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לְחָיָו֙ כַּֽעֲרוּגַ֣ת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הַבֹּ֔שֶׂם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  מִגְדְּל֖וֹת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מֶרְקָחִ֑ים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 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			שִׂפְתוֹתָיו֙ שֽׁוֹשַׁנִּ֔ים 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נֹֽטְפ֖וֹת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מ֥וֹר עֹבֵֽר.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14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יָדָיו֙ גְּלִילֵ֣י זָהָ֔ב   מְמֻלָּאִ֖ים בַּתַּרְשִׁ֑ישׁ   </a:t>
                      </a: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			מֵעָיו֙ עֶ֣שֶׁת שֵׁ֔ן   מְעֻלֶּ֖פֶת סַפִּירִֽים.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15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שׁוֹקָיו֙ עַמּ֣וּדֵי שֵׁ֔שׁ 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מְיֻסָּדִ֖ים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עַל־אַדְנֵי־פָ֑ז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  </a:t>
                      </a: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			מַרְאֵ֨הוּ֙ כַּלְּבָנ֔וֹן   בָּח֖וּר כָּֽאֲרָזִֽים.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16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חִכּוֹ֙ מַֽמְתַקִּ֔ים   וְכֻלּ֖וֹ מַֽחֲמַדִּ֑ים   זֶ֤ה דוֹדִי֙ וְזֶ֣ה רֵעִ֔י   בְּנ֖וֹת יְרֽוּשָׁלִָֽם.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64937" marR="649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4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</p:spPr>
        <p:txBody>
          <a:bodyPr/>
          <a:lstStyle/>
          <a:p>
            <a:pPr algn="r" rtl="0" eaLnBrk="1" hangingPunct="1"/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Songs 5:9-16</a:t>
            </a:r>
            <a:endParaRPr lang="he-IL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41881"/>
              </p:ext>
            </p:extLst>
          </p:nvPr>
        </p:nvGraphicFramePr>
        <p:xfrm>
          <a:off x="427902" y="941615"/>
          <a:ext cx="8236800" cy="5112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92902">
                  <a:extLst>
                    <a:ext uri="{9D8B030D-6E8A-4147-A177-3AD203B41FA5}">
                      <a16:colId xmlns:a16="http://schemas.microsoft.com/office/drawing/2014/main" val="406453244"/>
                    </a:ext>
                  </a:extLst>
                </a:gridCol>
                <a:gridCol w="7343898">
                  <a:extLst>
                    <a:ext uri="{9D8B030D-6E8A-4147-A177-3AD203B41FA5}">
                      <a16:colId xmlns:a16="http://schemas.microsoft.com/office/drawing/2014/main" val="3226503633"/>
                    </a:ext>
                  </a:extLst>
                </a:gridCol>
              </a:tblGrid>
              <a:tr h="515824"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They: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:9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How is your beloved better than another,  O fairest of women?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is your beloved better than another,  That you adjure us so?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1869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She: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beloved is clear-skinned and ruddy, 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Preeminent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among ten thousand.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His head is finest gold,   His locks are curled   And black as a raven.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His eyes are like doves   By watercourses, 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Bathed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milk,  Set by a brimming pool. –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His cheeks are like beds of spices,   Banks of' perfume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 lips are like lilies;   They drip flowing myrrh.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His hands are rods of gold,   Studded with beryl;  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belly a tablet of ivory,   Adorned with sapphires.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His legs are like marble pillars   Set in sockets of fine gold.  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majestic as Lebanon,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Stately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the cedars.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His mouth is delicious  And all of him is delightful. 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Such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my beloved,  Such is my darling, O maidens of Jerusalem!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4420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7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</p:spPr>
        <p:txBody>
          <a:bodyPr/>
          <a:lstStyle/>
          <a:p>
            <a:pPr algn="l" eaLnBrk="1" hangingPunct="1"/>
            <a:r>
              <a:rPr lang="he-IL" altLang="en-US" sz="180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שה"ש ו 7-1</a:t>
            </a:r>
            <a:endParaRPr lang="he-IL" altLang="en-US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6263" y="765175"/>
          <a:ext cx="7956550" cy="4754880"/>
        </p:xfrm>
        <a:graphic>
          <a:graphicData uri="http://schemas.openxmlformats.org/drawingml/2006/table">
            <a:tbl>
              <a:tblPr rtl="1"/>
              <a:tblGrid>
                <a:gridCol w="72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56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Times New Roman"/>
                          <a:ea typeface="Times New Roman"/>
                          <a:cs typeface="David"/>
                        </a:rPr>
                        <a:t>הן: </a:t>
                      </a:r>
                      <a:endParaRPr lang="en-US" sz="20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ו </a:t>
                      </a: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אָ֚נָה הָלַ֣ךְ דּוֹדֵ֔ךְ  הַיָּפָ֖ה בַּנָּשִׁ֑ים   אָ֚נָה פָּנָ֣ה דוֹדֵ֔ךְ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וּנְבַקְשֶׁ֖נּו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ּ עִמָּֽךְ.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Times New Roman"/>
                          <a:ea typeface="Times New Roman"/>
                          <a:cs typeface="David"/>
                        </a:rPr>
                        <a:t>היא: </a:t>
                      </a:r>
                      <a:endParaRPr lang="en-US" sz="20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2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דדּוֹדִי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֙ יָרַ֣ד לְגַנּ֔וֹ  לַֽעֲרֻג֖וֹת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הַבֹּ֑שֶׂם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  לִרְעוֹת֙ בַּגַּנִּ֔ים  וְלִלְקֹ֖ט שֽׁוֹשַׁנִּֽים.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3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אֲנִ֤י לְדוֹדִי֙ וְדוֹדִ֣י לִ֔י   הָֽרֹעֶ֖ה בַּשּֽׁוֹשַׁנִּֽים.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56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*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73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Times New Roman"/>
                          <a:ea typeface="Times New Roman"/>
                          <a:cs typeface="David"/>
                        </a:rPr>
                        <a:t>הוא: </a:t>
                      </a:r>
                      <a:endParaRPr lang="en-US" sz="20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4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יָפָ֨ה אַ֤תְּ רַעְיָתִי֙ כְּתִרְצָ֔ה  נָאוָ֖ה כִּירֽוּשָׁלִָ֑ם   אֲיֻמָּ֖ה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כַּנִּדְגָּלֽוֹת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5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הָסֵ֤בִּי עֵינַ֨יִךְ֙ מִנֶּגְדִּ֔י   שֶׁ֥הֵ֖ם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הִרְהִיבֻ֑נִי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   </a:t>
                      </a: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שַׂעְרֵךְ֙ כְּעֵ֣דֶר הָֽעִזִּ֔ים   שֶׁגָּֽלְשׁ֖וּ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מִן־הַגִּלְעָֽד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6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שִׁנַּ֨יִך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ְ֙ כְּעֵ֣דֶר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הָֽרְחֵלִ֔ים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  שֶֽׁעָל֖וּ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מִן־הָֽרַחְצָ֑ה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  </a:t>
                      </a: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שׁשֶׁכֻּלָּם֙ מַתְאִימ֔וֹת   וְשַׁכֻּלָ֖ה אֵ֥ין בָּהֶֽם.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7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כְּפֶ֤לַח הָֽרִמּוֹן֙ רַקָּתֵ֔ךְ   מִבַּ֖עַד לְצַמָּתֵֽךְ.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0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</p:spPr>
        <p:txBody>
          <a:bodyPr/>
          <a:lstStyle/>
          <a:p>
            <a:pPr algn="r" rtl="0" eaLnBrk="1" hangingPunct="1"/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Songs 6:1-3</a:t>
            </a:r>
            <a:endParaRPr lang="he-IL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11893"/>
              </p:ext>
            </p:extLst>
          </p:nvPr>
        </p:nvGraphicFramePr>
        <p:xfrm>
          <a:off x="457200" y="887752"/>
          <a:ext cx="8236800" cy="20116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92902">
                  <a:extLst>
                    <a:ext uri="{9D8B030D-6E8A-4147-A177-3AD203B41FA5}">
                      <a16:colId xmlns:a16="http://schemas.microsoft.com/office/drawing/2014/main" val="1934029116"/>
                    </a:ext>
                  </a:extLst>
                </a:gridCol>
                <a:gridCol w="7343898">
                  <a:extLst>
                    <a:ext uri="{9D8B030D-6E8A-4147-A177-3AD203B41FA5}">
                      <a16:colId xmlns:a16="http://schemas.microsoft.com/office/drawing/2014/main" val="15635731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They: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6: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Whither has your beloved gone,  O fairest of women?  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Whither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your beloved turned?   Let us seek him with you.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311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She: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My beloved has gone down to his garden,  To the beds of spices,  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browse in the gardens   And to pick lilies.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 am my beloved's and my beloved is mine;  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browses among the lilies.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288836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1337" y="3320144"/>
            <a:ext cx="6805068" cy="3293209"/>
          </a:xfrm>
          <a:prstGeom prst="rect">
            <a:avLst/>
          </a:prstGeom>
          <a:solidFill>
            <a:srgbClr val="FFFF96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 smtClean="0"/>
              <a:t>How became Love / Wedding songs a part of the Hebrew Bible?</a:t>
            </a:r>
          </a:p>
          <a:p>
            <a:pPr algn="ctr">
              <a:lnSpc>
                <a:spcPct val="200000"/>
              </a:lnSpc>
            </a:pPr>
            <a:r>
              <a:rPr lang="en-US" sz="2400" b="1" dirty="0" smtClean="0"/>
              <a:t>Allegoristic reading of Song of Songs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She – the bride – </a:t>
            </a:r>
            <a:r>
              <a:rPr lang="en-US" sz="2000" dirty="0" err="1" smtClean="0"/>
              <a:t>Kenesset</a:t>
            </a:r>
            <a:r>
              <a:rPr lang="en-US" sz="2000" dirty="0" smtClean="0"/>
              <a:t> </a:t>
            </a:r>
            <a:r>
              <a:rPr lang="en-US" sz="2000" dirty="0" err="1" smtClean="0"/>
              <a:t>Yisrael</a:t>
            </a:r>
            <a:r>
              <a:rPr lang="en-US" sz="2000" dirty="0" smtClean="0"/>
              <a:t> – the people of Israel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He – the groom – God 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‘They’ – The ‘choir’ – the nations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Lyric scenes of a relation 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7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</p:spPr>
        <p:txBody>
          <a:bodyPr/>
          <a:lstStyle/>
          <a:p>
            <a:pPr algn="l" eaLnBrk="1" hangingPunct="1"/>
            <a:r>
              <a:rPr lang="he-IL" altLang="en-US" sz="180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שה"ש ח 10-6</a:t>
            </a:r>
            <a:endParaRPr lang="he-IL" altLang="en-US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70540"/>
              </p:ext>
            </p:extLst>
          </p:nvPr>
        </p:nvGraphicFramePr>
        <p:xfrm>
          <a:off x="576263" y="765175"/>
          <a:ext cx="7956550" cy="2853170"/>
        </p:xfrm>
        <a:graphic>
          <a:graphicData uri="http://schemas.openxmlformats.org/drawingml/2006/table">
            <a:tbl>
              <a:tblPr rtl="1"/>
              <a:tblGrid>
                <a:gridCol w="75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211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latin typeface="Times New Roman"/>
                          <a:ea typeface="Times New Roman"/>
                          <a:cs typeface="David"/>
                        </a:rPr>
                        <a:t>האחים </a:t>
                      </a:r>
                      <a:endParaRPr lang="en-US" sz="18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8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אָח֥וֹת לָ֨נוּ֙ קְטַנָּ֔ה   וְשָׁדַ֖יִם אֵ֣ין לָ֑הּ</a:t>
                      </a: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			מַֽה־נַּעֲשֶׂה֙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לַֽאֲחֹתֵ֔נו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ּ   בַּיּ֖וֹם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שֶׁיְּדֻבַּר־בָּֽה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ּ.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9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אִם־חוֹמָ֣ה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הִ֔יא   נִבְנֶ֥ה עָלֶ֖יהָ טִ֣ירַת כָּ֑סֶף   </a:t>
                      </a: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			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וְאִם־דֶּ֣לֶת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הִ֔יא   נָצ֥וּר עָלֶ֖יהָ ל֥וּחַ אָֽרֶז.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52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Times New Roman"/>
                          <a:ea typeface="Times New Roman"/>
                          <a:cs typeface="David"/>
                        </a:rPr>
                        <a:t>היא: </a:t>
                      </a:r>
                      <a:endParaRPr lang="en-US" sz="20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10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אֲנִ֣י חוֹמָ֔ה  וְשָׁדַ֖י כַּמִּגְדָּל֑וֹת   אָ֛ז הָיִ֥יתִי בְעֵינָ֖יו  כְּמֽוֹצְאֵ֥ת שָׁלֽוֹם.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52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*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739844"/>
              </p:ext>
            </p:extLst>
          </p:nvPr>
        </p:nvGraphicFramePr>
        <p:xfrm>
          <a:off x="599623" y="3516101"/>
          <a:ext cx="7956550" cy="2834640"/>
        </p:xfrm>
        <a:graphic>
          <a:graphicData uri="http://schemas.openxmlformats.org/drawingml/2006/table">
            <a:tbl>
              <a:tblPr rtl="1"/>
              <a:tblGrid>
                <a:gridCol w="756052">
                  <a:extLst>
                    <a:ext uri="{9D8B030D-6E8A-4147-A177-3AD203B41FA5}">
                      <a16:colId xmlns:a16="http://schemas.microsoft.com/office/drawing/2014/main" val="2648502694"/>
                    </a:ext>
                  </a:extLst>
                </a:gridCol>
                <a:gridCol w="7200498">
                  <a:extLst>
                    <a:ext uri="{9D8B030D-6E8A-4147-A177-3AD203B41FA5}">
                      <a16:colId xmlns:a16="http://schemas.microsoft.com/office/drawing/2014/main" val="1629132874"/>
                    </a:ext>
                  </a:extLst>
                </a:gridCol>
              </a:tblGrid>
              <a:tr h="101018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latin typeface="Times New Roman"/>
                          <a:ea typeface="Times New Roman"/>
                          <a:cs typeface="David"/>
                        </a:rPr>
                        <a:t>מקהלה </a:t>
                      </a:r>
                      <a:endParaRPr lang="en-US" sz="18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11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כֶּ֣רֶם הָיָ֤ה לִשְׁלֹמֹה֙   בְּבַ֣עַל הָמ֔וֹן   נָתַ֥ן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אֶת־הַכֶּ֖רֶם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לַנֹּֽטְרִ֑ים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אִ֛ישׁ יָבִ֥א בְּפִרְי֖וֹ   אֶ֥לֶף כָּֽסֶף.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12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כַּרְמִ֥י שֶׁלִּ֖י לְפָנָ֑י   הָאֶ֤לֶף לְךָ֙ שְׁלֹמֹ֔ה   וּמָאתַ֖יִם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לְנֹֽטְרִ֥ים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אֶת־פִּרְיֽו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ֹ.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818494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*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255244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Times New Roman"/>
                          <a:ea typeface="Times New Roman"/>
                          <a:cs typeface="David"/>
                        </a:rPr>
                        <a:t>הוא: </a:t>
                      </a:r>
                      <a:endParaRPr lang="en-US" sz="20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13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הַיּוֹשֶׁ֣בֶת בַּגַּנִּ֗ים   חֲבֵרִ֛ים מַקְשִׁיבִ֥ים לְקוֹלֵ֖ךְ   הַשְׁמִיעִֽנִי.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107094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Times New Roman"/>
                          <a:ea typeface="Times New Roman"/>
                          <a:cs typeface="David"/>
                        </a:rPr>
                        <a:t>היא: </a:t>
                      </a:r>
                      <a:endParaRPr lang="en-US" sz="20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14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בְּרַ֣ח ׀ דּוֹדִ֗י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וּֽדְמֵה־לְך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ָ֤ לִצְבִי֙   א֚וֹ לְעֹ֣פֶר הָֽאַיָּלִ֔ים  עַ֖ל הָרֵ֥י בְשָׂמִֽים.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64945" marR="64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153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</p:spPr>
        <p:txBody>
          <a:bodyPr/>
          <a:lstStyle/>
          <a:p>
            <a:pPr algn="r" rtl="0" eaLnBrk="1" hangingPunct="1"/>
            <a:r>
              <a:rPr lang="en-US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Songs 8:8-14</a:t>
            </a:r>
            <a:endParaRPr lang="he-IL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30505"/>
              </p:ext>
            </p:extLst>
          </p:nvPr>
        </p:nvGraphicFramePr>
        <p:xfrm>
          <a:off x="457200" y="827881"/>
          <a:ext cx="8236800" cy="60167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92902">
                  <a:extLst>
                    <a:ext uri="{9D8B030D-6E8A-4147-A177-3AD203B41FA5}">
                      <a16:colId xmlns:a16="http://schemas.microsoft.com/office/drawing/2014/main" val="1534770046"/>
                    </a:ext>
                  </a:extLst>
                </a:gridCol>
                <a:gridCol w="7343898">
                  <a:extLst>
                    <a:ext uri="{9D8B030D-6E8A-4147-A177-3AD203B41FA5}">
                      <a16:colId xmlns:a16="http://schemas.microsoft.com/office/drawing/2014/main" val="31350081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They: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have a little sister,  Whose breasts are not yet formed.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shall we do for our sister   When she is spoken for?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she be a wall, We will build upon it a silver battlement;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6640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She: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 am a wall,   My breasts are like towers.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I became in his eyes   As one who finds favor.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628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2134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They: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Solomon had a vineyard   In Baal-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hamon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  </a:t>
                      </a:r>
                      <a:endParaRPr lang="he-I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had to post guards in the vineyard: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man would give for its fruit   A thousand pieces of silver.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 have my very own vineyard:   You may have the thousand,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Solomon,   And the guards of the fruit two hundred!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844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0992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He: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 you who linger in the garden,   Friends are listening;  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Let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 hear your voice.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9750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She: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Hurry, my beloved,  Swift as a gazelle  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young stag,   To the hills of spices!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694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8696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7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17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Eleazar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BiRebbi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Qillir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(?)], ‘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Ashira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wa-azimmera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Shemo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–, </a:t>
            </a: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Yotser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Composition for the Pilgrim Festivals </a:t>
            </a: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Pessah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-Passover,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Shavuoth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-Pentecost, Sukkoth-Tabernacles)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endParaRPr lang="he-IL" sz="2400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endParaRPr lang="he-IL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endParaRPr lang="he-IL" sz="2400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endParaRPr lang="he-IL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endParaRPr lang="he-IL" sz="2400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endParaRPr lang="he-IL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endParaRPr lang="he-IL" sz="2400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endParaRPr lang="he-IL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81220"/>
              </p:ext>
            </p:extLst>
          </p:nvPr>
        </p:nvGraphicFramePr>
        <p:xfrm>
          <a:off x="457200" y="2005580"/>
          <a:ext cx="8229600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4114387">
                  <a:extLst>
                    <a:ext uri="{9D8B030D-6E8A-4147-A177-3AD203B41FA5}">
                      <a16:colId xmlns:a16="http://schemas.microsoft.com/office/drawing/2014/main" val="985083136"/>
                    </a:ext>
                  </a:extLst>
                </a:gridCol>
                <a:gridCol w="4115213">
                  <a:extLst>
                    <a:ext uri="{9D8B030D-6E8A-4147-A177-3AD203B41FA5}">
                      <a16:colId xmlns:a16="http://schemas.microsoft.com/office/drawing/2014/main" val="3867004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Blessed are You Lord, our God, King of the world, who fashions light and creates darkness, who makes peace and creates all: Eternal light / (from within the) storehouse of life; / ‘Lights from out of darkness!’ / He said, ‘… And it shall be so.’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[that]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[ברוך אתה </a:t>
                      </a:r>
                      <a:r>
                        <a:rPr lang="he-IL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ייי</a:t>
                      </a: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, </a:t>
                      </a:r>
                      <a:r>
                        <a:rPr lang="he-IL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אלהינו</a:t>
                      </a: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 מלך העולם, יוצר אור ובורא חושך, עושה שלום ובורא את </a:t>
                      </a:r>
                      <a:r>
                        <a:rPr lang="he-IL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הכל</a:t>
                      </a: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,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   אור עולם / אוצר חיים / </a:t>
                      </a:r>
                      <a:endParaRPr lang="he-IL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אורות </a:t>
                      </a: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מאופל / אמר 'ויהי']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6284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67988"/>
              </p:ext>
            </p:extLst>
          </p:nvPr>
        </p:nvGraphicFramePr>
        <p:xfrm>
          <a:off x="457200" y="4139180"/>
          <a:ext cx="8229600" cy="2160000"/>
        </p:xfrm>
        <a:graphic>
          <a:graphicData uri="http://schemas.openxmlformats.org/drawingml/2006/table">
            <a:tbl>
              <a:tblPr firstRow="1" firstCol="1" bandRow="1"/>
              <a:tblGrid>
                <a:gridCol w="4114398">
                  <a:extLst>
                    <a:ext uri="{9D8B030D-6E8A-4147-A177-3AD203B41FA5}">
                      <a16:colId xmlns:a16="http://schemas.microsoft.com/office/drawing/2014/main" val="1056412335"/>
                    </a:ext>
                  </a:extLst>
                </a:gridCol>
                <a:gridCol w="4115202">
                  <a:extLst>
                    <a:ext uri="{9D8B030D-6E8A-4147-A177-3AD203B41FA5}">
                      <a16:colId xmlns:a16="http://schemas.microsoft.com/office/drawing/2014/main" val="1269284741"/>
                    </a:ext>
                  </a:extLst>
                </a:gridCol>
              </a:tblGrid>
              <a:tr h="2160000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(1)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Yotser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(for) Passover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I shall sing and enchant His name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sz="2000" spc="-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I shall recall 1005 of his additional (poems) –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 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The song of songs, which is </a:t>
                      </a:r>
                      <a:endParaRPr lang="en-US" sz="2000" i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Salomon’s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. (Song 1:1)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8394" marR="383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יוצר פסח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rtl="1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אָ</a:t>
                      </a:r>
                      <a:r>
                        <a:rPr lang="he-IL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שִׁירָה </a:t>
                      </a:r>
                      <a:r>
                        <a:rPr lang="he-IL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וַאֲזַמְּרָה</a:t>
                      </a:r>
                      <a:r>
                        <a:rPr lang="he-I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 שְׁמוֹ,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rtl="1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</a:t>
                      </a:r>
                      <a:r>
                        <a:rPr lang="he-IL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אֲ</a:t>
                      </a:r>
                      <a:r>
                        <a:rPr lang="he-I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שַׁנֵּן חֲמִשָּׁה וָאֶלֶף שִׁילּוּמוֹ –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rtl="1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   שִׁיר </a:t>
                      </a:r>
                      <a:r>
                        <a:rPr lang="he-IL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הַשִּׁירִ</a:t>
                      </a:r>
                      <a:r>
                        <a:rPr lang="he-IL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he-IL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ים</a:t>
                      </a:r>
                      <a:r>
                        <a:rPr lang="he-I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he-IL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אֲ</a:t>
                      </a:r>
                      <a:r>
                        <a:rPr lang="he-IL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he-IL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שֶׁר</a:t>
                      </a:r>
                      <a:r>
                        <a:rPr lang="he-I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he-I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he-IL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לִשְׁ</a:t>
                      </a:r>
                      <a:r>
                        <a:rPr lang="he-IL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he-IL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לֹמֹה</a:t>
                      </a:r>
                      <a:r>
                        <a:rPr lang="he-I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he-I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 </a:t>
                      </a:r>
                      <a:endParaRPr lang="he-IL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l" rtl="1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(</a:t>
                      </a: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שה"ש א 1)</a:t>
                      </a:r>
                      <a:r>
                        <a:rPr lang="he-I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38394" marR="38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002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5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5623" y="422793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18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Shelomo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HaBavli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‘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Yesha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Meʾusharim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– 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Yotser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Composition for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Pessah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-Passover (‘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Dodi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ʿad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she-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tehpats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ahavat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keluleynu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– the poetical coda of the composition) </a:t>
            </a:r>
            <a:endParaRPr lang="en-US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55674"/>
              </p:ext>
            </p:extLst>
          </p:nvPr>
        </p:nvGraphicFramePr>
        <p:xfrm>
          <a:off x="457200" y="1718793"/>
          <a:ext cx="8229600" cy="4824000"/>
        </p:xfrm>
        <a:graphic>
          <a:graphicData uri="http://schemas.openxmlformats.org/drawingml/2006/table">
            <a:tbl>
              <a:tblPr firstRow="1" firstCol="1" bandRow="1"/>
              <a:tblGrid>
                <a:gridCol w="4114399">
                  <a:extLst>
                    <a:ext uri="{9D8B030D-6E8A-4147-A177-3AD203B41FA5}">
                      <a16:colId xmlns:a16="http://schemas.microsoft.com/office/drawing/2014/main" val="2966214211"/>
                    </a:ext>
                  </a:extLst>
                </a:gridCol>
                <a:gridCol w="4115201">
                  <a:extLst>
                    <a:ext uri="{9D8B030D-6E8A-4147-A177-3AD203B41FA5}">
                      <a16:colId xmlns:a16="http://schemas.microsoft.com/office/drawing/2014/main" val="2587510846"/>
                    </a:ext>
                  </a:extLst>
                </a:gridCol>
              </a:tblGrid>
              <a:tr h="482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(1)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Yotser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To the Light of salvation of the happy ones (= God),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	The enabled one to keep this (= Passover),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I shall thank in midst His beloved while praying (with)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	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The Song of Songs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(1:1)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The doe of craving desires (= the Torah)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	For moistening the thirst of the restless (souls),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The barns of satiation to irrigate –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	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Oh, give me of the kisses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(1:2)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. 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The blessed of the maidens by Your fats (= the sages),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	Those in charge of your hidden treasures,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You perfumed them by anointing your oils –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	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To yield fragrance of your ointments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(1:3)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(Like) the kin and nobleman of Your house (of study)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	Those who again and again gather around you –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(to) the house of disputation of your pure ones (= laws)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	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Draw me after You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(1:4)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. […]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49157" marR="491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2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1. 				     [יוצר פסח] </a:t>
                      </a:r>
                      <a:endParaRPr lang="en-US" sz="12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4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</a:t>
                      </a:r>
                      <a:r>
                        <a:rPr lang="he-IL" sz="20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א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וֹר יֶשַׁע מְאֻושָּׁרִים, 	</a:t>
                      </a:r>
                      <a:endParaRPr lang="he-IL" sz="1600" dirty="0" smtClean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 smtClean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		</a:t>
                      </a:r>
                      <a:r>
                        <a:rPr lang="he-IL" sz="2000" dirty="0" smtClean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שִׁ</a:t>
                      </a:r>
                      <a:r>
                        <a:rPr lang="he-IL" sz="1600" dirty="0" smtClean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ימּוּר 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זֶה מֻוכְשָׁרִים, 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</a:t>
                      </a:r>
                      <a:r>
                        <a:rPr lang="he-IL" sz="2000" dirty="0" err="1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אֲ</a:t>
                      </a:r>
                      <a:r>
                        <a:rPr lang="he-IL" sz="1600" dirty="0" err="1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הוֹדֶנּו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ּ בִּידִידָיו כְּשָׁרִים 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		שִׁיר הַשִּׁירִים </a:t>
                      </a:r>
                      <a:r>
                        <a:rPr lang="he-IL" sz="14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(שה"ש א 1)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. 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</a:t>
                      </a:r>
                      <a:r>
                        <a:rPr lang="he-IL" sz="20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אַ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יֶּילֶת אִוּוּי תְּשׁוּקוֹת, 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		</a:t>
                      </a:r>
                      <a:r>
                        <a:rPr lang="he-IL" sz="2000" dirty="0" err="1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לִ</a:t>
                      </a:r>
                      <a:r>
                        <a:rPr lang="he-IL" sz="1600" dirty="0" err="1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יחְלוּח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ַ [עִ]</a:t>
                      </a:r>
                      <a:r>
                        <a:rPr lang="he-IL" sz="1600" dirty="0" err="1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יּוּף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 שׁוֹקֵקוֹת  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</a:t>
                      </a:r>
                      <a:r>
                        <a:rPr lang="he-IL" sz="20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אֲ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סָמַי שָׂבָע לְהַשְׁקוֹת – 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		</a:t>
                      </a:r>
                      <a:r>
                        <a:rPr lang="he-IL" sz="1600" dirty="0" err="1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יִשָּׁקֵינִי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 מִנְּשִׁיקוֹת </a:t>
                      </a:r>
                      <a:r>
                        <a:rPr lang="he-IL" sz="14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(שה"ש א 2)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. 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 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4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5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</a:t>
                      </a:r>
                      <a:r>
                        <a:rPr lang="he-IL" sz="20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בְּ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רוּכֵי מֵעֲלָמוֹת מִשְׁמַנֶּיךָ,  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		</a:t>
                      </a:r>
                      <a:r>
                        <a:rPr lang="he-IL" sz="20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מֹ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שְׁלֵי גַנְזַכֵּי מִכְמַנֶּיךָ,  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</a:t>
                      </a:r>
                      <a:r>
                        <a:rPr lang="he-IL" sz="20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בִּ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ישַּׂמְתָּם תַּמְרוּק </a:t>
                      </a:r>
                      <a:r>
                        <a:rPr lang="he-IL" sz="1600" dirty="0" err="1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שַׂמְמָנֶיך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ָ – 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		לְרֵיחַ </a:t>
                      </a:r>
                      <a:r>
                        <a:rPr lang="he-IL" sz="1600" dirty="0" err="1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שְׁמָנֶיך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ָ </a:t>
                      </a:r>
                      <a:r>
                        <a:rPr lang="he-IL" sz="14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(שה"ש א 3)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. 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</a:t>
                      </a:r>
                      <a:r>
                        <a:rPr lang="he-IL" sz="20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בְּ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נֵי בֵיתְךָ וְחוֹרֶיךָ 	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		</a:t>
                      </a:r>
                      <a:r>
                        <a:rPr lang="he-IL" sz="20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הִ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נָּם חָזֵּר [סְ]</a:t>
                      </a:r>
                      <a:r>
                        <a:rPr lang="he-IL" sz="1600" dirty="0" err="1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חָרֶיך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ָ –  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</a:t>
                      </a:r>
                      <a:r>
                        <a:rPr lang="he-IL" sz="20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בֵּ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ית מִדִּין </a:t>
                      </a:r>
                      <a:r>
                        <a:rPr lang="he-IL" sz="1600" dirty="0" err="1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צְחָרֶיך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ָ 	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  <a:p>
                      <a:pPr algn="r" defTabSz="360000" rtl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				מָשְׁכֵינִי אַחֲרֶיךָ </a:t>
                      </a:r>
                      <a:r>
                        <a:rPr lang="he-IL" sz="14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(שה"ש א 4)</a:t>
                      </a:r>
                      <a:r>
                        <a:rPr lang="he-IL" sz="16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.</a:t>
                      </a:r>
                      <a:r>
                        <a:rPr lang="he-IL" sz="1400" dirty="0">
                          <a:effectLst/>
                          <a:latin typeface="Narkisim" panose="020E0502050101010101" pitchFamily="34" charset="-79"/>
                          <a:ea typeface="Times New Roman" panose="02020603050405020304" pitchFamily="18" charset="0"/>
                          <a:cs typeface="Narkisim" panose="020E0502050101010101" pitchFamily="34" charset="-79"/>
                        </a:rPr>
                        <a:t> [...] </a:t>
                      </a:r>
                      <a:endParaRPr lang="en-US" sz="140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49157" marR="49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96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5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19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he-IL" sz="24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en-US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785392"/>
            <a:ext cx="4500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(7) [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Berah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 Dodi]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sz="2000" i="1" spc="-2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Move, my Beloved,</a:t>
            </a:r>
            <a:r>
              <a:rPr lang="en-US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  until our wed love </a:t>
            </a:r>
            <a:endParaRPr lang="en-US" sz="2000" spc="-2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5000"/>
              </a:lnSpc>
              <a:spcAft>
                <a:spcPts val="0"/>
              </a:spcAft>
            </a:pPr>
            <a:r>
              <a:rPr lang="en-US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shall </a:t>
            </a:r>
            <a:r>
              <a:rPr lang="en-US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please You,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Then turn to pity, because we got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5000"/>
              </a:lnSpc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extinguished by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kings of evil, who ridiculed us,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5000"/>
              </a:lnSpc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poked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fun at us.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Abolish and destroy them root and branch </a:t>
            </a:r>
            <a:endParaRPr lang="en-US" sz="2000" spc="-1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5000"/>
              </a:lnSpc>
              <a:spcAft>
                <a:spcPts val="0"/>
              </a:spcAft>
            </a:pPr>
            <a:r>
              <a:rPr lang="en-US" sz="2000" spc="-1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from </a:t>
            </a:r>
            <a:r>
              <a:rPr lang="en-US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our ruin,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Raise your tower, for the play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5000"/>
              </a:lnSpc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of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our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offsprings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: 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  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There He stands behind our wall!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 (2:9).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i="1" spc="-1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Move, my Beloved,</a:t>
            </a:r>
            <a:r>
              <a:rPr lang="en-US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  until the end </a:t>
            </a:r>
            <a:endParaRPr lang="en-US" sz="2000" spc="-1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en-US" sz="2000" spc="-1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of </a:t>
            </a:r>
            <a:r>
              <a:rPr lang="en-US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the vision shall rise,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Come quick, and the shadows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will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flee from this one,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Risen and exalted, and lifted shall be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despised,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spc="-3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He shall see and rebuke and spill (blood) </a:t>
            </a:r>
            <a:endParaRPr lang="en-US" sz="2000" spc="-3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en-US" sz="2000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of </a:t>
            </a:r>
            <a:r>
              <a:rPr lang="en-US" sz="2000" spc="-3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many peoples,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785392"/>
            <a:ext cx="4572000" cy="542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7. 	</a:t>
            </a: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[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גאולה – ברח דודי]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0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</a:t>
            </a:r>
            <a:r>
              <a:rPr lang="he-IL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בְּרַח דּוֹדִי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 עַד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שֶׁתֶּחְפָּץ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אַהֲבַת כְּלוּלֵינוּ,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שׁ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וּב 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לְ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רַחֵם, כִּי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כִילּוּנו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ּ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290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מַ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לְכֵי רִשְׁעָה, שׁוֹבֵינוּ,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תּוֹלָלֵינו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ּ.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הֲ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רוֹס וְקַעֲקַע בֵּיצָתָם מִתִּילֵּינוּ,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הָקֵ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ם 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ט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וּרְךָ, 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נַ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גֵּן שְׁתִילֵינוּ: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   </a:t>
            </a:r>
            <a:r>
              <a:rPr lang="he-IL" sz="2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הִנֵּה זֶה עוֹמֵד אַחַר כָּתְלֵינוּ </a:t>
            </a:r>
            <a:r>
              <a:rPr lang="he-IL" spc="-2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(ב 9)</a:t>
            </a:r>
            <a:r>
              <a:rPr lang="he-IL" sz="2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!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endParaRPr lang="he-IL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he-IL" sz="20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</a:t>
            </a:r>
            <a:r>
              <a:rPr lang="he-IL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בְּרַח דּוֹדִי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 עַד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שֶׁיָפוּח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ַ קֵץ מַחֲזֶה,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295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חִ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ישׁ, וְנָסוּ הַצְּלָלִים מִזֶּה,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יָ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רוּם וְנִישָּׂא וְגָבַהּ נִבְזֶה,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יַ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שְׂכִּיל וְיוֹכִיחַ וְגוֹיִם רַבִּים יַזֶּה,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71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defTabSz="360000">
              <a:buFontTx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distinction </a:t>
            </a:r>
          </a:p>
          <a:p>
            <a:pPr defTabSz="360000"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prayer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360000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sake of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>
              <a:buNone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Erudition?   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     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Education?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552" y="4239987"/>
            <a:ext cx="7950895" cy="859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-171450" defTabSz="360000">
              <a:lnSpc>
                <a:spcPct val="90000"/>
              </a:lnSpc>
              <a:spcBef>
                <a:spcPts val="375"/>
              </a:spcBef>
            </a:pPr>
            <a:r>
              <a:rPr lang="en-US" alt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towards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US" alt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           </a:t>
            </a:r>
            <a:r>
              <a:rPr lang="en-US" alt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</a:t>
            </a:r>
            <a:r>
              <a:rPr lang="en-US" alt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improvement  </a:t>
            </a:r>
          </a:p>
          <a:p>
            <a:pPr marL="171450" lvl="0" indent="-171450" defTabSz="360000">
              <a:lnSpc>
                <a:spcPct val="90000"/>
              </a:lnSpc>
              <a:spcBef>
                <a:spcPts val="750"/>
              </a:spcBef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Wisdom 						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act of prayer </a:t>
            </a:r>
          </a:p>
        </p:txBody>
      </p:sp>
    </p:spTree>
    <p:extLst>
      <p:ext uri="{BB962C8B-B14F-4D97-AF65-F5344CB8AC3E}">
        <p14:creationId xmlns:p14="http://schemas.microsoft.com/office/powerpoint/2010/main" val="24736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20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9040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r>
              <a:rPr lang="he-IL" sz="24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en-US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785392"/>
            <a:ext cx="4860000" cy="595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Bare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Your arm, when called like this: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   </a:t>
            </a:r>
            <a:r>
              <a:rPr lang="en-US" sz="2000" i="1" spc="-6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Hark! My beloved! There he </a:t>
            </a:r>
            <a:r>
              <a:rPr lang="en-US" sz="2000" spc="-6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(comes) </a:t>
            </a:r>
            <a:r>
              <a:rPr lang="en-US" spc="-6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(2:8).</a:t>
            </a:r>
            <a:r>
              <a:rPr lang="en-US" sz="2000" spc="-6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Move, my beloved,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  and be yourself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like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a roe/splendor 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Be revealed near the end of my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sentence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Raise me from my captivity to the </a:t>
            </a:r>
            <a:endParaRPr lang="en-US" sz="2000" spc="-2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en-US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coronation </a:t>
            </a:r>
            <a:r>
              <a:rPr lang="en-US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of splendor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Longing and yearning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for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the mountain of splendor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But there is no leader and prophet and no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Tishbite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No-one who levels, revives me, or fight my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Eliminate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my sin, my pain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 	 \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cause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And make my enemies fear and feel ashamed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And I shall be able to reply to those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who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curse me: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‘This is my Beloved, my Savior,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my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closest friend,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My buddy and my lover, god, the God of my father(s).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     Blessed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are You the Lord, who redeemed Israel.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785392"/>
            <a:ext cx="4572000" cy="595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חֲ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שׂוֹף 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זְ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רוֹעֲךָ 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קְ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רוֹא כָזֶה: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   קוֹל דּוֹדִי הִנֵּה זֶה 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ב 8)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!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300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 </a:t>
            </a:r>
            <a:r>
              <a:rPr lang="he-IL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בְּרַח דּוֹדִי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וּדְמֵה לְךָ לִצְבִי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יִגָּ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יִגַּש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ׁ קֵץ קִצְבִּי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דַּלּ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וֹתִי מִשְּׁבִי לַעֲטֶרֶת צְבִי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תּוֹבְעִים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תְּאֵיבִים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הַר צְבִי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וְאֵין מֵבִיא וְנָבִיא וְלֹא תִשְׁבִּי,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305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מְשַׁוִּי מְשִׁיבִי וְרִיבָה רִיבִי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הָסֵר חוֹבִי כְאֵבִי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וְיֵרֶא וְיֵבוֹשׁ אוֹיְבִי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just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וְאָשִׁיבָה חוֹרְפִי בְּנִיבִי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זֶה דוֹדִי [וְ]גּוֹאֲלִי קְרוֹבִי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310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רֵיעִי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וַאֲהוּבִי, אֵל </a:t>
            </a:r>
            <a:r>
              <a:rPr lang="he-IL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אֱלֹהֵי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אָבִי.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algn="r" defTabSz="360000" rtl="1">
              <a:lnSpc>
                <a:spcPct val="110000"/>
              </a:lnSpc>
              <a:tabLst>
                <a:tab pos="180340" algn="l"/>
              </a:tabLst>
            </a:pPr>
            <a:r>
              <a:rPr lang="he-I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         [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ברוך אתה </a:t>
            </a:r>
            <a:r>
              <a:rPr lang="he-IL" dirty="0" err="1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ייי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, גאל ישראל]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63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3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21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" name="Rectangle 3" descr="קלף"/>
          <p:cNvSpPr>
            <a:spLocks noGrp="1" noChangeArrowheads="1"/>
          </p:cNvSpPr>
          <p:nvPr>
            <p:ph idx="1"/>
          </p:nvPr>
        </p:nvSpPr>
        <p:spPr>
          <a:xfrm>
            <a:off x="4459334" y="795565"/>
            <a:ext cx="4248000" cy="5580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defTabSz="358775">
              <a:spcBef>
                <a:spcPct val="0"/>
              </a:spcBef>
              <a:buNone/>
              <a:tabLst>
                <a:tab pos="358775" algn="r"/>
              </a:tabLst>
            </a:pPr>
            <a:r>
              <a:rPr lang="en-US" sz="2400" b="1" dirty="0" smtClean="0">
                <a:latin typeface="David" pitchFamily="34" charset="-79"/>
                <a:ea typeface="Times New Roman" pitchFamily="18" charset="0"/>
                <a:cs typeface="David" pitchFamily="34" charset="-79"/>
              </a:rPr>
              <a:t>[4a] </a:t>
            </a:r>
            <a:r>
              <a:rPr lang="en-US" sz="2000" b="1" dirty="0" err="1" smtClean="0">
                <a:latin typeface="David" pitchFamily="34" charset="-79"/>
                <a:ea typeface="Times New Roman" pitchFamily="18" charset="0"/>
                <a:cs typeface="David" pitchFamily="34" charset="-79"/>
              </a:rPr>
              <a:t>L’Alba</a:t>
            </a:r>
            <a:r>
              <a:rPr lang="en-US" sz="2000" b="1" dirty="0" smtClean="0">
                <a:latin typeface="David" pitchFamily="34" charset="-79"/>
                <a:ea typeface="Times New Roman" pitchFamily="18" charset="0"/>
                <a:cs typeface="David" pitchFamily="34" charset="-79"/>
              </a:rPr>
              <a:t> di Fleury </a:t>
            </a:r>
            <a:r>
              <a:rPr lang="en-US" sz="2000" dirty="0" smtClean="0">
                <a:latin typeface="David" pitchFamily="34" charset="-79"/>
                <a:ea typeface="Times New Roman" pitchFamily="18" charset="0"/>
                <a:cs typeface="David" pitchFamily="34" charset="-79"/>
              </a:rPr>
              <a:t>(beg. of 11th c.)</a:t>
            </a:r>
            <a:r>
              <a:rPr lang="en-US" sz="2000" b="1" dirty="0" smtClean="0">
                <a:latin typeface="David" pitchFamily="34" charset="-79"/>
                <a:ea typeface="Times New Roman" pitchFamily="18" charset="0"/>
                <a:cs typeface="David" pitchFamily="34" charset="-79"/>
              </a:rPr>
              <a:t> </a:t>
            </a: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he-IL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he-IL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he-IL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he-IL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en-US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en-US" sz="1800" dirty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he-IL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he-IL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he-IL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he-IL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he-IL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he-IL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he-IL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he-IL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he-IL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spcBef>
                <a:spcPts val="600"/>
              </a:spcBef>
              <a:buFont typeface="Arial" pitchFamily="34" charset="0"/>
              <a:buNone/>
              <a:tabLst>
                <a:tab pos="358775" algn="r"/>
              </a:tabLst>
            </a:pPr>
            <a:r>
              <a:rPr lang="en-US" sz="1800" b="1" dirty="0" smtClean="0">
                <a:latin typeface="David" pitchFamily="34" charset="-79"/>
                <a:ea typeface="Times New Roman" pitchFamily="18" charset="0"/>
                <a:cs typeface="David" pitchFamily="34" charset="-79"/>
              </a:rPr>
              <a:t>A scene</a:t>
            </a:r>
            <a:r>
              <a:rPr lang="en-US" sz="1800" dirty="0" smtClean="0">
                <a:latin typeface="David" pitchFamily="34" charset="-79"/>
                <a:ea typeface="Times New Roman" pitchFamily="18" charset="0"/>
                <a:cs typeface="David" pitchFamily="34" charset="-79"/>
              </a:rPr>
              <a:t>: (the lovers),  the foes, the watcher, the first light, a bird, the time… to depart </a:t>
            </a:r>
            <a:endParaRPr lang="he-IL" sz="1800" dirty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  <a:p>
            <a:pPr marL="0" indent="0" defTabSz="358775">
              <a:spcBef>
                <a:spcPct val="0"/>
              </a:spcBef>
              <a:buFont typeface="Arial" pitchFamily="34" charset="0"/>
              <a:buNone/>
              <a:tabLst>
                <a:tab pos="358775" algn="r"/>
              </a:tabLst>
            </a:pPr>
            <a:endParaRPr lang="en-US" sz="1800" dirty="0" smtClean="0">
              <a:latin typeface="David" pitchFamily="34" charset="-79"/>
              <a:ea typeface="Times New Roman" pitchFamily="18" charset="0"/>
              <a:cs typeface="David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96111"/>
            <a:ext cx="3960000" cy="5580000"/>
          </a:xfrm>
          <a:prstGeom prst="rect">
            <a:avLst/>
          </a:prstGeom>
          <a:blipFill>
            <a:blip r:embed="rId3" cstate="print">
              <a:lum bright="5000"/>
            </a:blip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endParaRPr kumimoji="0" lang="de-DE" sz="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Phebi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claro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nondum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orto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iubare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fert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Aurora   lumen terris tenue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Spiculator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pigris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clamat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surgite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     L’alba par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um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atra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	    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Poypas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abigil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miraclar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tenebras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En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incautos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ostium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insidie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Torpentesque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gliscunt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intercipere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Quos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suad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  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preco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clamat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surgere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    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Lalba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part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um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atra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    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Poypas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abigil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miraclar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tenebras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Ab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Arcturo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disgregatur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aquilo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Poli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suos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condunt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astra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radios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Orienti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tenditur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septemtrio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    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Lalba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part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um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atra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Poypas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abigil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000" algn="l"/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Ms Vatican, Regina 1462 (X.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saec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.), fol. 50rB 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9334" y="1183363"/>
            <a:ext cx="4697120" cy="4539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pPr marL="0" marR="0" lvl="0" indent="0" algn="l" defTabSz="360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r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he dawn of   Phoebus has still not risen</a:t>
            </a:r>
          </a:p>
          <a:p>
            <a:pPr marL="0" marR="0" lvl="0" indent="0" algn="l" defTabSz="360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r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Aurora brings  her gentle light to earth </a:t>
            </a:r>
          </a:p>
          <a:p>
            <a:pPr marL="0" marR="0" lvl="0" indent="0" algn="l" defTabSz="360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r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The Watcher calls   out to the lazy ‘rise’ </a:t>
            </a:r>
          </a:p>
          <a:p>
            <a:pPr lvl="0" defTabSz="360000">
              <a:tabLst>
                <a:tab pos="180000" algn="l"/>
                <a:tab pos="360000" algn="r"/>
              </a:tabLst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	</a:t>
            </a:r>
            <a:r>
              <a:rPr lang="en-US" sz="19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(The Dawn draws the 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sun over the waves </a:t>
            </a:r>
          </a:p>
          <a:p>
            <a:pPr marL="0" marR="0" lvl="0" indent="0" algn="l" defTabSz="360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r"/>
              </a:tabLst>
              <a:defRPr/>
            </a:pPr>
            <a:r>
              <a:rPr lang="en-US" sz="1900" baseline="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1900" baseline="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peeks</a:t>
            </a:r>
            <a:r>
              <a:rPr lang="en-US" sz="19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over hills  enlighten the shadows.) </a:t>
            </a:r>
            <a:endParaRPr kumimoji="0" lang="he-IL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360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r"/>
              </a:tabLst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 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  <a:p>
            <a:pPr marL="0" marR="0" lvl="0" indent="0" algn="l" defTabSz="360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r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In the ambush   (lay) the fervent haters </a:t>
            </a:r>
          </a:p>
          <a:p>
            <a:pPr marL="0" marR="0" lvl="0" indent="0" algn="l" defTabSz="360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r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to cut apart  the naïve and sleepy ones  </a:t>
            </a:r>
          </a:p>
          <a:p>
            <a:pPr marL="0" marR="0" lvl="0" indent="0" algn="l" defTabSz="360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r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For them calls   the herald  ‘please wake up’</a:t>
            </a:r>
          </a:p>
          <a:p>
            <a:pPr lvl="0" defTabSz="360000">
              <a:tabLst>
                <a:tab pos="180000" algn="l"/>
                <a:tab pos="360000" algn="r"/>
              </a:tabLst>
            </a:pPr>
            <a:r>
              <a:rPr lang="en-US" sz="20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	 </a:t>
            </a:r>
            <a:r>
              <a:rPr lang="en-US" sz="19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(The Dawn </a:t>
            </a:r>
            <a:r>
              <a:rPr lang="en-US" sz="19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draws…   </a:t>
            </a:r>
            <a:endParaRPr kumimoji="0" lang="he-IL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itchFamily="34" charset="-79"/>
              <a:cs typeface="David" pitchFamily="34" charset="-79"/>
            </a:endParaRPr>
          </a:p>
          <a:p>
            <a:pPr marL="0" marR="0" lvl="0" indent="0" algn="l" defTabSz="360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r"/>
              </a:tabLst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  <a:p>
            <a:pPr marL="0" marR="0" lvl="0" indent="0" algn="l" defTabSz="360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r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From Arcturus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  the north wind departs </a:t>
            </a:r>
          </a:p>
          <a:p>
            <a:pPr marL="0" marR="0" lvl="0" indent="0" algn="l" defTabSz="360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r"/>
              </a:tabLst>
              <a:defRPr/>
            </a:pPr>
            <a:r>
              <a:rPr lang="en-US" sz="2000" baseline="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The stars of the firmament hide their rays </a:t>
            </a:r>
          </a:p>
          <a:p>
            <a:pPr marL="0" marR="0" lvl="0" indent="0" algn="l" defTabSz="360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r"/>
              </a:tabLst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The Great Bear turns  to the east.  </a:t>
            </a:r>
            <a:endParaRPr lang="en-US" sz="2000" dirty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  <a:p>
            <a:pPr lvl="0" defTabSz="360000">
              <a:tabLst>
                <a:tab pos="180000" algn="l"/>
                <a:tab pos="360000" algn="r"/>
              </a:tabLst>
            </a:pPr>
            <a:r>
              <a:rPr lang="en-US" sz="20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		 </a:t>
            </a:r>
            <a:r>
              <a:rPr lang="en-US" sz="19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(The Dawn draws… </a:t>
            </a:r>
            <a:r>
              <a:rPr lang="en-US" sz="19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</a:t>
            </a:r>
            <a:endParaRPr kumimoji="0" lang="he-IL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4791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3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22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591" y="785392"/>
            <a:ext cx="5328000" cy="5760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[3b]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Anonimo italiano (ante 1286) – Alba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defTabSz="36000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Hurry, my love, and go / for too long you stayed 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dawn makes sounds already / </a:t>
            </a:r>
          </a:p>
          <a:p>
            <a:pPr marL="0" indent="0" algn="r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know that morning also comes. </a:t>
            </a:r>
          </a:p>
          <a:p>
            <a:pPr marL="0" indent="0" defTabSz="36000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Hurry, my love, and go / that they won’t find us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hideaway so fine / as we have made out. 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 kiss me, my eyes –parting comes close, 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keep to the return / as usual with lovers; 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by busy use / we’ll renew our joy, </a:t>
            </a:r>
          </a:p>
          <a:p>
            <a:pPr marL="0" indent="0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relation shall not become / that bad envy.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Hurry, my love, and go / and depart firmly </a:t>
            </a:r>
          </a:p>
          <a:p>
            <a:pPr marL="0" indent="0" algn="l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brought with you / </a:t>
            </a:r>
          </a:p>
          <a:p>
            <a:pPr marL="0" indent="0" algn="r"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now (already) wrapped up. </a:t>
            </a:r>
            <a:endParaRPr lang="he-I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876" y="568403"/>
            <a:ext cx="2844000" cy="5976000"/>
          </a:xfrm>
          <a:prstGeom prst="rect">
            <a:avLst/>
          </a:prstGeom>
          <a:blipFill>
            <a:blip r:embed="rId2" cstate="print">
              <a:lum bright="10000"/>
            </a:blip>
            <a:tile tx="0" ty="0" sx="100000" sy="100000" flip="none" algn="tl"/>
          </a:blipFill>
        </p:spPr>
        <p:txBody>
          <a:bodyPr wrap="none" rtlCol="1">
            <a:spAutoFit/>
          </a:bodyPr>
          <a:lstStyle/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Pártite, amore, adeo, 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ché tropo çe se stato.  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lo maitino è sonato, 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çorno me par che sia. </a:t>
            </a:r>
          </a:p>
          <a:p>
            <a:pPr algn="l" defTabSz="360000" rtl="0">
              <a:spcBef>
                <a:spcPts val="1200"/>
              </a:spcBef>
              <a:tabLst>
                <a:tab pos="360000" algn="l"/>
              </a:tabLs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Pártite, amore, adeo, 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che non fossi trovato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in si fina cellata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como nui semo stati. 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Or me bassa, oclo meo – 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tosto sia l'andata, </a:t>
            </a:r>
            <a:r>
              <a:rPr lang="he-I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tenendo la tornata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como d'inamorati; 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sí che per spesso usato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nostra çoglia renovi, 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nostro stato non trovi 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la mala felosia. </a:t>
            </a:r>
          </a:p>
          <a:p>
            <a:pPr algn="l" defTabSz="360000" rtl="0">
              <a:spcBef>
                <a:spcPts val="1200"/>
              </a:spcBef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Pártite, amore, adeo,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e vane tostamente,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ch'ona toa cossa t'aço</a:t>
            </a:r>
          </a:p>
          <a:p>
            <a:pPr algn="l" defTabSz="360000" rtl="0">
              <a:tabLst>
                <a:tab pos="360000" algn="l"/>
              </a:tabLst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pareclata in presente. 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23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Shimeon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Yitshaq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(970-1000)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‘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Dodi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shaliṭ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be-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khol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mifʿal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head to toe imagination of God  </a:t>
            </a:r>
            <a:endParaRPr lang="he-I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358775">
              <a:spcBef>
                <a:spcPct val="0"/>
              </a:spcBef>
              <a:buNone/>
              <a:tabLst>
                <a:tab pos="358775" algn="r"/>
              </a:tabLst>
            </a:pP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יוצר לפסח / לשבת חול המועד לפסח</a:t>
            </a:r>
            <a:endParaRPr lang="he-IL" alt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ctr" defTabSz="358775">
              <a:spcBef>
                <a:spcPct val="0"/>
              </a:spcBef>
              <a:buNone/>
              <a:tabLst>
                <a:tab pos="358775" algn="r"/>
              </a:tabLst>
            </a:pPr>
            <a:r>
              <a:rPr lang="en-US" alt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Yotser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for Passover / for the </a:t>
            </a:r>
            <a:r>
              <a:rPr lang="en-US" alt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Shabbath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in the Passover week</a:t>
            </a:r>
          </a:p>
          <a:p>
            <a:pPr marL="0" indent="0" algn="r" defTabSz="358775" rtl="1">
              <a:lnSpc>
                <a:spcPct val="110000"/>
              </a:lnSpc>
              <a:spcBef>
                <a:spcPct val="0"/>
              </a:spcBef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אֲ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הוּבֶ[י]ךָ אֲ[הֵ]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בוּך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מֵישָׁרִים 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שִׁ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ירָתְךָ 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נוֹגְנִים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וְשׁוֹרְרִים </a:t>
            </a:r>
          </a:p>
          <a:p>
            <a:pPr marL="0" indent="0" algn="r" defTabSz="358775" rtl="1">
              <a:lnSpc>
                <a:spcPct val="110000"/>
              </a:lnSpc>
              <a:spcBef>
                <a:spcPct val="0"/>
              </a:spcBef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אַ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חֲרֵימו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ֹ קִידְּמוּ שָׁרִים 			שִׁיר הַשִּׁירִים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א 1).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</a:p>
          <a:p>
            <a:pPr marL="0" indent="0" algn="r" defTabSz="358775" rtl="1">
              <a:lnSpc>
                <a:spcPct val="110000"/>
              </a:lnSpc>
              <a:spcBef>
                <a:spcPts val="600"/>
              </a:spcBef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אֱ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מוּנַת עִתֵּי חוּקוֹת 	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מִ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פֶּה אֶל פֶּה נֶעְתָּקוֹת </a:t>
            </a:r>
          </a:p>
          <a:p>
            <a:pPr marL="0" indent="0" algn="r" defTabSz="358775" rtl="1">
              <a:lnSpc>
                <a:spcPct val="110000"/>
              </a:lnSpc>
              <a:spcBef>
                <a:spcPct val="0"/>
              </a:spcBef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אֲ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מָרוֹת 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חֵיך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ְ מַמְתִּיקוֹת 			יִשָּׁקֵנִי מִנְּשִׁיקוֹת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א 2).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</a:p>
          <a:p>
            <a:pPr marL="0" indent="0" algn="r" defTabSz="358775" rtl="1">
              <a:lnSpc>
                <a:spcPct val="100000"/>
              </a:lnSpc>
              <a:spcBef>
                <a:spcPct val="0"/>
              </a:spcBef>
              <a:buNone/>
              <a:tabLst>
                <a:tab pos="358775" algn="r"/>
              </a:tabLst>
            </a:pPr>
            <a:endParaRPr lang="he-IL" altLang="en-US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58775" rtl="1">
              <a:lnSpc>
                <a:spcPct val="110000"/>
              </a:lnSpc>
              <a:spcBef>
                <a:spcPct val="0"/>
              </a:spcBef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5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בַּ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עֲשׂוֹתְךָ נוֹרָאוֹת לַהֲמוֹנֶיךָ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עַ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זִּים נָסוּ מִפָּנֶיךָ </a:t>
            </a:r>
          </a:p>
          <a:p>
            <a:pPr marL="0" indent="0" algn="r" defTabSz="358775" rtl="1">
              <a:lnSpc>
                <a:spcPct val="110000"/>
              </a:lnSpc>
              <a:spcBef>
                <a:spcPct val="0"/>
              </a:spcBef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בָּ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אוּרִים 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כִּבְּדוּך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מְרַנְנֶיך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			לְרֵיחַ 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שְׁמָנֶיך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א 3).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</a:p>
          <a:p>
            <a:pPr marL="0" indent="0" algn="r" defTabSz="358775" rtl="1">
              <a:lnSpc>
                <a:spcPct val="110000"/>
              </a:lnSpc>
              <a:spcBef>
                <a:spcPts val="600"/>
              </a:spcBef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בְּ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חוּרֵי רַחַם מְשַׁחֲרֶיךָ 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וֻ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ועָדוּ לִקְרַאת דַבָּרֶךָ:    </a:t>
            </a:r>
          </a:p>
          <a:p>
            <a:pPr marL="0" indent="0" algn="r" defTabSz="358775" rtl="1">
              <a:lnSpc>
                <a:spcPct val="110000"/>
              </a:lnSpc>
              <a:spcBef>
                <a:spcPct val="0"/>
              </a:spcBef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'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בְּ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אַהַב הֱבִיאֲנִי חֲדָרֶיךָ 			מָשְׁכֵנִי אַחֲרֶיךָ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א 4)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.  [...] </a:t>
            </a:r>
          </a:p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38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24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3" descr="קלף"/>
          <p:cNvSpPr>
            <a:spLocks noGrp="1" noChangeArrowheads="1"/>
          </p:cNvSpPr>
          <p:nvPr>
            <p:ph idx="1"/>
          </p:nvPr>
        </p:nvSpPr>
        <p:spPr>
          <a:xfrm>
            <a:off x="457200" y="785369"/>
            <a:ext cx="8229600" cy="56896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 defTabSz="3587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1200" dirty="0" smtClean="0">
                <a:cs typeface="David" panose="020E0502060401010101" pitchFamily="34" charset="-79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endParaRPr lang="he-IL" alt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אופן</a:t>
            </a:r>
            <a:endParaRPr lang="en-US" alt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דּוֹדִי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ה 10)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שַׁ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לִּיט בְּכָל מִפְעַל 		</a:t>
            </a:r>
            <a:r>
              <a:rPr lang="he-IL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הַ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כֹּל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לְמַעֲנֵיהו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ּ פָּעַל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מֵ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רְבָבָה דָּגוּל וּמוּעַל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קָ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דוֹשׁ בְּמַטָּה וּבְמַעַל. </a:t>
            </a:r>
          </a:p>
          <a:p>
            <a:pPr marL="0" indent="0" algn="r" defTabSz="358775" rt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רֹאשׁוֹ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ה 11)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עִ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טּוּר פָּז כֶּתֶר 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טָ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הוֹר צוֹפֶה כָּל סֵתֶר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120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וּ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מַאֲזִין לְקוֹל עֶתֶר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נַ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עֲרָץ בִּשְׂפַת יֶתֶר.</a:t>
            </a:r>
          </a:p>
          <a:p>
            <a:pPr marL="0" indent="0" algn="r" defTabSz="358775" rt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עֵינָיו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ה 12)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נֶ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גְדּוֹ יַיְשִׁירוּ חוֹזִים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יָ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הּ חֲכַם הָרָזִים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בָּ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חוּר נָעִים כַּאֲרָזִים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זָ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ךְ עוֹשֶׂה חֲזִיזִים.  </a:t>
            </a:r>
          </a:p>
          <a:p>
            <a:pPr marL="0" indent="0" algn="r" defTabSz="358775" rt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לְחָיָו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ה 13)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רֶ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קַח מִגְדְּלוֹת בְּשָׂמִים 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כַּ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בִּיר מֵשִׁיב טְעָמִים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וֹשֶׁר אֲמָרָיו נְעִימִים 	</a:t>
            </a:r>
            <a:r>
              <a:rPr lang="he-IL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הֶ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גְיוֹנָיו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בִּין מְחֻוכָּמִים.  </a:t>
            </a:r>
          </a:p>
          <a:p>
            <a:pPr marL="0" indent="0" algn="r" defTabSz="358775" rt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125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יָדָיו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ה 14)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צֶ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דֶק וּמִשְׁפָּט מֻופְלָאִים 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לִ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גְלִילֵי תַרְשִׁישׁ מְמֻולָּאִים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חֲ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ייָלֵי 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צְבָאָיו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נוֹרָאִים 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חַ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תִּים מִפָּנָיו 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יְרֵיאִים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. 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endParaRPr lang="en-US" alt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000" y="3534977"/>
            <a:ext cx="7920000" cy="30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pPr defTabSz="360000"/>
            <a:r>
              <a:rPr lang="en-US" dirty="0"/>
              <a:t>(2) </a:t>
            </a:r>
            <a:r>
              <a:rPr lang="en-US" dirty="0" err="1"/>
              <a:t>Ofan</a:t>
            </a:r>
            <a:endParaRPr lang="en-US" dirty="0"/>
          </a:p>
          <a:p>
            <a:pPr defTabSz="360000"/>
            <a:r>
              <a:rPr lang="en-US" i="1" dirty="0"/>
              <a:t>My Beloved</a:t>
            </a:r>
            <a:r>
              <a:rPr lang="en-US" dirty="0"/>
              <a:t> </a:t>
            </a:r>
            <a:r>
              <a:rPr lang="en-US" sz="1600" dirty="0"/>
              <a:t>(5:10)</a:t>
            </a:r>
            <a:r>
              <a:rPr lang="en-US" dirty="0"/>
              <a:t>  </a:t>
            </a:r>
            <a:r>
              <a:rPr lang="en-US" dirty="0" smtClean="0"/>
              <a:t>	Ruler </a:t>
            </a:r>
            <a:r>
              <a:rPr lang="en-US" dirty="0"/>
              <a:t>over all work done </a:t>
            </a:r>
          </a:p>
          <a:p>
            <a:pPr defTabSz="360000"/>
            <a:r>
              <a:rPr lang="en-US" dirty="0"/>
              <a:t>		</a:t>
            </a:r>
            <a:r>
              <a:rPr lang="en-US" dirty="0" smtClean="0"/>
              <a:t>			Everything </a:t>
            </a:r>
            <a:r>
              <a:rPr lang="en-US" dirty="0"/>
              <a:t>He did for His sake </a:t>
            </a:r>
          </a:p>
          <a:p>
            <a:pPr defTabSz="360000"/>
            <a:r>
              <a:rPr lang="en-US" dirty="0"/>
              <a:t>	</a:t>
            </a:r>
            <a:r>
              <a:rPr lang="en-US" dirty="0" smtClean="0"/>
              <a:t>				From </a:t>
            </a:r>
            <a:r>
              <a:rPr lang="en-US" dirty="0"/>
              <a:t>ten thousand distinct and raised </a:t>
            </a:r>
          </a:p>
          <a:p>
            <a:pPr defTabSz="360000"/>
            <a:r>
              <a:rPr lang="en-US" dirty="0"/>
              <a:t>		</a:t>
            </a:r>
            <a:r>
              <a:rPr lang="en-US" dirty="0" smtClean="0"/>
              <a:t>			Holy </a:t>
            </a:r>
            <a:r>
              <a:rPr lang="en-US" dirty="0"/>
              <a:t>on earth and in heaven. </a:t>
            </a:r>
          </a:p>
          <a:p>
            <a:pPr defTabSz="360000"/>
            <a:r>
              <a:rPr lang="en-US" i="1" dirty="0"/>
              <a:t>His Head</a:t>
            </a:r>
            <a:r>
              <a:rPr lang="en-US" dirty="0"/>
              <a:t> </a:t>
            </a:r>
            <a:r>
              <a:rPr lang="en-US" sz="1600" dirty="0"/>
              <a:t>(5:11)</a:t>
            </a:r>
            <a:r>
              <a:rPr lang="en-US" dirty="0"/>
              <a:t>  </a:t>
            </a:r>
            <a:r>
              <a:rPr lang="en-US" dirty="0" smtClean="0"/>
              <a:t>	crowned </a:t>
            </a:r>
            <a:r>
              <a:rPr lang="en-US" dirty="0"/>
              <a:t>by a golden crown </a:t>
            </a:r>
          </a:p>
          <a:p>
            <a:pPr defTabSz="360000"/>
            <a:r>
              <a:rPr lang="en-US" dirty="0"/>
              <a:t>		</a:t>
            </a:r>
            <a:r>
              <a:rPr lang="en-US" dirty="0" smtClean="0"/>
              <a:t>			Clear(</a:t>
            </a:r>
            <a:r>
              <a:rPr lang="en-US" dirty="0" err="1" smtClean="0"/>
              <a:t>ly</a:t>
            </a:r>
            <a:r>
              <a:rPr lang="en-US" dirty="0"/>
              <a:t>) he sees everything concealed </a:t>
            </a:r>
          </a:p>
          <a:p>
            <a:pPr defTabSz="360000"/>
            <a:r>
              <a:rPr lang="en-US" dirty="0" smtClean="0"/>
              <a:t>				</a:t>
            </a:r>
            <a:r>
              <a:rPr lang="en-US" dirty="0"/>
              <a:t>	And listen to the voice of prayer </a:t>
            </a:r>
          </a:p>
          <a:p>
            <a:pPr defTabSz="360000"/>
            <a:r>
              <a:rPr lang="en-US" dirty="0" smtClean="0"/>
              <a:t>			</a:t>
            </a:r>
            <a:r>
              <a:rPr lang="en-US" dirty="0"/>
              <a:t>		Adored in overflowing language. </a:t>
            </a:r>
          </a:p>
          <a:p>
            <a:pPr defTabSz="360000"/>
            <a:r>
              <a:rPr lang="en-US" i="1" dirty="0"/>
              <a:t>His Eyes</a:t>
            </a:r>
            <a:r>
              <a:rPr lang="en-US" dirty="0"/>
              <a:t> </a:t>
            </a:r>
            <a:r>
              <a:rPr lang="en-US" sz="1600" dirty="0"/>
              <a:t>(5:12)</a:t>
            </a:r>
            <a:r>
              <a:rPr lang="en-US" dirty="0"/>
              <a:t>  </a:t>
            </a:r>
            <a:r>
              <a:rPr lang="en-US" dirty="0" smtClean="0"/>
              <a:t>		were </a:t>
            </a:r>
            <a:r>
              <a:rPr lang="en-US" dirty="0"/>
              <a:t>straightforward to the prophets </a:t>
            </a:r>
          </a:p>
          <a:p>
            <a:pPr defTabSz="360000"/>
            <a:r>
              <a:rPr lang="en-US" dirty="0"/>
              <a:t>		</a:t>
            </a:r>
            <a:r>
              <a:rPr lang="en-US" dirty="0" smtClean="0"/>
              <a:t>			By </a:t>
            </a:r>
            <a:r>
              <a:rPr lang="en-US" dirty="0"/>
              <a:t>Yah the wise of the secrets </a:t>
            </a:r>
          </a:p>
        </p:txBody>
      </p:sp>
    </p:spTree>
    <p:extLst>
      <p:ext uri="{BB962C8B-B14F-4D97-AF65-F5344CB8AC3E}">
        <p14:creationId xmlns:p14="http://schemas.microsoft.com/office/powerpoint/2010/main" val="2168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25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3" descr="קלף"/>
          <p:cNvSpPr>
            <a:spLocks noGrp="1" noChangeArrowheads="1"/>
          </p:cNvSpPr>
          <p:nvPr>
            <p:ph idx="1"/>
          </p:nvPr>
        </p:nvSpPr>
        <p:spPr>
          <a:xfrm>
            <a:off x="457200" y="785369"/>
            <a:ext cx="8229600" cy="56896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 algn="r" defTabSz="358775" rt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עֵינָיו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ה 12)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נֶ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גְדּוֹ יַיְשִׁירוּ חוֹזִים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יָ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הּ חֲכַם הָרָזִים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בָּ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חוּר נָעִים כַּאֲרָזִים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זָ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ךְ עוֹשֶׂה חֲזִיזִים.  </a:t>
            </a:r>
          </a:p>
          <a:p>
            <a:pPr marL="0" indent="0" algn="r" defTabSz="358775" rt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לְחָיָו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ה 13)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רֶ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קַח מִגְדְּלוֹת בְּשָׂמִים 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כַּ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בִּיר מֵשִׁיב טְעָמִים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וֹשֶׁר אֲמָרָיו נְעִימִים 	</a:t>
            </a:r>
            <a:r>
              <a:rPr lang="he-IL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הֶ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גְיוֹנָיו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בִּין מְחֻוכָּמִים.  </a:t>
            </a:r>
          </a:p>
          <a:p>
            <a:pPr marL="0" indent="0" algn="r" defTabSz="358775" rt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125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יָדָיו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ה 14)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צֶ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דֶק וּמִשְׁפָּט מֻופְלָאִים 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לִ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גְלִילֵי תַרְשִׁישׁ מְמֻולָּאִים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חֲ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ייָלֵי 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צְבָאָיו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נוֹרָאִים 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חַ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תִּים מִפָּנָיו 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יְרֵיאִים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. 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endParaRPr lang="en-US" alt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000" y="3330783"/>
            <a:ext cx="7920000" cy="338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pPr defTabSz="360000"/>
            <a:r>
              <a:rPr lang="en-US" i="1" dirty="0" smtClean="0"/>
              <a:t>His </a:t>
            </a:r>
            <a:r>
              <a:rPr lang="en-US" i="1" dirty="0"/>
              <a:t>Eyes</a:t>
            </a:r>
            <a:r>
              <a:rPr lang="en-US" dirty="0"/>
              <a:t> </a:t>
            </a:r>
            <a:r>
              <a:rPr lang="en-US" sz="1600" dirty="0"/>
              <a:t>(5:12)</a:t>
            </a:r>
            <a:r>
              <a:rPr lang="en-US" dirty="0"/>
              <a:t>  </a:t>
            </a:r>
            <a:r>
              <a:rPr lang="en-US" dirty="0" smtClean="0"/>
              <a:t>		were </a:t>
            </a:r>
            <a:r>
              <a:rPr lang="en-US" dirty="0"/>
              <a:t>straightforward to the prophets </a:t>
            </a:r>
          </a:p>
          <a:p>
            <a:pPr defTabSz="360000"/>
            <a:r>
              <a:rPr lang="en-US" dirty="0"/>
              <a:t>		</a:t>
            </a:r>
            <a:r>
              <a:rPr lang="en-US" dirty="0" smtClean="0"/>
              <a:t>			By </a:t>
            </a:r>
            <a:r>
              <a:rPr lang="en-US" dirty="0"/>
              <a:t>Yah the wise of the secrets </a:t>
            </a:r>
          </a:p>
          <a:p>
            <a:pPr defTabSz="360000"/>
            <a:r>
              <a:rPr lang="en-US" dirty="0"/>
              <a:t>	</a:t>
            </a:r>
            <a:r>
              <a:rPr lang="en-US" dirty="0" smtClean="0"/>
              <a:t>				chosen </a:t>
            </a:r>
            <a:r>
              <a:rPr lang="en-US" dirty="0"/>
              <a:t>pleasant ones like cedars (by the)</a:t>
            </a:r>
          </a:p>
          <a:p>
            <a:pPr defTabSz="360000"/>
            <a:r>
              <a:rPr lang="en-US" dirty="0" smtClean="0"/>
              <a:t>			</a:t>
            </a:r>
            <a:r>
              <a:rPr lang="en-US" dirty="0"/>
              <a:t>		Pure , who makes thunderstorms. </a:t>
            </a:r>
          </a:p>
          <a:p>
            <a:pPr defTabSz="360000"/>
            <a:r>
              <a:rPr lang="en-US" i="1" dirty="0"/>
              <a:t>His cheeks</a:t>
            </a:r>
            <a:r>
              <a:rPr lang="en-US" dirty="0"/>
              <a:t> </a:t>
            </a:r>
            <a:r>
              <a:rPr lang="en-US" sz="1600" dirty="0"/>
              <a:t>(5:13)</a:t>
            </a:r>
            <a:r>
              <a:rPr lang="en-US" dirty="0"/>
              <a:t>  </a:t>
            </a:r>
            <a:r>
              <a:rPr lang="en-US" dirty="0" smtClean="0"/>
              <a:t>	a </a:t>
            </a:r>
            <a:r>
              <a:rPr lang="en-US" dirty="0"/>
              <a:t>formula of towers of perfumes </a:t>
            </a:r>
          </a:p>
          <a:p>
            <a:pPr defTabSz="360000"/>
            <a:r>
              <a:rPr lang="en-US" dirty="0" smtClean="0"/>
              <a:t>				</a:t>
            </a:r>
            <a:r>
              <a:rPr lang="en-US" dirty="0"/>
              <a:t>	The tremendous bestows taste (of reasoning) </a:t>
            </a:r>
          </a:p>
          <a:p>
            <a:pPr defTabSz="360000"/>
            <a:r>
              <a:rPr lang="en-US" dirty="0" smtClean="0"/>
              <a:t>			</a:t>
            </a:r>
            <a:r>
              <a:rPr lang="en-US" dirty="0"/>
              <a:t>		The directness of His words are pleasant </a:t>
            </a:r>
          </a:p>
          <a:p>
            <a:pPr defTabSz="360000"/>
            <a:r>
              <a:rPr lang="en-US" dirty="0" smtClean="0"/>
              <a:t>				</a:t>
            </a:r>
            <a:r>
              <a:rPr lang="en-US" dirty="0"/>
              <a:t>	His sounds are with sense sophisticated. </a:t>
            </a:r>
          </a:p>
          <a:p>
            <a:pPr defTabSz="360000"/>
            <a:r>
              <a:rPr lang="en-US" i="1" dirty="0"/>
              <a:t>His hands</a:t>
            </a:r>
            <a:r>
              <a:rPr lang="en-US" dirty="0"/>
              <a:t> </a:t>
            </a:r>
            <a:r>
              <a:rPr lang="en-US" sz="1600" dirty="0"/>
              <a:t>(5:14)</a:t>
            </a:r>
            <a:r>
              <a:rPr lang="en-US" dirty="0"/>
              <a:t>  </a:t>
            </a:r>
            <a:r>
              <a:rPr lang="en-US" dirty="0" smtClean="0"/>
              <a:t>	are </a:t>
            </a:r>
            <a:r>
              <a:rPr lang="en-US" dirty="0"/>
              <a:t>wonderful justice and trial </a:t>
            </a:r>
          </a:p>
          <a:p>
            <a:pPr defTabSz="360000"/>
            <a:r>
              <a:rPr lang="en-US" dirty="0" smtClean="0"/>
              <a:t>				</a:t>
            </a:r>
            <a:r>
              <a:rPr lang="en-US" dirty="0"/>
              <a:t>	Similar to scrolls filled with aquamarine. </a:t>
            </a:r>
          </a:p>
          <a:p>
            <a:pPr defTabSz="360000"/>
            <a:r>
              <a:rPr lang="en-US" dirty="0" smtClean="0"/>
              <a:t>			 </a:t>
            </a:r>
            <a:r>
              <a:rPr lang="en-US" dirty="0"/>
              <a:t>		The soldiers of His </a:t>
            </a:r>
            <a:r>
              <a:rPr lang="en-US" dirty="0" err="1"/>
              <a:t>aweful</a:t>
            </a:r>
            <a:r>
              <a:rPr lang="en-US" dirty="0"/>
              <a:t> Hosts </a:t>
            </a:r>
          </a:p>
          <a:p>
            <a:pPr defTabSz="360000"/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Wimp </a:t>
            </a:r>
            <a:r>
              <a:rPr lang="en-US" dirty="0"/>
              <a:t>out before Him full of fear. </a:t>
            </a:r>
          </a:p>
        </p:txBody>
      </p:sp>
    </p:spTree>
    <p:extLst>
      <p:ext uri="{BB962C8B-B14F-4D97-AF65-F5344CB8AC3E}">
        <p14:creationId xmlns:p14="http://schemas.microsoft.com/office/powerpoint/2010/main" val="22884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26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Rectangle 3" descr="קלף"/>
          <p:cNvSpPr>
            <a:spLocks noGrp="1" noChangeArrowheads="1"/>
          </p:cNvSpPr>
          <p:nvPr>
            <p:ph idx="1"/>
          </p:nvPr>
        </p:nvSpPr>
        <p:spPr>
          <a:xfrm>
            <a:off x="457200" y="785369"/>
            <a:ext cx="8229600" cy="56896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1800" b="1" smtClean="0">
                <a:cs typeface="David" panose="020E0502060401010101" pitchFamily="34" charset="-79"/>
              </a:rPr>
              <a:t>שמעון ב"ר יצחק </a:t>
            </a:r>
            <a:r>
              <a:rPr lang="he-IL" altLang="en-US" sz="1800" smtClean="0">
                <a:cs typeface="David" panose="020E0502060401010101" pitchFamily="34" charset="-79"/>
              </a:rPr>
              <a:t>(מגנצא, שליש האחרון של המאה ה-י') / 2</a:t>
            </a:r>
            <a:endParaRPr lang="he-IL" altLang="en-US" sz="2000" smtClean="0">
              <a:cs typeface="David" panose="020E0502060401010101" pitchFamily="34" charset="-79"/>
            </a:endParaRPr>
          </a:p>
          <a:p>
            <a:pPr marL="0" indent="0" algn="r" defTabSz="358775" rt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שׁוֹקָיו </a:t>
            </a:r>
            <a:r>
              <a:rPr lang="he-IL" altLang="en-US" sz="20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ה 15)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ק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וֹמַת עַמּוּדֵי שֵׁשׁ 		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יְ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סוֹד עוֹלָם לְהִתְאַשֵּׁשׁ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				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בַּ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שְּׁבִיעִי לְמַעְלָה מִשֵּׁשׁ 	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יִ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יפָּה כִסְאוֹ לְייַשֵּׁשׁ. </a:t>
            </a:r>
          </a:p>
          <a:p>
            <a:pPr marL="0" indent="0" algn="r" defTabSz="358775" rt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חִיכּוֹ </a:t>
            </a:r>
            <a:r>
              <a:rPr lang="he-IL" altLang="en-US" sz="20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ה 16)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רֻ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ובֵּי תוֹרוֹת וְחֻוקִּים 	יִיחוּדוֹ בְּתֵבֵל וּבִשְׁחָקִים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1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130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				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אַ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דִּירֵי חַשְׁמַלֵּי בְרָקִים 	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ע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וֹצֶם קְדוּשָׁתוֹ מְפִיקִים. </a:t>
            </a:r>
          </a:p>
          <a:p>
            <a:pPr marL="0" indent="0" algn="r" defTabSz="358775" rt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אָנָה </a:t>
            </a:r>
            <a:r>
              <a:rPr lang="he-IL" altLang="en-US" sz="20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ו 1)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	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בָּ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רוּךְ וּמְבוֹרָךְ שְׁמוֹ 		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דּ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וֹרְשִׁים אֶרְאֶלֵּי מְרוֹמוֹ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				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וְ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זֶה אֶל זֶה קוֹרֵא נוֹאֲמוֹ  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וֹמֵר 'קָדוֹשׁ' בְּשַׁלְּשֵׁימוֹ. </a:t>
            </a:r>
          </a:p>
          <a:p>
            <a:pPr marL="0" indent="0" algn="r" defTabSz="358775" rt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דּוֹדִי </a:t>
            </a:r>
            <a:r>
              <a:rPr lang="he-IL" altLang="en-US" sz="20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ו 2)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	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נ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וֹתֵן לְעַמּוֹ עוֹז 			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מִ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פִּימוֹ יִתְבָּרַךְ בְּמָעוֹז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אֲנִי </a:t>
            </a:r>
            <a:r>
              <a:rPr lang="he-IL" altLang="en-US" sz="20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ו 3)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	אֲ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חַזֵּק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תְּהִלָּה וָעוֹז 		</a:t>
            </a:r>
            <a:r>
              <a:rPr lang="he-IL" alt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נ</a:t>
            </a:r>
            <a:r>
              <a:rPr lang="he-IL" alt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וֹעַם לְשֵׁם מִגְדַּל עוֹז.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והחיות [ישוררו וכרובים יפארו ושרפים ירנו ואראלים יברכו פני כל חיה ואופן וכרוב: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'ברוך כבוד ייי ממקומו' (יח' ג 12)]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000" y="3330783"/>
            <a:ext cx="7920000" cy="338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pPr defTabSz="360000"/>
            <a:r>
              <a:rPr lang="en-US" i="1" dirty="0" smtClean="0"/>
              <a:t>His </a:t>
            </a:r>
            <a:r>
              <a:rPr lang="en-US" i="1" dirty="0"/>
              <a:t>legs</a:t>
            </a:r>
            <a:r>
              <a:rPr lang="en-US" dirty="0"/>
              <a:t> </a:t>
            </a:r>
            <a:r>
              <a:rPr lang="en-US" sz="1600" dirty="0"/>
              <a:t>(5:15)</a:t>
            </a:r>
            <a:r>
              <a:rPr lang="en-US" dirty="0"/>
              <a:t>  </a:t>
            </a:r>
            <a:r>
              <a:rPr lang="en-US" dirty="0" smtClean="0"/>
              <a:t>		the </a:t>
            </a:r>
            <a:r>
              <a:rPr lang="en-US" dirty="0"/>
              <a:t>height of marble pillars </a:t>
            </a:r>
          </a:p>
          <a:p>
            <a:pPr defTabSz="360000"/>
            <a:r>
              <a:rPr lang="en-US" dirty="0"/>
              <a:t>	</a:t>
            </a:r>
            <a:r>
              <a:rPr lang="en-US" dirty="0" smtClean="0"/>
              <a:t>				To </a:t>
            </a:r>
            <a:r>
              <a:rPr lang="en-US" dirty="0"/>
              <a:t>strengthen the foundation of the world </a:t>
            </a:r>
          </a:p>
          <a:p>
            <a:pPr defTabSz="360000"/>
            <a:r>
              <a:rPr lang="en-US" dirty="0" smtClean="0"/>
              <a:t>			</a:t>
            </a:r>
            <a:r>
              <a:rPr lang="en-US" dirty="0"/>
              <a:t>		In the </a:t>
            </a:r>
            <a:r>
              <a:rPr lang="en-US" dirty="0" smtClean="0"/>
              <a:t>seventh </a:t>
            </a:r>
            <a:r>
              <a:rPr lang="en-US" dirty="0"/>
              <a:t>(heaven) above the six </a:t>
            </a:r>
          </a:p>
          <a:p>
            <a:pPr defTabSz="360000"/>
            <a:r>
              <a:rPr lang="en-US" dirty="0" smtClean="0"/>
              <a:t>				</a:t>
            </a:r>
            <a:r>
              <a:rPr lang="en-US" dirty="0"/>
              <a:t>	He embellished His throne forever. </a:t>
            </a:r>
          </a:p>
          <a:p>
            <a:pPr defTabSz="360000"/>
            <a:r>
              <a:rPr lang="en-US" i="1" dirty="0"/>
              <a:t>His mouth</a:t>
            </a:r>
            <a:r>
              <a:rPr lang="en-US" dirty="0"/>
              <a:t> </a:t>
            </a:r>
            <a:r>
              <a:rPr lang="en-US" sz="1600" dirty="0"/>
              <a:t>(5:16)</a:t>
            </a:r>
            <a:r>
              <a:rPr lang="en-US" dirty="0"/>
              <a:t>  </a:t>
            </a:r>
            <a:r>
              <a:rPr lang="en-US" dirty="0" smtClean="0"/>
              <a:t>	is </a:t>
            </a:r>
            <a:r>
              <a:rPr lang="en-US" dirty="0"/>
              <a:t>plenty of Torah and laws </a:t>
            </a:r>
          </a:p>
          <a:p>
            <a:pPr defTabSz="360000"/>
            <a:r>
              <a:rPr lang="en-US" dirty="0" smtClean="0"/>
              <a:t>				</a:t>
            </a:r>
            <a:r>
              <a:rPr lang="en-US" dirty="0"/>
              <a:t>	His uniqueness in the world and the heavens </a:t>
            </a:r>
          </a:p>
          <a:p>
            <a:pPr defTabSz="360000"/>
            <a:r>
              <a:rPr lang="en-US" dirty="0" smtClean="0"/>
              <a:t>			</a:t>
            </a:r>
            <a:r>
              <a:rPr lang="en-US" dirty="0"/>
              <a:t>		The magnificent, sparking and lightning </a:t>
            </a:r>
          </a:p>
          <a:p>
            <a:pPr defTabSz="360000"/>
            <a:r>
              <a:rPr lang="en-US" dirty="0" smtClean="0"/>
              <a:t>				</a:t>
            </a:r>
            <a:r>
              <a:rPr lang="en-US" dirty="0"/>
              <a:t>	(angels) express the might of His holiness. </a:t>
            </a:r>
          </a:p>
          <a:p>
            <a:pPr defTabSz="360000"/>
            <a:r>
              <a:rPr lang="en-US" i="1" dirty="0"/>
              <a:t>Whither</a:t>
            </a:r>
            <a:r>
              <a:rPr lang="en-US" dirty="0"/>
              <a:t> </a:t>
            </a:r>
            <a:r>
              <a:rPr lang="en-US" sz="1600" dirty="0"/>
              <a:t>(6:1)</a:t>
            </a:r>
            <a:r>
              <a:rPr lang="en-US" dirty="0"/>
              <a:t>  </a:t>
            </a:r>
            <a:r>
              <a:rPr lang="en-US" dirty="0" smtClean="0"/>
              <a:t>		He </a:t>
            </a:r>
            <a:r>
              <a:rPr lang="en-US" dirty="0"/>
              <a:t>is blessed and blessed His name </a:t>
            </a:r>
          </a:p>
          <a:p>
            <a:pPr defTabSz="360000"/>
            <a:r>
              <a:rPr lang="en-US" dirty="0"/>
              <a:t>	</a:t>
            </a:r>
            <a:r>
              <a:rPr lang="en-US" dirty="0" smtClean="0"/>
              <a:t>				the </a:t>
            </a:r>
            <a:r>
              <a:rPr lang="en-US" i="1" dirty="0" err="1"/>
              <a:t>Erelim</a:t>
            </a:r>
            <a:r>
              <a:rPr lang="en-US" dirty="0"/>
              <a:t> of His </a:t>
            </a:r>
            <a:r>
              <a:rPr lang="en-US" dirty="0" smtClean="0"/>
              <a:t>height </a:t>
            </a:r>
            <a:r>
              <a:rPr lang="en-US" dirty="0"/>
              <a:t>are seeking </a:t>
            </a:r>
          </a:p>
          <a:p>
            <a:pPr defTabSz="360000"/>
            <a:r>
              <a:rPr lang="en-US" dirty="0"/>
              <a:t>		</a:t>
            </a:r>
            <a:r>
              <a:rPr lang="en-US" dirty="0" smtClean="0"/>
              <a:t>			And </a:t>
            </a:r>
            <a:r>
              <a:rPr lang="en-US" dirty="0"/>
              <a:t>the one call to the other speaking </a:t>
            </a:r>
          </a:p>
          <a:p>
            <a:pPr defTabSz="360000"/>
            <a:r>
              <a:rPr lang="en-US" dirty="0"/>
              <a:t>	</a:t>
            </a:r>
            <a:r>
              <a:rPr lang="en-US" dirty="0" smtClean="0"/>
              <a:t>				Says </a:t>
            </a:r>
            <a:r>
              <a:rPr lang="en-US" dirty="0"/>
              <a:t>‘</a:t>
            </a:r>
            <a:r>
              <a:rPr lang="en-US" i="1" dirty="0" err="1"/>
              <a:t>Qadosh</a:t>
            </a:r>
            <a:r>
              <a:rPr lang="en-US" dirty="0"/>
              <a:t> – Holy’ three times. </a:t>
            </a:r>
          </a:p>
        </p:txBody>
      </p:sp>
    </p:spTree>
    <p:extLst>
      <p:ext uri="{BB962C8B-B14F-4D97-AF65-F5344CB8AC3E}">
        <p14:creationId xmlns:p14="http://schemas.microsoft.com/office/powerpoint/2010/main" val="32023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27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Rectangle 3" descr="קלף"/>
          <p:cNvSpPr>
            <a:spLocks noGrp="1" noChangeArrowheads="1"/>
          </p:cNvSpPr>
          <p:nvPr>
            <p:ph idx="1"/>
          </p:nvPr>
        </p:nvSpPr>
        <p:spPr>
          <a:xfrm>
            <a:off x="457200" y="785369"/>
            <a:ext cx="8229600" cy="56896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1800" b="1" dirty="0" smtClean="0">
                <a:cs typeface="David" panose="020E0502060401010101" pitchFamily="34" charset="-79"/>
              </a:rPr>
              <a:t>שמעון </a:t>
            </a:r>
            <a:r>
              <a:rPr lang="he-IL" altLang="en-US" sz="1800" b="1" dirty="0" err="1" smtClean="0">
                <a:cs typeface="David" panose="020E0502060401010101" pitchFamily="34" charset="-79"/>
              </a:rPr>
              <a:t>ב"ר</a:t>
            </a:r>
            <a:r>
              <a:rPr lang="he-IL" altLang="en-US" sz="1800" b="1" dirty="0" smtClean="0">
                <a:cs typeface="David" panose="020E0502060401010101" pitchFamily="34" charset="-79"/>
              </a:rPr>
              <a:t> יצחק </a:t>
            </a:r>
            <a:r>
              <a:rPr lang="he-IL" altLang="en-US" sz="1800" dirty="0" smtClean="0">
                <a:cs typeface="David" panose="020E0502060401010101" pitchFamily="34" charset="-79"/>
              </a:rPr>
              <a:t>(</a:t>
            </a:r>
            <a:r>
              <a:rPr lang="he-IL" altLang="en-US" sz="1800" dirty="0" err="1" smtClean="0">
                <a:cs typeface="David" panose="020E0502060401010101" pitchFamily="34" charset="-79"/>
              </a:rPr>
              <a:t>מגנצא</a:t>
            </a:r>
            <a:r>
              <a:rPr lang="he-IL" altLang="en-US" sz="1800" dirty="0" smtClean="0">
                <a:cs typeface="David" panose="020E0502060401010101" pitchFamily="34" charset="-79"/>
              </a:rPr>
              <a:t>, שליש האחרון של המאה ה-י') / 2</a:t>
            </a:r>
            <a:endParaRPr lang="he-IL" altLang="en-US" sz="2000" dirty="0" smtClean="0">
              <a:cs typeface="David" panose="020E0502060401010101" pitchFamily="34" charset="-79"/>
            </a:endParaRPr>
          </a:p>
          <a:p>
            <a:pPr marL="0" indent="0" algn="r" defTabSz="358775" rt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אָנָה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ו 1)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בָּ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רוּךְ וּמְבוֹרָךְ שְׁמוֹ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דּ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וֹרְשִׁים אֶרְאֶלֵּי מְרוֹמוֹ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		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וְ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זֶה אֶל זֶה קוֹרֵא 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נוֹאֲמו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ֹ  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וֹמֵר 'קָדוֹשׁ' 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בְּשַׁלְּשֵׁימו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ֹ. </a:t>
            </a:r>
          </a:p>
          <a:p>
            <a:pPr marL="0" indent="0" algn="r" defTabSz="358775" rt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דּוֹדִי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ו 2)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נ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וֹתֵן לְעַמּוֹ עוֹז 			</a:t>
            </a:r>
            <a:r>
              <a:rPr lang="he-IL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מִ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פִּימו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ֹ יִתְבָּרַךְ בְּמָעוֹז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אֲנִי </a:t>
            </a:r>
            <a:r>
              <a:rPr lang="he-IL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(שה"ש ו 3)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		אֲ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חַזֵּק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</a:t>
            </a:r>
            <a:r>
              <a:rPr lang="he-IL" alt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תְּהִלָּה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וָעוֹז 		</a:t>
            </a:r>
            <a:r>
              <a:rPr lang="he-IL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נ</a:t>
            </a:r>
            <a:r>
              <a:rPr lang="he-IL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וֹעַם לְשֵׁם מִגְדַּל עוֹז. 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והחיות [ישוררו וכרובים יפארו ושרפים </a:t>
            </a:r>
            <a:r>
              <a:rPr lang="he-IL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ירנו</a:t>
            </a:r>
            <a:r>
              <a:rPr lang="he-IL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ואראלים יברכו פני כל חיה ואופן וכרוב:</a:t>
            </a:r>
          </a:p>
          <a:p>
            <a:pPr marL="0" indent="0" algn="r" defTabSz="358775" rtl="1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358775" algn="r"/>
              </a:tabLst>
            </a:pPr>
            <a:r>
              <a:rPr lang="he-IL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'ברוך כבוד </a:t>
            </a:r>
            <a:r>
              <a:rPr lang="he-IL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ייי</a:t>
            </a:r>
            <a:r>
              <a:rPr lang="he-IL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ממקומו' (יח' ג 12)]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000" y="3543855"/>
            <a:ext cx="7920000" cy="313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pPr defTabSz="360000"/>
            <a:r>
              <a:rPr lang="en-US" i="1" dirty="0" smtClean="0"/>
              <a:t>Whither</a:t>
            </a:r>
            <a:r>
              <a:rPr lang="en-US" dirty="0" smtClean="0"/>
              <a:t> </a:t>
            </a:r>
            <a:r>
              <a:rPr lang="en-US" sz="1600" dirty="0"/>
              <a:t>(6:1)</a:t>
            </a:r>
            <a:r>
              <a:rPr lang="en-US" dirty="0"/>
              <a:t>  </a:t>
            </a:r>
            <a:r>
              <a:rPr lang="en-US" dirty="0" smtClean="0"/>
              <a:t>		He </a:t>
            </a:r>
            <a:r>
              <a:rPr lang="en-US" dirty="0"/>
              <a:t>is blessed and blessed His name </a:t>
            </a:r>
          </a:p>
          <a:p>
            <a:pPr defTabSz="360000"/>
            <a:r>
              <a:rPr lang="en-US" dirty="0"/>
              <a:t>	</a:t>
            </a:r>
            <a:r>
              <a:rPr lang="en-US" dirty="0" smtClean="0"/>
              <a:t>				the </a:t>
            </a:r>
            <a:r>
              <a:rPr lang="en-US" i="1" dirty="0" err="1"/>
              <a:t>Erelim</a:t>
            </a:r>
            <a:r>
              <a:rPr lang="en-US" dirty="0"/>
              <a:t> of His </a:t>
            </a:r>
            <a:r>
              <a:rPr lang="en-US" dirty="0" smtClean="0"/>
              <a:t>height </a:t>
            </a:r>
            <a:r>
              <a:rPr lang="en-US" dirty="0"/>
              <a:t>are seeking </a:t>
            </a:r>
          </a:p>
          <a:p>
            <a:pPr defTabSz="360000"/>
            <a:r>
              <a:rPr lang="en-US" dirty="0"/>
              <a:t>		</a:t>
            </a:r>
            <a:r>
              <a:rPr lang="en-US" dirty="0" smtClean="0"/>
              <a:t>			And </a:t>
            </a:r>
            <a:r>
              <a:rPr lang="en-US" dirty="0"/>
              <a:t>the one call to the other speaking </a:t>
            </a:r>
          </a:p>
          <a:p>
            <a:pPr defTabSz="360000"/>
            <a:r>
              <a:rPr lang="en-US" dirty="0"/>
              <a:t>	</a:t>
            </a:r>
            <a:r>
              <a:rPr lang="en-US" dirty="0" smtClean="0"/>
              <a:t>				Says </a:t>
            </a:r>
            <a:r>
              <a:rPr lang="en-US" dirty="0"/>
              <a:t>‘</a:t>
            </a:r>
            <a:r>
              <a:rPr lang="en-US" i="1" dirty="0" err="1"/>
              <a:t>Qadosh</a:t>
            </a:r>
            <a:r>
              <a:rPr lang="en-US" dirty="0"/>
              <a:t> – Holy’ three times. </a:t>
            </a:r>
          </a:p>
          <a:p>
            <a:pPr defTabSz="360000"/>
            <a:r>
              <a:rPr lang="en-US" i="1" dirty="0"/>
              <a:t>My beloved</a:t>
            </a:r>
            <a:r>
              <a:rPr lang="en-US" dirty="0"/>
              <a:t> (6:2)  </a:t>
            </a:r>
            <a:r>
              <a:rPr lang="en-US" dirty="0" smtClean="0"/>
              <a:t>	gives </a:t>
            </a:r>
            <a:r>
              <a:rPr lang="en-US" dirty="0"/>
              <a:t>His people strength </a:t>
            </a:r>
          </a:p>
          <a:p>
            <a:pPr defTabSz="360000"/>
            <a:r>
              <a:rPr lang="en-US" dirty="0" smtClean="0"/>
              <a:t>				</a:t>
            </a:r>
            <a:r>
              <a:rPr lang="en-US" dirty="0"/>
              <a:t>	From His mouth it is blessed with joy </a:t>
            </a:r>
          </a:p>
          <a:p>
            <a:pPr defTabSz="360000"/>
            <a:r>
              <a:rPr lang="en-US" i="1" dirty="0"/>
              <a:t>I</a:t>
            </a:r>
            <a:r>
              <a:rPr lang="en-US" dirty="0"/>
              <a:t> (6:3)  </a:t>
            </a:r>
            <a:r>
              <a:rPr lang="en-US" dirty="0" smtClean="0"/>
              <a:t>				shall </a:t>
            </a:r>
            <a:r>
              <a:rPr lang="en-US" dirty="0"/>
              <a:t>reinforce praise and strength </a:t>
            </a:r>
          </a:p>
          <a:p>
            <a:pPr defTabSz="360000"/>
            <a:r>
              <a:rPr lang="en-US" dirty="0" smtClean="0"/>
              <a:t>				</a:t>
            </a:r>
            <a:r>
              <a:rPr lang="en-US" dirty="0"/>
              <a:t>	And pleasant (sound) for the name of the Tower </a:t>
            </a:r>
            <a:r>
              <a:rPr lang="en-US" dirty="0" smtClean="0"/>
              <a:t>of </a:t>
            </a:r>
            <a:r>
              <a:rPr lang="en-US" dirty="0"/>
              <a:t>strength. </a:t>
            </a:r>
            <a:endParaRPr lang="en-US" dirty="0" smtClean="0"/>
          </a:p>
          <a:p>
            <a:pPr defTabSz="360000">
              <a:spcBef>
                <a:spcPts val="2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Creatures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[shall chant, and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Cherubs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shall exalt, and the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Serafim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shall </a:t>
            </a:r>
          </a:p>
          <a:p>
            <a:pPr defTabSz="3600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rejoice, and the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Erelim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shall bless in front of every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Cherub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3600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‘Blessed is the Presence of the LORD, in 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place’  (Ez. 3:12)].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28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[5] Yehuda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HaHasid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(1150–1217), ‘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Anʿim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zemiroth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we-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shirim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aʾarog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– </a:t>
            </a: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hymn for contemplation  </a:t>
            </a:r>
            <a:endParaRPr lang="he-I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360000" rtl="1">
              <a:lnSpc>
                <a:spcPts val="1600"/>
              </a:lnSpc>
              <a:buNone/>
              <a:tabLst>
                <a:tab pos="180340" algn="l"/>
              </a:tabLst>
            </a:pPr>
            <a:r>
              <a:rPr lang="he-IL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שיר הכבוד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אַנְעִים זְמִירוֹת וְשִׁירִים אֶאֱרוֹג,    כִּי אֵלֶיךָ נַפְשִׁי תַעֲרוֹג;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נַפְשִׁי חָמְדָה בְּצֵל יָדֶךָ     לָדַעַת כָּל רָז סוֹדֶךָ.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מִדֵּי דַבְּרִי בִּכְבוֹדֶךָ     הוֹמֶה לִבִּי אֶל דּוֹדֶיךָ,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עַל כֵּן אֲדַבֵּר בְּךָ נִכְבָּדוֹת     וְשִׁמְךָ אֲכַבֵּד בְּשִׁירֵי יְדִידוֹת.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5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אֲ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סַפְּרָה כְבוֹדְךָ וְלֹא רְאִיתִיךָ,    אֲדַמְּךָ אֲכַנְּךָ וְלֹא יְדַעְתִּיךָ: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בְּ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יַד נְבִיאֶיךָ בְּסוֹד עֲבָדֶיךָ     דִּמִּיתָ הֲדַר כְּבוֹד הוֹדֶךָ.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גְּ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דֻלָּתְך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וּגְבוּרָתֶךָ    כִּנּוּ לְתוֹקֶף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פְּעֻלָּתֶך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ָ,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דִּ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מּוּ אוֹתְךָ וְלֹא כְּפִי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יֶשְׁך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   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וַיַּשְׁווּך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לְפִי מַעֲשֶׂיךָ.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הִ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מְשִׁילוּךָ בְּרוֹב חֶזְיוֹנוֹת – הִנְּךָ אֶחָד בְּכָל דִּמְיוֹנוֹת –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10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וַ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יֶּחֱזוּ בְךָ זִקְנָה וּבַחֲרוּת    וּשְׂעַר רֹאשְׁךָ בְּשֵׂיבָה וְשַׁחֲרוּת.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זִ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קְנָה בְּיוֹם דִּין וּבַחֲרוּת בְּיוֹם קְרָב,  כְּאִישׁ מִלְחָמוֹת יָדָיו לוֹ רָב;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חָ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בַשׁ כּוֹבַע יְשׁוּעָה בְּרֹאשׁוֹ,  	הוֹשִׁיעָה לּוֹ יְמִינוֹ וּזְרוֹעַ קָדְשׁוֹ.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92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29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[5] Yehuda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HaHasid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(1150 – 1217), ‘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Anʿim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zemiroth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we-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shirim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aʾarog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– </a:t>
            </a: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hymn for contemplation  </a:t>
            </a:r>
            <a:endParaRPr lang="he-I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360000" rtl="1">
              <a:lnSpc>
                <a:spcPts val="1600"/>
              </a:lnSpc>
              <a:buNone/>
              <a:tabLst>
                <a:tab pos="180340" algn="l"/>
              </a:tabLst>
            </a:pPr>
            <a:r>
              <a:rPr lang="he-IL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שיר הכבוד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אַנְעִים זְמִירוֹת וְשִׁירִים אֶאֱרוֹג,    כִּי אֵלֶיךָ נַפְשִׁי תַעֲרוֹג;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נַפְשִׁי חָמְדָה בְּצֵל יָדֶךָ     לָדַעַת כָּל רָז סוֹדֶךָ.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מִדֵּי דַבְּרִי בִּכְבוֹדֶךָ     הוֹמֶה לִבִּי אֶל דּוֹדֶיךָ,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עַל כֵּן אֲדַבֵּר בְּךָ נִכְבָּדוֹת     וְשִׁמְךָ אֲכַבֵּד בְּשִׁירֵי יְדִידוֹת.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5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</a:t>
            </a:r>
            <a:r>
              <a:rPr lang="he-IL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ֲ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סַפְּרָה כְבוֹדְךָ וְלֹא רְאִיתִיךָ,    אֲדַמְּךָ אֲכַנְּךָ וְלֹא יְדַעְתִּיךָ: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בְּ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יַד נְבִיאֶיךָ בְּסוֹד עֲבָדֶיךָ     דִּמִּיתָ הֲדַר כְּבוֹד הוֹדֶךָ.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גְּ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דֻלָּתְך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וּגְבוּרָתֶךָ    כִּנּוּ לְתוֹקֶף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פְּעֻלָּתֶך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ָ,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דִּ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מּוּ אוֹתְךָ וְלֹא כְּפִי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יֶשְׁך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   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וַיַּשְׁווּך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לְפִי מַעֲשֶׂיךָ.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הִ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מְשִׁילוּךָ בְּרוֹב חֶזְיוֹנוֹת – הִנְּךָ אֶחָד בְּכָל דִּמְיוֹנוֹת –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10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וַ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יֶּחֱזוּ בְךָ זִקְנָה וּבַחֲרוּת    וּשְׂעַר רֹאשְׁךָ בְּשֵׂיבָה וְשַׁחֲרוּת.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זִ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קְנָה בְּיוֹם דִּין וּבַחֲרוּת בְּיוֹם קְרָב,  כְּאִישׁ מִלְחָמוֹת יָדָיו לוֹ רָב;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חָ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בַשׁ כּוֹבַע יְשׁוּעָה בְּרֹאשׁוֹ,  	הוֹשִׁיעָה לּוֹ יְמִינוֹ וּזְרוֹעַ קָדְשׁוֹ.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1251750" y="2046303"/>
            <a:ext cx="181993" cy="138491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1588" y="2369429"/>
            <a:ext cx="82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proem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4854" y="3491485"/>
            <a:ext cx="1105270" cy="44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3092" y="36309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54854" y="3491485"/>
            <a:ext cx="31072" cy="18706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9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2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Periodisation of 3000 years of Hebrew Literature</a:t>
            </a:r>
          </a:p>
        </p:txBody>
      </p:sp>
      <p:graphicFrame>
        <p:nvGraphicFramePr>
          <p:cNvPr id="3135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844121"/>
              </p:ext>
            </p:extLst>
          </p:nvPr>
        </p:nvGraphicFramePr>
        <p:xfrm>
          <a:off x="457200" y="765175"/>
          <a:ext cx="8229600" cy="5798948"/>
        </p:xfrm>
        <a:graphic>
          <a:graphicData uri="http://schemas.openxmlformats.org/drawingml/2006/table">
            <a:tbl>
              <a:tblPr rtl="1"/>
              <a:tblGrid>
                <a:gridCol w="2027237">
                  <a:extLst>
                    <a:ext uri="{9D8B030D-6E8A-4147-A177-3AD203B41FA5}">
                      <a16:colId xmlns:a16="http://schemas.microsoft.com/office/drawing/2014/main" val="173708208"/>
                    </a:ext>
                  </a:extLst>
                </a:gridCol>
                <a:gridCol w="3887788">
                  <a:extLst>
                    <a:ext uri="{9D8B030D-6E8A-4147-A177-3AD203B41FA5}">
                      <a16:colId xmlns:a16="http://schemas.microsoft.com/office/drawing/2014/main" val="3997408866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3596235130"/>
                    </a:ext>
                  </a:extLst>
                </a:gridCol>
              </a:tblGrid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Biblical Literature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BCE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200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81206"/>
                  </a:ext>
                </a:extLst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Apocrypha and Pseudepigrapha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BCE – 100 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5371"/>
                  </a:ext>
                </a:extLst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Ḥazal</a:t>
                      </a:r>
                      <a:r>
                        <a:rPr kumimoji="0" lang="en-US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Rabbinic Literature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CE – 550 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8638"/>
                  </a:ext>
                </a:extLst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Geonim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Medieval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550 - 1050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769879"/>
                  </a:ext>
                </a:extLst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Rishonim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 – 1450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94639"/>
                  </a:ext>
                </a:extLst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Aḥaronim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Renaissance and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Baroque Literature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1450 - 1800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49439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Haskalah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871371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1882 -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212868"/>
                  </a:ext>
                </a:extLst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Erets Yisrael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1920 -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469401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of Israel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1948 -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26403"/>
                  </a:ext>
                </a:extLst>
              </a:tr>
            </a:tbl>
          </a:graphicData>
        </a:graphic>
      </p:graphicFrame>
      <p:sp>
        <p:nvSpPr>
          <p:cNvPr id="3" name="Isosceles Triangle 2"/>
          <p:cNvSpPr>
            <a:spLocks noChangeAspect="1"/>
          </p:cNvSpPr>
          <p:nvPr/>
        </p:nvSpPr>
        <p:spPr>
          <a:xfrm>
            <a:off x="2405854" y="2334831"/>
            <a:ext cx="720000" cy="620690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erge 3"/>
          <p:cNvSpPr>
            <a:spLocks noChangeAspect="1"/>
          </p:cNvSpPr>
          <p:nvPr/>
        </p:nvSpPr>
        <p:spPr>
          <a:xfrm>
            <a:off x="2405854" y="2955521"/>
            <a:ext cx="720000" cy="2899304"/>
          </a:xfrm>
          <a:prstGeom prst="flowChartMerg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00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30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defTabSz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[5] Yehuda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HaHasid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(1150 – 1217), ‘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Anʿim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zemiroth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we-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shirim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aʾarog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– </a:t>
            </a: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hymn for contemplation  </a:t>
            </a:r>
            <a:endParaRPr lang="he-I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360000" rtl="1">
              <a:lnSpc>
                <a:spcPts val="1600"/>
              </a:lnSpc>
              <a:buNone/>
              <a:tabLst>
                <a:tab pos="180340" algn="l"/>
              </a:tabLst>
            </a:pPr>
            <a:r>
              <a:rPr lang="he-IL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שיר הכבוד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אַנְעִים זְמִירוֹת וְשִׁירִים אֶאֱרוֹג,    כִּי אֵלֶיךָ נַפְשִׁי תַעֲרוֹג;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נַפְשִׁי חָמְדָה בְּצֵל יָדֶךָ     לָדַעַת כָּל רָז סוֹדֶךָ.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מִדֵּי דַבְּרִי בִּכְבוֹדֶךָ     הוֹמֶה לִבִּי אֶל דּוֹדֶיךָ,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עַל כֵּן אֲדַבֵּר בְּךָ נִכְבָּדוֹת     וְשִׁמְךָ אֲכַבֵּד בְּשִׁירֵי יְדִידוֹת.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5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אֲ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סַפְּרָה כְבוֹדְךָ וְלֹא רְאִיתִיךָ,    אֲדַמְּךָ אֲכַנְּךָ וְלֹא יְדַעְתִּיךָ: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בְּ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יַד נְבִיאֶיךָ בְּסוֹד עֲבָדֶיךָ     דִּמִּיתָ הֲדַר כְּבוֹד הוֹדֶךָ.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גְּ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דֻלָּתְך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וּגְבוּרָתֶךָ    כִּנּוּ לְתוֹקֶף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פְּעֻלָּתֶך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ָ,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דִּ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מּוּ אוֹתְךָ וְלֹא כְּפִי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יֶשְׁך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   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וַיַּשְׁווּך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לְפִי מַעֲשֶׂיךָ.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הִ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מְשִׁילוּךָ בְּרוֹב חֶזְיוֹנוֹת – הִנְּךָ אֶחָד בְּכָל דִּמְיוֹנוֹת –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10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וַ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יֶּחֱזוּ בְךָ זִקְנָה וּבַחֲרוּת    וּשְׂעַר רֹאשְׁךָ בְּשֵׂיבָה וְשַׁחֲרוּת.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000" y="3534977"/>
            <a:ext cx="7920000" cy="30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dirty="0"/>
              <a:t>HYMN OF THE GLORY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by Judah ben Samuel </a:t>
            </a:r>
            <a:r>
              <a:rPr lang="en-US" i="1" dirty="0" err="1"/>
              <a:t>HeḤasid</a:t>
            </a:r>
            <a:r>
              <a:rPr lang="en-US" dirty="0"/>
              <a:t> of Regensburg </a:t>
            </a:r>
            <a:r>
              <a:rPr lang="en-US" i="1" dirty="0"/>
              <a:t>(ca. </a:t>
            </a:r>
            <a:r>
              <a:rPr lang="en-US" dirty="0" smtClean="0"/>
              <a:t>1150-12I7), </a:t>
            </a:r>
            <a:r>
              <a:rPr lang="en-US" sz="1600" dirty="0" smtClean="0"/>
              <a:t>transl. J.J. </a:t>
            </a:r>
            <a:r>
              <a:rPr lang="en-US" sz="1600" dirty="0" err="1" smtClean="0"/>
              <a:t>Petuchowsky</a:t>
            </a:r>
            <a:endParaRPr lang="en-US" dirty="0"/>
          </a:p>
          <a:p>
            <a:r>
              <a:rPr lang="en-US" sz="1600" dirty="0"/>
              <a:t>1</a:t>
            </a:r>
            <a:r>
              <a:rPr lang="en-US" dirty="0"/>
              <a:t> I sing sweet hymns and weave together songs, </a:t>
            </a:r>
            <a:br>
              <a:rPr lang="en-US" dirty="0"/>
            </a:br>
            <a:r>
              <a:rPr lang="en-US" dirty="0"/>
              <a:t>	Since but for You my panting soul still longs. </a:t>
            </a:r>
          </a:p>
          <a:p>
            <a:r>
              <a:rPr lang="en-US" sz="1600" dirty="0"/>
              <a:t>2</a:t>
            </a:r>
            <a:r>
              <a:rPr lang="en-US" dirty="0"/>
              <a:t> My soul desires to be under the shadow of Your hand </a:t>
            </a:r>
            <a:br>
              <a:rPr lang="en-US" dirty="0"/>
            </a:br>
            <a:r>
              <a:rPr lang="en-US" dirty="0"/>
              <a:t>	That it may of all Your secrets the meaning understand. </a:t>
            </a:r>
          </a:p>
          <a:p>
            <a:r>
              <a:rPr lang="en-US" sz="1600" dirty="0"/>
              <a:t>3</a:t>
            </a:r>
            <a:r>
              <a:rPr lang="en-US" dirty="0"/>
              <a:t> When of Your glory I but speak </a:t>
            </a:r>
          </a:p>
          <a:p>
            <a:r>
              <a:rPr lang="en-US" dirty="0"/>
              <a:t>	My heart is stirred Your love to seek. </a:t>
            </a:r>
          </a:p>
          <a:p>
            <a:r>
              <a:rPr lang="en-US" sz="1600" dirty="0"/>
              <a:t>4</a:t>
            </a:r>
            <a:r>
              <a:rPr lang="en-US" dirty="0"/>
              <a:t> Thus while some weighty things of You I shall proclaim, </a:t>
            </a:r>
            <a:br>
              <a:rPr lang="en-US" dirty="0"/>
            </a:br>
            <a:r>
              <a:rPr lang="en-US" dirty="0"/>
              <a:t>	It is with songs of love that I honor Your name. </a:t>
            </a:r>
          </a:p>
          <a:p>
            <a:r>
              <a:rPr lang="en-US" sz="1600" dirty="0"/>
              <a:t>5</a:t>
            </a:r>
            <a:r>
              <a:rPr lang="en-US" dirty="0"/>
              <a:t> Your glory I shall tell, though I have never seen You.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31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52" y="6488668"/>
            <a:ext cx="491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Germaringen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Ostallg</a:t>
            </a:r>
            <a:r>
              <a:rPr lang="de-DE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äu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St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 , Apsis (1180-1200)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 descr="https://upload.wikimedia.org/wikipedia/commons/thumb/0/03/Romanik_Apsis_Germaringen_Weiher.JPG/1280px-Romanik_Apsis_Germaringen_Weih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32"/>
          <a:stretch/>
        </p:blipFill>
        <p:spPr bwMode="auto">
          <a:xfrm>
            <a:off x="0" y="146597"/>
            <a:ext cx="9144000" cy="63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32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Mainz, Cathedral,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Marktportal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(main entrance, from 1200/10)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marktportal mai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05487"/>
            <a:ext cx="8686800" cy="54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33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5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אֲ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סַפְּרָה כְבוֹדְךָ וְלֹא רְאִיתִיךָ,    אֲדַמְּךָ אֲכַנְּךָ וְלֹא יְדַעְתִּיךָ: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בְּ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יַד נְבִיאֶיךָ בְּסוֹד עֲבָדֶיךָ     דִּמִּיתָ הֲדַר כְּבוֹד הוֹדֶךָ.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גְּ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דֻלָּתְך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וּגְבוּרָתֶךָ    כִּנּוּ לְתוֹקֶף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פְּעֻלָּתֶך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ָ,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דִּ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מּוּ אוֹתְךָ וְלֹא כְּפִי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יֶשְׁך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   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וַיַּשְׁווּך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 לְפִי מַעֲשֶׂיךָ.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הִ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מְשִׁילוּךָ בְּרוֹב חֶזְיוֹנוֹת – הִנְּךָ אֶחָד בְּכָל דִּמְיוֹנוֹת –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10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וַ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יֶּחֱזוּ בְךָ זִקְנָה וּבַחֲרוּת    וּשְׂעַר רֹאשְׁךָ בְּשֵׂיבָה וְשַׁחֲרוּת.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439" y="3255325"/>
            <a:ext cx="7920000" cy="338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sz="16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Your glory I shall tell, though I have never seen You. </a:t>
            </a:r>
          </a:p>
          <a:p>
            <a:r>
              <a:rPr lang="en-US" dirty="0"/>
              <a:t>	I know not what You are, but image can describe You. </a:t>
            </a:r>
          </a:p>
          <a:p>
            <a:r>
              <a:rPr lang="en-US" sz="1600" dirty="0"/>
              <a:t>6</a:t>
            </a:r>
            <a:r>
              <a:rPr lang="en-US" dirty="0"/>
              <a:t> Through Your prophets and in Your servants' mystic speech. </a:t>
            </a:r>
          </a:p>
          <a:p>
            <a:r>
              <a:rPr lang="en-US" dirty="0"/>
              <a:t>	You let us a mere likeness of Your glory reach. </a:t>
            </a:r>
          </a:p>
          <a:p>
            <a:r>
              <a:rPr lang="en-US" sz="1600" dirty="0"/>
              <a:t>7</a:t>
            </a:r>
            <a:r>
              <a:rPr lang="en-US" dirty="0"/>
              <a:t> Your greatness and Your power, too, they named </a:t>
            </a:r>
            <a:br>
              <a:rPr lang="en-US" dirty="0"/>
            </a:br>
            <a:r>
              <a:rPr lang="en-US" dirty="0"/>
              <a:t>	But after Your works for which You are famed. </a:t>
            </a:r>
          </a:p>
          <a:p>
            <a:r>
              <a:rPr lang="en-US" sz="1600" dirty="0"/>
              <a:t>8</a:t>
            </a:r>
            <a:r>
              <a:rPr lang="en-US" dirty="0"/>
              <a:t> They visioned You not in Your absolute. </a:t>
            </a:r>
          </a:p>
          <a:p>
            <a:r>
              <a:rPr lang="en-US" dirty="0"/>
              <a:t>	Your deeds alone vouchsafed them Your similitude. </a:t>
            </a:r>
          </a:p>
          <a:p>
            <a:r>
              <a:rPr lang="en-US" sz="1600" dirty="0"/>
              <a:t>9</a:t>
            </a:r>
            <a:r>
              <a:rPr lang="en-US" dirty="0"/>
              <a:t> In different visions their analogies came. </a:t>
            </a:r>
          </a:p>
          <a:p>
            <a:r>
              <a:rPr lang="en-US" dirty="0"/>
              <a:t>	But, of all their similes, You remain the same. </a:t>
            </a:r>
          </a:p>
          <a:p>
            <a:r>
              <a:rPr lang="en-US" sz="1600" dirty="0"/>
              <a:t>10</a:t>
            </a:r>
            <a:r>
              <a:rPr lang="en-US" dirty="0"/>
              <a:t> They saw You ancient, and they saw You young. </a:t>
            </a:r>
          </a:p>
          <a:p>
            <a:r>
              <a:rPr lang="en-US" dirty="0"/>
              <a:t>	As both white hair and black upon Your head was hung.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34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זִ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קְנָה בְּיוֹם דִּין וּבַחֲרוּת בְּיוֹם קְרָב,  כְּאִישׁ מִלְחָמוֹת יָדָיו לוֹ רָב;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חָ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בַשׁ כּוֹבַע יְשׁוּעָה בְּרֹאשׁוֹ,  	הוֹשִׁיעָה לּוֹ יְמִינוֹ וּזְרוֹעַ קָדְשׁוֹ.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טַ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לְלֵי אוֹרוֹת רֹאשׁוֹ נִמְלָא, 	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קְוֻצּוֹתָיו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רְסִיסֵי לָיְלָה;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יִ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תְפָּאֵר בִּי כִּי חָפֵץ בִּי 		וְהוּא יִהְיֶה לִּי לַעֲטֶרֶת צְבִי.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15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כֶּ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תֶם טָהוֹר פָּז דְּמוּת רֹאשׁוֹ 	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וְחַק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עַל מֵצַח כְּבוֹד שֵׁם קָדְשׁוֹ;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לְ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חֵן וּלְכָבוֹד צְבִי תִפְאָרָה 		אֻמָּתוֹ לוֹ עִטְּרָה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עֲטָרָה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439" y="3255325"/>
            <a:ext cx="7920000" cy="338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sz="1600" dirty="0" smtClean="0"/>
              <a:t>11</a:t>
            </a:r>
            <a:r>
              <a:rPr lang="en-US" dirty="0" smtClean="0"/>
              <a:t> </a:t>
            </a:r>
            <a:r>
              <a:rPr lang="en-US" dirty="0"/>
              <a:t>Old age in judgment, youth on a fighting day </a:t>
            </a:r>
            <a:br>
              <a:rPr lang="en-US" dirty="0"/>
            </a:br>
            <a:r>
              <a:rPr lang="en-US" dirty="0"/>
              <a:t>	When, as a warrior, His hands the battle sway. </a:t>
            </a:r>
          </a:p>
          <a:p>
            <a:r>
              <a:rPr lang="en-US" sz="1600" dirty="0"/>
              <a:t>12</a:t>
            </a:r>
            <a:r>
              <a:rPr lang="en-US" dirty="0"/>
              <a:t> Salvation's helmet on His head He wore; </a:t>
            </a:r>
          </a:p>
          <a:p>
            <a:r>
              <a:rPr lang="en-US" dirty="0"/>
              <a:t>	His right hand and His holy arm the victory Him bore. </a:t>
            </a:r>
          </a:p>
          <a:p>
            <a:r>
              <a:rPr lang="en-US" sz="1600" dirty="0"/>
              <a:t>13</a:t>
            </a:r>
            <a:r>
              <a:rPr lang="en-US" dirty="0"/>
              <a:t> His head replete with saving dew of light, </a:t>
            </a:r>
          </a:p>
          <a:p>
            <a:r>
              <a:rPr lang="en-US" dirty="0"/>
              <a:t>	His curls still wet with dewdrops of the night, </a:t>
            </a:r>
          </a:p>
          <a:p>
            <a:r>
              <a:rPr lang="en-US" sz="1600" dirty="0"/>
              <a:t>14</a:t>
            </a:r>
            <a:r>
              <a:rPr lang="en-US" dirty="0"/>
              <a:t> Glorified by me since He delights in me, </a:t>
            </a:r>
          </a:p>
          <a:p>
            <a:r>
              <a:rPr lang="en-US" dirty="0"/>
              <a:t>	A crown of beauty He'll ever be for me. </a:t>
            </a:r>
          </a:p>
          <a:p>
            <a:r>
              <a:rPr lang="en-US" sz="1600" dirty="0"/>
              <a:t>15</a:t>
            </a:r>
            <a:r>
              <a:rPr lang="en-US" dirty="0"/>
              <a:t> The image of His head appears like fine pure gold; </a:t>
            </a:r>
            <a:br>
              <a:rPr lang="en-US" dirty="0"/>
            </a:br>
            <a:r>
              <a:rPr lang="en-US" dirty="0"/>
              <a:t>	Engraved upon His brow, His holy name is </a:t>
            </a:r>
            <a:r>
              <a:rPr lang="en-US" dirty="0" smtClean="0"/>
              <a:t>told</a:t>
            </a:r>
            <a:r>
              <a:rPr lang="en-US" dirty="0"/>
              <a:t>. </a:t>
            </a:r>
          </a:p>
          <a:p>
            <a:r>
              <a:rPr lang="en-US" sz="1600" dirty="0"/>
              <a:t>16</a:t>
            </a:r>
            <a:r>
              <a:rPr lang="en-US" dirty="0"/>
              <a:t> For grace and glory, for splendor and renown </a:t>
            </a:r>
          </a:p>
          <a:p>
            <a:r>
              <a:rPr lang="en-US" dirty="0"/>
              <a:t>	His chosen people nude for Him a crown.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35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מַ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חְלְפוֹת רֹאשׁוֹ כְּבִימֵי בְחֻרוֹת, 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קְוֻצּוֹתָיו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תַּלְתַּלִּים שְׁחוֹרוֹת: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נְ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וֵה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הַצֶּדֶק צְבִי תִפְאַרְתּוֹ 		יַעֲלֶה נָּא עַל רֹאשׁ שִׂמְחָתוֹ.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סְ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גֻלָּתו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ֹ תְּהִי נָא בְיָדוֹ עֲטֶרֶת 	וּצְנִיף מְלוּכָה צְבִי תִפְאֶרֶת;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20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עֲ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מוּסִים נְשָׂאָם עֲטֶרֶת עִנְּדָם 	מֵאֲשֶׁר יָקְרוּ בְעֵינָיו כִּבְּדָם. 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פְּ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אֵרוֹ עָלַי וּפְאֵרִי עָלָיו, 		וְקָרוֹב אֵלַי בְּקָרְאִי אֵלָיו: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צַ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ח וְאָדוֹם לִלְבוּשׁוֹ אָדוֹם 		פּוּרָה בְּדָרְכוֹ בְּבוֹאוֹ מֵאֱדוֹם.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439" y="3255325"/>
            <a:ext cx="7920000" cy="338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sz="1600" dirty="0" smtClean="0"/>
              <a:t>17</a:t>
            </a:r>
            <a:r>
              <a:rPr lang="en-US" dirty="0" smtClean="0"/>
              <a:t> </a:t>
            </a:r>
            <a:r>
              <a:rPr lang="en-US" dirty="0"/>
              <a:t>His head of plaited hair like that of youthful time; </a:t>
            </a:r>
          </a:p>
          <a:p>
            <a:r>
              <a:rPr lang="en-US" dirty="0"/>
              <a:t>	His locks flow in black curls as they do in one's prime. </a:t>
            </a:r>
          </a:p>
          <a:p>
            <a:r>
              <a:rPr lang="en-US" sz="1600" dirty="0"/>
              <a:t>18</a:t>
            </a:r>
            <a:r>
              <a:rPr lang="en-US" dirty="0"/>
              <a:t> The place of justice, His Temple's glorious site, </a:t>
            </a:r>
          </a:p>
          <a:p>
            <a:r>
              <a:rPr lang="en-US" dirty="0"/>
              <a:t>	o may He set it above His chief delight. </a:t>
            </a:r>
          </a:p>
          <a:p>
            <a:r>
              <a:rPr lang="en-US" sz="1600" dirty="0"/>
              <a:t>19</a:t>
            </a:r>
            <a:r>
              <a:rPr lang="en-US" dirty="0"/>
              <a:t> A diadem in His hand His treasured folk shall be, </a:t>
            </a:r>
            <a:br>
              <a:rPr lang="en-US" dirty="0"/>
            </a:br>
            <a:r>
              <a:rPr lang="en-US" dirty="0"/>
              <a:t>	Of beauty and of splendor a crown for royalty. </a:t>
            </a:r>
          </a:p>
          <a:p>
            <a:r>
              <a:rPr lang="en-US" sz="1600" dirty="0"/>
              <a:t>20</a:t>
            </a:r>
            <a:r>
              <a:rPr lang="en-US" dirty="0"/>
              <a:t> The people that were borne by Him, a crown for them He bound. </a:t>
            </a:r>
          </a:p>
          <a:p>
            <a:r>
              <a:rPr lang="en-US" dirty="0"/>
              <a:t>	He honored them., for in His sight so precious they were found. </a:t>
            </a:r>
          </a:p>
          <a:p>
            <a:r>
              <a:rPr lang="en-US" sz="1600" dirty="0"/>
              <a:t>21</a:t>
            </a:r>
            <a:r>
              <a:rPr lang="en-US" dirty="0"/>
              <a:t> His glory rests on me, my glory upon Him; </a:t>
            </a:r>
          </a:p>
          <a:p>
            <a:r>
              <a:rPr lang="en-US" dirty="0"/>
              <a:t>	And He is near to me when I call out to Him. </a:t>
            </a:r>
          </a:p>
          <a:p>
            <a:r>
              <a:rPr lang="en-US" sz="1600" dirty="0"/>
              <a:t>22</a:t>
            </a:r>
            <a:r>
              <a:rPr lang="en-US" dirty="0"/>
              <a:t> He is bright and ruddy, all red appears His dress, </a:t>
            </a:r>
          </a:p>
          <a:p>
            <a:r>
              <a:rPr lang="en-US" dirty="0"/>
              <a:t>	When He comes home from </a:t>
            </a:r>
            <a:r>
              <a:rPr lang="en-US" dirty="0" smtClean="0"/>
              <a:t>Edom</a:t>
            </a:r>
            <a:r>
              <a:rPr lang="en-US" dirty="0"/>
              <a:t>, from treading the winepress</a:t>
            </a:r>
            <a:r>
              <a:rPr lang="en-US" dirty="0" smtClean="0"/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36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קֶ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שֶׁר תְּפִלִּין הֶרְאָה לֶעָנָיו – תְּמוּנַת יְיָ לְנֶגֶד עֵינָיו: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וֹצֶה בְּעַמּוֹ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עֲנָוִים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יְפָאֵר      יוֹשֵׁב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תְּהִלּוֹת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בָּם לְהִתְפָּאֵר.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25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רֹ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אשׁ דְּבָרְךָ אֱמֶת קוֹרֵא מֵרֹאשׁ     דּוֹר וָדוֹר עַם דּוֹרֶשְׁיךָ דְּרוֹשׁ,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שִׁ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ית הֲמוֹן שִׁירַי נָא עָלֶיךָ    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וְרִנָּתִי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תִקְרַב אֵלֶיךָ.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</a:t>
            </a:r>
            <a:r>
              <a:rPr lang="he-IL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תְּ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הִלָּתִי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תְּהִי נָא לְרֹאשְׁךָ עֲטֶרֶת      וּתְפִלָּתִי תִּכּוֹן קְטוֹרֶת: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</a:t>
            </a:r>
            <a:r>
              <a:rPr lang="he-IL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תִּ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יקַר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שִׁירַת רָשׁ בְּעֵינֶיךָ     	כַּשִּׁיר יוּשַׁר עַל </a:t>
            </a:r>
            <a:r>
              <a:rPr lang="he-IL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קָרְבָּנֶיך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ָ.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439" y="3255325"/>
            <a:ext cx="7920000" cy="338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sz="1600" dirty="0" smtClean="0"/>
              <a:t>23</a:t>
            </a:r>
            <a:r>
              <a:rPr lang="en-US" dirty="0" smtClean="0"/>
              <a:t> </a:t>
            </a:r>
            <a:r>
              <a:rPr lang="en-US" dirty="0"/>
              <a:t>The knot of the </a:t>
            </a:r>
            <a:r>
              <a:rPr lang="en-US" i="1" dirty="0" err="1"/>
              <a:t>tephillin</a:t>
            </a:r>
            <a:r>
              <a:rPr lang="en-US" i="1" dirty="0"/>
              <a:t> </a:t>
            </a:r>
            <a:r>
              <a:rPr lang="en-US" dirty="0"/>
              <a:t>to Moses He has shown.' </a:t>
            </a:r>
            <a:br>
              <a:rPr lang="en-US" dirty="0"/>
            </a:br>
            <a:r>
              <a:rPr lang="en-US" dirty="0"/>
              <a:t>	The meek one had this vision as he stood there alone. </a:t>
            </a:r>
          </a:p>
          <a:p>
            <a:r>
              <a:rPr lang="en-US" sz="1600" dirty="0"/>
              <a:t>24</a:t>
            </a:r>
            <a:r>
              <a:rPr lang="en-US" dirty="0"/>
              <a:t> Delighting in His people, He glorifies the meek,  </a:t>
            </a:r>
          </a:p>
          <a:p>
            <a:r>
              <a:rPr lang="en-US" dirty="0"/>
              <a:t>	Enthroned above their praises, His glory there to seek. </a:t>
            </a:r>
          </a:p>
          <a:p>
            <a:r>
              <a:rPr lang="en-US" sz="1600" dirty="0"/>
              <a:t>25</a:t>
            </a:r>
            <a:r>
              <a:rPr lang="en-US" dirty="0"/>
              <a:t> Truth is Your word's beginning, thence every age's call; </a:t>
            </a:r>
            <a:br>
              <a:rPr lang="en-US" dirty="0"/>
            </a:br>
            <a:r>
              <a:rPr lang="en-US" dirty="0"/>
              <a:t>	The people for You questing, You, too, quest for them all ! </a:t>
            </a:r>
          </a:p>
          <a:p>
            <a:r>
              <a:rPr lang="en-US" sz="1600" dirty="0"/>
              <a:t>26</a:t>
            </a:r>
            <a:r>
              <a:rPr lang="en-US" dirty="0"/>
              <a:t> My many songs, I pray, place on Yourself on high, </a:t>
            </a:r>
            <a:br>
              <a:rPr lang="en-US" dirty="0"/>
            </a:br>
            <a:r>
              <a:rPr lang="en-US" dirty="0"/>
              <a:t>	And let my cry of joy approach You very nigh. </a:t>
            </a:r>
          </a:p>
          <a:p>
            <a:r>
              <a:rPr lang="en-US" sz="1600" dirty="0"/>
              <a:t>27</a:t>
            </a:r>
            <a:r>
              <a:rPr lang="en-US" dirty="0"/>
              <a:t> My praise shall be for You a crown upon Your head, </a:t>
            </a:r>
            <a:br>
              <a:rPr lang="en-US" dirty="0"/>
            </a:br>
            <a:r>
              <a:rPr lang="en-US" dirty="0"/>
              <a:t>	And as the incense was of old, the prayer I have said. </a:t>
            </a:r>
          </a:p>
          <a:p>
            <a:r>
              <a:rPr lang="en-US" sz="1600" dirty="0"/>
              <a:t>28</a:t>
            </a:r>
            <a:r>
              <a:rPr lang="en-US" dirty="0"/>
              <a:t> As precious as in days of yore the song of priestly rite </a:t>
            </a:r>
          </a:p>
          <a:p>
            <a:r>
              <a:rPr lang="en-US" dirty="0"/>
              <a:t>	So may my own poor song appear as precious in Your sight.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37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בִּרְכָתִי תַעֲלֶה לְרֹאשׁ מַשְׁבִּיר,    מְחוֹלֵל וּמוֹלִיד צַדִּיק כַּבִּיר,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30</a:t>
            </a: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	וּבְבִרְכָתִי תְנַעֲנַע לִי רֹאשׁ      וְאוֹתָהּ קַח לְךָ כִּבְשָׂמִים רֹאשׁ,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	יֶעֱרַב נָא שִׂיחִי עָלֶיךָ 	   כִּי נַפְשִׁי תַעֲרוֹג אֵלֶיךָ. 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arkisim" panose="020E0502050101010101" pitchFamily="34" charset="-79"/>
            </a:endParaRPr>
          </a:p>
          <a:p>
            <a:pPr marL="0" indent="0" algn="r" defTabSz="360000" rtl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לך יי הגדלה והגבורה והתפארת והנצח וההוד 	כי כל בשמים ובארץ 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0" indent="0" algn="r" defTabSz="360000" rtl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לך יי הממלכה והמתנשא לכל לראש (דה"א </a:t>
            </a:r>
            <a:r>
              <a:rPr lang="he-IL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כט</a:t>
            </a:r>
            <a:r>
              <a:rPr lang="he-IL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11) 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0" indent="0" algn="r" defTabSz="360000" rtl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		מי ימלל גבורות יי ישמיע כל </a:t>
            </a:r>
            <a:r>
              <a:rPr lang="he-IL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תהלתו</a:t>
            </a:r>
            <a:r>
              <a:rPr lang="he-IL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arkisim" panose="020E0502050101010101" pitchFamily="34" charset="-79"/>
              </a:rPr>
              <a:t> (תה' קו 2)</a:t>
            </a:r>
            <a:r>
              <a:rPr lang="he-IL" sz="24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439" y="3255325"/>
            <a:ext cx="7920000" cy="338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sz="1600" dirty="0" smtClean="0"/>
              <a:t>29</a:t>
            </a:r>
            <a:r>
              <a:rPr lang="en-US" dirty="0" smtClean="0"/>
              <a:t> </a:t>
            </a:r>
            <a:r>
              <a:rPr lang="en-US" dirty="0"/>
              <a:t>My blessing, may it now ascend to God who all sustains, </a:t>
            </a:r>
            <a:br>
              <a:rPr lang="en-US" dirty="0"/>
            </a:br>
            <a:r>
              <a:rPr lang="en-US" dirty="0"/>
              <a:t>	Creator, Father, Righteous One, Almighty He remains. </a:t>
            </a:r>
          </a:p>
          <a:p>
            <a:r>
              <a:rPr lang="en-US" sz="1600" dirty="0"/>
              <a:t>30</a:t>
            </a:r>
            <a:r>
              <a:rPr lang="en-US" dirty="0"/>
              <a:t> And, at my humble blessing, to me Your head incline, </a:t>
            </a:r>
          </a:p>
          <a:p>
            <a:r>
              <a:rPr lang="en-US" dirty="0"/>
              <a:t>	And grant it Your acceptance as though to spices fine. </a:t>
            </a:r>
          </a:p>
          <a:p>
            <a:r>
              <a:rPr lang="en-US" sz="1600" dirty="0"/>
              <a:t>31</a:t>
            </a:r>
            <a:r>
              <a:rPr lang="en-US" dirty="0"/>
              <a:t> O let this prayerful musing be sweet to You as songs, </a:t>
            </a:r>
          </a:p>
          <a:p>
            <a:r>
              <a:rPr lang="en-US" dirty="0"/>
              <a:t>	Since only for Your nearness my panting soul yet longs</a:t>
            </a:r>
            <a:r>
              <a:rPr lang="en-US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en-US" dirty="0"/>
              <a:t>Yours, </a:t>
            </a:r>
            <a:r>
              <a:rPr lang="en-US" dirty="0" smtClean="0"/>
              <a:t>LORD</a:t>
            </a:r>
            <a:r>
              <a:rPr lang="en-US" dirty="0"/>
              <a:t>, are great­ness, might, splendor, triumph, and </a:t>
            </a:r>
            <a:r>
              <a:rPr lang="en-US" dirty="0" smtClean="0"/>
              <a:t>majesty – </a:t>
            </a:r>
          </a:p>
          <a:p>
            <a:r>
              <a:rPr lang="en-US" dirty="0"/>
              <a:t>	</a:t>
            </a:r>
            <a:r>
              <a:rPr lang="en-US" dirty="0" smtClean="0"/>
              <a:t>yes all </a:t>
            </a:r>
            <a:r>
              <a:rPr lang="en-US" dirty="0"/>
              <a:t>that is in heaven and on earth;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You, </a:t>
            </a:r>
            <a:r>
              <a:rPr lang="en-US" dirty="0" smtClean="0"/>
              <a:t>LORD</a:t>
            </a:r>
            <a:r>
              <a:rPr lang="en-US" dirty="0"/>
              <a:t>, belong kingship and preeminence above </a:t>
            </a:r>
            <a:r>
              <a:rPr lang="en-US" dirty="0" smtClean="0"/>
              <a:t>all </a:t>
            </a:r>
            <a:r>
              <a:rPr lang="en-US" sz="1600" dirty="0" smtClean="0"/>
              <a:t>(1 Chron. 29:11)</a:t>
            </a:r>
            <a:r>
              <a:rPr lang="en-US" dirty="0" smtClean="0"/>
              <a:t>   </a:t>
            </a:r>
            <a:endParaRPr lang="en-US" dirty="0"/>
          </a:p>
          <a:p>
            <a:pPr defTabSz="360000">
              <a:lnSpc>
                <a:spcPts val="2200"/>
              </a:lnSpc>
            </a:pPr>
            <a:r>
              <a:rPr lang="en-US" dirty="0"/>
              <a:t>Who can tell the mighty acts of the </a:t>
            </a:r>
            <a:r>
              <a:rPr lang="en-US" dirty="0" smtClean="0"/>
              <a:t>LORD</a:t>
            </a:r>
            <a:r>
              <a:rPr lang="en-US" dirty="0"/>
              <a:t>, proclaim all His praises? </a:t>
            </a:r>
            <a:r>
              <a:rPr lang="en-US" sz="1600" dirty="0" smtClean="0"/>
              <a:t>(Ps. 106:2)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38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literary heritage of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lyrical wedding songs </a:t>
            </a: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became by the device of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allegorization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‘Song of Songs’ </a:t>
            </a:r>
          </a:p>
          <a:p>
            <a:pPr marL="0" indent="0" algn="l" defTabSz="36000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became the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 of situations and relations </a:t>
            </a: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(early)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liturgical poetry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Piyyut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Piyyut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tried to represent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of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Songs </a:t>
            </a: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mystic-poetical unity in its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contrafacta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lyric situations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(Alba) </a:t>
            </a: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reveal the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lyrical-mimetic potential </a:t>
            </a:r>
          </a:p>
          <a:p>
            <a:pPr marL="0" indent="0" algn="l" defTabSz="36000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spc="-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Hymn of Glory</a:t>
            </a:r>
            <a:r>
              <a:rPr lang="en-US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Yehuda </a:t>
            </a:r>
            <a:r>
              <a:rPr lang="en-US" sz="24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HeḤasid</a:t>
            </a:r>
            <a:r>
              <a:rPr lang="en-US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puts </a:t>
            </a:r>
            <a:r>
              <a:rPr lang="en-US" sz="2400" b="1" spc="-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borders to lyricism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‘Song of Song’ –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metaphor to Tora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metaphor to mankind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he-IL" sz="4000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אאא</a:t>
            </a:r>
            <a:endParaRPr lang="en-US" sz="4000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/>
          <a:srcRect l="971"/>
          <a:stretch/>
        </p:blipFill>
        <p:spPr>
          <a:xfrm>
            <a:off x="10844" y="0"/>
            <a:ext cx="9144000" cy="468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5917" y="4310916"/>
            <a:ext cx="6858000" cy="2295414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Song of the One</a:t>
            </a:r>
            <a:r>
              <a:rPr lang="en-US" sz="28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Synagogue Poetry in Early </a:t>
            </a:r>
            <a:r>
              <a:rPr lang="en-US" sz="2800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Ashkenaz</a:t>
            </a:r>
            <a:r>
              <a:rPr lang="en-US" sz="2800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Dr. Peter Sh. </a:t>
            </a:r>
            <a:r>
              <a:rPr lang="en-US" sz="2600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Lehnardt</a:t>
            </a:r>
            <a:r>
              <a:rPr lang="en-US" sz="2600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Ben-Gurion University of the Negev, Beer </a:t>
            </a:r>
            <a:r>
              <a:rPr lang="en-US" sz="2200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Sheva</a:t>
            </a:r>
            <a:endParaRPr lang="en-US" sz="2200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67" y="2542307"/>
            <a:ext cx="2610000" cy="25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74638"/>
            <a:ext cx="8568000" cy="432000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rtl="0"/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Transitions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the world of Jewish prayer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from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prayer towards prayer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endParaRPr lang="he-IL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723220"/>
              </p:ext>
            </p:extLst>
          </p:nvPr>
        </p:nvGraphicFramePr>
        <p:xfrm>
          <a:off x="428596" y="714377"/>
          <a:ext cx="8229600" cy="17512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9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6842"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Before the destruct-ion of the temple of Jerusalem (70 C.E.) </a:t>
                      </a:r>
                      <a:endParaRPr lang="he-IL" sz="1800" b="0" dirty="0" smtClean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private prayers 	 </a:t>
                      </a:r>
                      <a:r>
                        <a:rPr lang="de-DE" sz="18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the liturgy in the Temple</a:t>
                      </a:r>
                      <a:r>
                        <a:rPr lang="de-DE" sz="1800" b="1" i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	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public prayers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800" b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Tefillin </a:t>
                      </a:r>
                      <a:r>
                        <a:rPr lang="de-DE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					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(fast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days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Shema-Yisrael </a:t>
                      </a:r>
                      <a:r>
                        <a:rPr lang="de-DE" sz="18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Reading of Tora and Prophets</a:t>
                      </a:r>
                      <a:endParaRPr lang="he-IL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842"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he-IL" sz="1800" b="0" dirty="0" smtClean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he-IL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1862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966768"/>
              </p:ext>
            </p:extLst>
          </p:nvPr>
        </p:nvGraphicFramePr>
        <p:xfrm>
          <a:off x="428596" y="1628800"/>
          <a:ext cx="8229600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9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8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n-NO" sz="18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Yavne</a:t>
                      </a:r>
                      <a:r>
                        <a:rPr lang="nn-NO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/Jamnia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n-NO" sz="1800" b="0" kern="1200" spc="-4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Mischna </a:t>
                      </a:r>
                      <a:r>
                        <a:rPr lang="nn-NO" sz="1800" b="0" kern="1200" spc="-4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and</a:t>
                      </a:r>
                      <a:r>
                        <a:rPr lang="nn-NO" sz="1800" b="0" kern="1200" spc="-4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Talmud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n-NO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(110 - 550 C.E.)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lang="de-DE" sz="18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Shema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its 			       the Eighteen prayer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benedictions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	       statatory prayers    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(the </a:t>
                      </a:r>
                      <a:r>
                        <a:rPr lang="de-DE" sz="18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Amidah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	        with framework</a:t>
                      </a:r>
                      <a:endParaRPr lang="de-DE" sz="18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20383"/>
              </p:ext>
            </p:extLst>
          </p:nvPr>
        </p:nvGraphicFramePr>
        <p:xfrm>
          <a:off x="428596" y="3429000"/>
          <a:ext cx="8229600" cy="75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9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High-Middle Ages </a:t>
                      </a:r>
                      <a:endParaRPr lang="en-US" sz="18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 C.E.)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Minhagim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(local rites)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44426"/>
              </p:ext>
            </p:extLst>
          </p:nvPr>
        </p:nvGraphicFramePr>
        <p:xfrm>
          <a:off x="428596" y="4170784"/>
          <a:ext cx="8229600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9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l" rtl="0"/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Early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Modern times</a:t>
                      </a:r>
                    </a:p>
                    <a:p>
                      <a:pPr algn="l" rtl="0"/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(1500 C.E. -    )</a:t>
                      </a:r>
                      <a:endParaRPr lang="he-IL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	    </a:t>
                      </a:r>
                      <a:r>
                        <a:rPr lang="de-DE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Unification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the rites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mystic influences 	           Codification 	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print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	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the Halakha (the ritual law) </a:t>
                      </a:r>
                      <a:endParaRPr lang="de-DE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82614"/>
              </p:ext>
            </p:extLst>
          </p:nvPr>
        </p:nvGraphicFramePr>
        <p:xfrm>
          <a:off x="428596" y="5072074"/>
          <a:ext cx="8229600" cy="75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9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l" rtl="0"/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Modern </a:t>
                      </a:r>
                    </a:p>
                    <a:p>
                      <a:pPr algn="l" rtl="0"/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(1800 C.E. -    )</a:t>
                      </a:r>
                      <a:endParaRPr lang="he-IL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sake of a </a:t>
                      </a:r>
                      <a:r>
                        <a:rPr lang="de-DE" sz="18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Gebetserlebnis</a:t>
                      </a:r>
                      <a:r>
                        <a:rPr lang="de-DE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(experience of prayer)  </a:t>
                      </a:r>
                      <a:endParaRPr lang="he-IL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Chassidism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			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		     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eform 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Judaism</a:t>
                      </a:r>
                      <a:endParaRPr lang="he-IL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145912"/>
              </p:ext>
            </p:extLst>
          </p:nvPr>
        </p:nvGraphicFramePr>
        <p:xfrm>
          <a:off x="428596" y="5816272"/>
          <a:ext cx="8229600" cy="75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9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State of Israel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(1948 C.E. -   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Assimilation of rites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Ashkenaz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18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Sefarad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de-DE" sz="18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Edot HaMizrah</a:t>
                      </a:r>
                      <a:endParaRPr lang="he-IL" sz="18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904696"/>
              </p:ext>
            </p:extLst>
          </p:nvPr>
        </p:nvGraphicFramePr>
        <p:xfrm>
          <a:off x="428596" y="2512186"/>
          <a:ext cx="8229600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9898">
                  <a:extLst>
                    <a:ext uri="{9D8B030D-6E8A-4147-A177-3AD203B41FA5}">
                      <a16:colId xmlns:a16="http://schemas.microsoft.com/office/drawing/2014/main" val="2706147598"/>
                    </a:ext>
                  </a:extLst>
                </a:gridCol>
                <a:gridCol w="6169702">
                  <a:extLst>
                    <a:ext uri="{9D8B030D-6E8A-4147-A177-3AD203B41FA5}">
                      <a16:colId xmlns:a16="http://schemas.microsoft.com/office/drawing/2014/main" val="3581038193"/>
                    </a:ext>
                  </a:extLst>
                </a:gridCol>
              </a:tblGrid>
              <a:tr h="8858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n-NO" sz="18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Geonim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n-NO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(550 - 1050 C.E.)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Piyyut</a:t>
                      </a:r>
                      <a:r>
                        <a:rPr kumimoji="0" lang="de-DE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				     </a:t>
                      </a:r>
                      <a:r>
                        <a:rPr kumimoji="0" lang="de-DE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Halakhic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(poetic  </a:t>
                      </a:r>
                      <a:r>
                        <a:rPr kumimoji="0" lang="de-D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       </a:t>
                      </a:r>
                      <a:r>
                        <a:rPr kumimoji="0" lang="de-D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Mahzor</a:t>
                      </a:r>
                      <a:r>
                        <a:rPr kumimoji="0" lang="de-D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Siddur 	     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Literature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‘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intarsia‘) 				     (ritual law)</a:t>
                      </a:r>
                      <a:endParaRPr lang="de-DE" sz="18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963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2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880"/>
            <a:ext cx="8229600" cy="5760000"/>
          </a:xfrm>
          <a:solidFill>
            <a:srgbClr val="CCECFF"/>
          </a:solidFill>
        </p:spPr>
        <p:txBody>
          <a:bodyPr>
            <a:noAutofit/>
          </a:bodyPr>
          <a:lstStyle/>
          <a:p>
            <a:pPr marL="0" indent="0" algn="ctr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conditions for Hebrew Liturgical Poetry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Statuatory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Prayers and readings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benediction formula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Barukh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Ata Adonai, …)</a:t>
            </a:r>
          </a:p>
          <a:p>
            <a:pPr marL="0" indent="0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composition 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Keriyat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Shema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etc.) </a:t>
            </a:r>
          </a:p>
          <a:p>
            <a:pPr marL="0" indent="0" defTabSz="360000">
              <a:lnSpc>
                <a:spcPct val="130000"/>
              </a:lnSpc>
              <a:spcBef>
                <a:spcPts val="0"/>
              </a:spcBef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The liturgical poetry 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Piyyut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replaces as poetical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intarsia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prose parts in the benedictions of a composition</a:t>
            </a:r>
          </a:p>
          <a:p>
            <a:pPr marL="0" indent="0" defTabSz="360000">
              <a:lnSpc>
                <a:spcPct val="130000"/>
              </a:lnSpc>
              <a:spcBef>
                <a:spcPts val="0"/>
              </a:spcBef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3600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Integral part of public prayer – integral part of the ceremony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486225">
            <a:off x="1441179" y="3671857"/>
            <a:ext cx="1111202" cy="492443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Piyyut</a:t>
            </a:r>
            <a:endParaRPr lang="he-IL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96205" y="5152110"/>
            <a:ext cx="8151590" cy="1107996"/>
          </a:xfrm>
          <a:prstGeom prst="rect">
            <a:avLst/>
          </a:prstGeom>
          <a:solidFill>
            <a:srgbClr val="0070C0"/>
          </a:solidFill>
        </p:spPr>
        <p:txBody>
          <a:bodyPr wrap="non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Not as in early Christian liturgy – accompanying chants to the ceremony </a:t>
            </a:r>
          </a:p>
          <a:p>
            <a:pPr algn="ctr" rtl="0"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Not as in classic Arabic literature – poetical reflections of an individual  </a:t>
            </a:r>
            <a:endParaRPr lang="he-IL" sz="2200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81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Songs –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(1:1-8; 4:1-7; 5:10 – 6:3; 8:8-14)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Lyric Reading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Cantillation </a:t>
            </a: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he-I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255228"/>
              </p:ext>
            </p:extLst>
          </p:nvPr>
        </p:nvGraphicFramePr>
        <p:xfrm>
          <a:off x="595313" y="1515381"/>
          <a:ext cx="7920037" cy="5230811"/>
        </p:xfrm>
        <a:graphic>
          <a:graphicData uri="http://schemas.openxmlformats.org/drawingml/2006/table">
            <a:tbl>
              <a:tblPr rtl="1"/>
              <a:tblGrid>
                <a:gridCol w="720003">
                  <a:extLst>
                    <a:ext uri="{9D8B030D-6E8A-4147-A177-3AD203B41FA5}">
                      <a16:colId xmlns:a16="http://schemas.microsoft.com/office/drawing/2014/main" val="3819600815"/>
                    </a:ext>
                  </a:extLst>
                </a:gridCol>
                <a:gridCol w="7200034">
                  <a:extLst>
                    <a:ext uri="{9D8B030D-6E8A-4147-A177-3AD203B41FA5}">
                      <a16:colId xmlns:a16="http://schemas.microsoft.com/office/drawing/2014/main" val="1527476573"/>
                    </a:ext>
                  </a:extLst>
                </a:gridCol>
              </a:tblGrid>
              <a:tr h="47552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latin typeface="Times New Roman"/>
                          <a:ea typeface="Times New Roman"/>
                          <a:cs typeface="David"/>
                        </a:rPr>
                        <a:t>כותרת</a:t>
                      </a:r>
                      <a:endParaRPr lang="en-US" sz="20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 </a:t>
                      </a: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		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שִׁ֥יר הַשִּׁירִ֖ים אֲשֶׁ֥ר לִשְׁלֹמֹֽה.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797260"/>
                  </a:ext>
                </a:extLst>
              </a:tr>
              <a:tr h="47552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*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669356"/>
                  </a:ext>
                </a:extLst>
              </a:tr>
              <a:tr h="190211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Times New Roman"/>
                          <a:ea typeface="Times New Roman"/>
                          <a:cs typeface="David"/>
                        </a:rPr>
                        <a:t>היא: </a:t>
                      </a:r>
                      <a:endParaRPr lang="en-US" sz="20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2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יִשָּׁקֵ֨נִי֙ מִנְּשִׁיק֣וֹת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פִּ֔יהו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ּ 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כִּֽי־טוֹבִ֥ים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דֹּדֶ֖יךָ מִיָּֽיִן.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3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לְרֵ֨יחַ֙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שְׁמָנֶ֣יך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ָ טוֹבִ֔ים   שֶׁ֖מֶן תּוּרַ֣ק שְׁמֶ֑ךָ   עַל־כֵּ֖ן עֲלָמ֥וֹת אֲהֵבֽוּךָ.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4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מָשְׁכֵ֖נִי אַֽחֲרֶ֣יךָ נָּר֑וּצָה   הֱבִיאַ֨נִי הַמֶּ֜לֶךְ חֲדָרָ֗יו 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נָגִ֤ילָה וְנִשְׂמְחָה֙ בָּ֔ךְ   נַזְכִּ֤ירָה דֹדֶ֨יךָ֙ מִיַּ֔יִן   מֵֽישָׁרִ֖ים אֲהֵבֽוּךָ.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374082"/>
                  </a:ext>
                </a:extLst>
              </a:tr>
              <a:tr h="47552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*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127077"/>
                  </a:ext>
                </a:extLst>
              </a:tr>
              <a:tr h="142658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latin typeface="Times New Roman"/>
                          <a:ea typeface="Times New Roman"/>
                          <a:cs typeface="David"/>
                        </a:rPr>
                        <a:t>היא: </a:t>
                      </a:r>
                      <a:endParaRPr lang="en-US" sz="200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5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שְׁחוֹרָ֤ה אֲנִי֙ וְֽנָאוָ֔ה   בְּנ֖וֹת יְרֽוּשָׁלִָ֑ם 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כְּאָֽהֳלֵ֣י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קֵדָ֔ר   כִּֽירִיע֖וֹת שְׁלֹמֹֽה.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6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אַל־תִּרְא֨וּנִי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֙ שֶֽׁאֲנִ֣י שְׁחַרְחֹ֔רֶת 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שֶׁשְּׁזָפַ֖תְנִי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הַשָּׁ֑מֶשׁ  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בבְּנֵ֧י אִמִּ֣י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נִֽחֲרוּ־בִ֗י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  שָׂמֻ֨נִי֙ נֹֽטֵרָ֣ה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אֶת־הַכְּרָמִ֔ים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  כַּרְמִ֥י שֶׁלִּ֖י לֹ֥א נָטָֽרְתִּי.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07695"/>
                  </a:ext>
                </a:extLst>
              </a:tr>
              <a:tr h="47552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*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10647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13000" y="3491006"/>
            <a:ext cx="4518000" cy="1317600"/>
          </a:xfrm>
          <a:prstGeom prst="rect">
            <a:avLst/>
          </a:prstGeom>
          <a:solidFill>
            <a:srgbClr val="FFFF96"/>
          </a:solidFill>
        </p:spPr>
        <p:txBody>
          <a:bodyPr wrap="none" rtlCol="0">
            <a:noAutofit/>
          </a:bodyPr>
          <a:lstStyle/>
          <a:p>
            <a:pPr algn="ctr" rtl="1">
              <a:lnSpc>
                <a:spcPts val="3600"/>
              </a:lnSpc>
            </a:pPr>
            <a:r>
              <a:rPr lang="he-IL" sz="3200" dirty="0" smtClean="0">
                <a:latin typeface="Narkisim" pitchFamily="34" charset="-79"/>
                <a:ea typeface="Times New Roman"/>
                <a:cs typeface="Narkisim" pitchFamily="34" charset="-79"/>
              </a:rPr>
              <a:t>ש</a:t>
            </a:r>
            <a:r>
              <a:rPr lang="he-IL" sz="3200" dirty="0" smtClean="0">
                <a:solidFill>
                  <a:srgbClr val="C00000"/>
                </a:solidFill>
                <a:latin typeface="Narkisim" pitchFamily="34" charset="-79"/>
                <a:ea typeface="Times New Roman"/>
                <a:cs typeface="Narkisim" pitchFamily="34" charset="-79"/>
              </a:rPr>
              <a:t>ִׁ</a:t>
            </a:r>
            <a:r>
              <a:rPr lang="he-IL" sz="3200" dirty="0" smtClean="0">
                <a:latin typeface="Narkisim" pitchFamily="34" charset="-79"/>
                <a:ea typeface="Times New Roman"/>
                <a:cs typeface="Narkisim" pitchFamily="34" charset="-79"/>
              </a:rPr>
              <a:t>יר הַשִּׁירִים אֲשֶׁר לִשְׁלֹמֹה </a:t>
            </a:r>
          </a:p>
          <a:p>
            <a:pPr algn="ctr" rtl="1">
              <a:lnSpc>
                <a:spcPts val="36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Vowel points and distinction marks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3000" y="2149929"/>
            <a:ext cx="4518000" cy="1317600"/>
          </a:xfrm>
          <a:prstGeom prst="rect">
            <a:avLst/>
          </a:prstGeom>
          <a:solidFill>
            <a:srgbClr val="FFFF96"/>
          </a:solidFill>
        </p:spPr>
        <p:txBody>
          <a:bodyPr wrap="none" rtlCol="0">
            <a:noAutofit/>
          </a:bodyPr>
          <a:lstStyle/>
          <a:p>
            <a:pPr algn="ctr" rtl="1">
              <a:lnSpc>
                <a:spcPts val="3600"/>
              </a:lnSpc>
            </a:pPr>
            <a:r>
              <a:rPr lang="he-IL" sz="3200" dirty="0" smtClean="0">
                <a:latin typeface="Narkisim" pitchFamily="34" charset="-79"/>
                <a:ea typeface="Times New Roman"/>
                <a:cs typeface="Narkisim" pitchFamily="34" charset="-79"/>
              </a:rPr>
              <a:t>שיר השירים אשר לשלמה</a:t>
            </a:r>
          </a:p>
          <a:p>
            <a:pPr algn="ctr" rtl="1">
              <a:lnSpc>
                <a:spcPts val="36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Consonants and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matres</a:t>
            </a:r>
            <a:r>
              <a:rPr lang="en-US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lectionis</a:t>
            </a:r>
            <a:r>
              <a:rPr lang="he-IL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3000" y="4832083"/>
            <a:ext cx="4518000" cy="1404000"/>
          </a:xfrm>
          <a:prstGeom prst="rect">
            <a:avLst/>
          </a:prstGeom>
          <a:solidFill>
            <a:srgbClr val="FFFF96"/>
          </a:solidFill>
        </p:spPr>
        <p:txBody>
          <a:bodyPr wrap="none" rtlCol="0">
            <a:noAutofit/>
          </a:bodyPr>
          <a:lstStyle/>
          <a:p>
            <a:pPr algn="ctr" rtl="1">
              <a:lnSpc>
                <a:spcPts val="3600"/>
              </a:lnSpc>
            </a:pPr>
            <a:r>
              <a:rPr lang="he-IL" sz="3200" dirty="0">
                <a:latin typeface="Narkisim" pitchFamily="34" charset="-79"/>
                <a:ea typeface="Times New Roman"/>
                <a:cs typeface="Narkisim" pitchFamily="34" charset="-79"/>
              </a:rPr>
              <a:t>שִׁ֥יר הַשִּׁירִ֖ים אֲשֶׁ֥ר </a:t>
            </a:r>
            <a:r>
              <a:rPr lang="he-IL" sz="3200" dirty="0" smtClean="0">
                <a:latin typeface="Narkisim" pitchFamily="34" charset="-79"/>
                <a:ea typeface="Times New Roman"/>
                <a:cs typeface="Narkisim" pitchFamily="34" charset="-79"/>
              </a:rPr>
              <a:t>לִשְׁלֹמֹֽה: </a:t>
            </a:r>
          </a:p>
          <a:p>
            <a:pPr algn="ctr">
              <a:lnSpc>
                <a:spcPts val="3600"/>
              </a:lnSpc>
              <a:spcBef>
                <a:spcPts val="2400"/>
              </a:spcBef>
            </a:pPr>
            <a:r>
              <a:rPr lang="de-DE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Cantillation marks</a:t>
            </a:r>
            <a:r>
              <a:rPr lang="he-IL" sz="3200" dirty="0" smtClean="0">
                <a:latin typeface="Narkisim" pitchFamily="34" charset="-79"/>
                <a:ea typeface="Times New Roman"/>
                <a:cs typeface="Narkisim" pitchFamily="34" charset="-79"/>
              </a:rPr>
              <a:t>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6763" y="5203372"/>
            <a:ext cx="4185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───────┘</a:t>
            </a:r>
            <a:r>
              <a:rPr lang="he-IL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───────┘</a:t>
            </a:r>
            <a:r>
              <a:rPr lang="he-IL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8225" y="5355772"/>
            <a:ext cx="4326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─────────────────┘</a:t>
            </a:r>
            <a:r>
              <a:rPr lang="he-IL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solidFill>
            <a:srgbClr val="FFFF96"/>
          </a:solidFill>
        </p:spPr>
        <p:txBody>
          <a:bodyPr>
            <a:noAutofit/>
          </a:bodyPr>
          <a:lstStyle/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Songs –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(1:1-8; 4:1-7; 5:10 – 6:3; 8:8-14)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Lyric Reading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Cantillation </a:t>
            </a: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he-I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52501"/>
              </p:ext>
            </p:extLst>
          </p:nvPr>
        </p:nvGraphicFramePr>
        <p:xfrm>
          <a:off x="595313" y="1515381"/>
          <a:ext cx="7920037" cy="5230811"/>
        </p:xfrm>
        <a:graphic>
          <a:graphicData uri="http://schemas.openxmlformats.org/drawingml/2006/table">
            <a:tbl>
              <a:tblPr rtl="1"/>
              <a:tblGrid>
                <a:gridCol w="720003">
                  <a:extLst>
                    <a:ext uri="{9D8B030D-6E8A-4147-A177-3AD203B41FA5}">
                      <a16:colId xmlns:a16="http://schemas.microsoft.com/office/drawing/2014/main" val="3819600815"/>
                    </a:ext>
                  </a:extLst>
                </a:gridCol>
                <a:gridCol w="7200034">
                  <a:extLst>
                    <a:ext uri="{9D8B030D-6E8A-4147-A177-3AD203B41FA5}">
                      <a16:colId xmlns:a16="http://schemas.microsoft.com/office/drawing/2014/main" val="1527476573"/>
                    </a:ext>
                  </a:extLst>
                </a:gridCol>
              </a:tblGrid>
              <a:tr h="47552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latin typeface="Times New Roman"/>
                          <a:ea typeface="Times New Roman"/>
                          <a:cs typeface="David"/>
                        </a:rPr>
                        <a:t>כותרת</a:t>
                      </a:r>
                      <a:endParaRPr lang="en-US" sz="20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 </a:t>
                      </a: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		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שִׁ֥יר הַשִּׁירִ֖ים אֲשֶׁ֥ר לִשְׁלֹמֹֽה.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797260"/>
                  </a:ext>
                </a:extLst>
              </a:tr>
              <a:tr h="47552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*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669356"/>
                  </a:ext>
                </a:extLst>
              </a:tr>
              <a:tr h="190211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Times New Roman"/>
                          <a:ea typeface="Times New Roman"/>
                          <a:cs typeface="David"/>
                        </a:rPr>
                        <a:t>היא: </a:t>
                      </a:r>
                      <a:endParaRPr lang="en-US" sz="20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2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יִשָּׁקֵ֨נִי֙ מִנְּשִׁיק֣וֹת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פִּ֔יהו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ּ 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כִּֽי־טוֹבִ֥ים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דֹּדֶ֖יךָ מִיָּֽיִן.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3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לְרֵ֨יחַ֙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שְׁמָנֶ֣יך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ָ טוֹבִ֔ים   שֶׁ֖מֶן תּוּרַ֣ק שְׁמֶ֑ךָ   עַל־כֵּ֖ן עֲלָמ֥וֹת אֲהֵבֽוּךָ.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4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מָשְׁכֵ֖נִי אַֽחֲרֶ֣יךָ נָּר֑וּצָה   הֱבִיאַ֨נִי הַמֶּ֜לֶךְ חֲדָרָ֗יו 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נָגִ֤ילָה וְנִשְׂמְחָה֙ בָּ֔ךְ   נַזְכִּ֤ירָה דֹדֶ֨יךָ֙ מִיַּ֔יִן   מֵֽישָׁרִ֖ים אֲהֵבֽוּךָ.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374082"/>
                  </a:ext>
                </a:extLst>
              </a:tr>
              <a:tr h="47552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*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127077"/>
                  </a:ext>
                </a:extLst>
              </a:tr>
              <a:tr h="142658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latin typeface="Times New Roman"/>
                          <a:ea typeface="Times New Roman"/>
                          <a:cs typeface="David"/>
                        </a:rPr>
                        <a:t>היא: </a:t>
                      </a:r>
                      <a:endParaRPr lang="en-US" sz="200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5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שְׁחוֹרָ֤ה אֲנִי֙ וְֽנָאוָ֔ה   בְּנ֖וֹת יְרֽוּשָׁלִָ֑ם 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כְּאָֽהֳלֵ֣י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קֵדָ֔ר   כִּֽירִיע֖וֹת שְׁלֹמֹֽה.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6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אַל־תִּרְא֨וּנִי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֙ שֶֽׁאֲנִ֣י שְׁחַרְחֹ֔רֶת 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שֶׁשְּׁזָפַ֖תְנִי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הַשָּׁ֑מֶשׁ  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בבְּנֵ֧י אִמִּ֣י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נִֽחֲרוּ־בִ֗י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  שָׂמֻ֨נִי֙ נֹֽטֵרָ֣ה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אֶת־הַכְּרָמִ֔ים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  כַּרְמִ֥י שֶׁלִּ֖י לֹ֥א נָטָֽרְתִּי.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207695"/>
                  </a:ext>
                </a:extLst>
              </a:tr>
              <a:tr h="47552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*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34077" marR="340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10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4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360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the One  - </a:t>
            </a:r>
            <a:fld id="{5CC59EC4-D9FF-4B2E-9748-308033C7FBEB}" type="slidenum">
              <a:rPr lang="en-US" sz="1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</a:t>
            </a:fld>
            <a:r>
              <a:rPr 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392"/>
            <a:ext cx="8229600" cy="5760000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Songs –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(1:1-8; 4:1-7; 5:10 – 6:3; 8:8-14)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ctr" defTabSz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Lyric Reading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Cantillation </a:t>
            </a:r>
          </a:p>
          <a:p>
            <a:pPr marL="0" indent="0" algn="l" defTabSz="360000">
              <a:lnSpc>
                <a:spcPct val="130000"/>
              </a:lnSpc>
              <a:spcBef>
                <a:spcPts val="0"/>
              </a:spcBef>
              <a:buNone/>
            </a:pPr>
            <a:endParaRPr lang="he-I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defTabSz="360000" rtl="1">
              <a:lnSpc>
                <a:spcPct val="130000"/>
              </a:lnSpc>
              <a:spcBef>
                <a:spcPts val="0"/>
              </a:spcBef>
              <a:buNone/>
            </a:pPr>
            <a:endParaRPr lang="en-US" sz="2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70982"/>
              </p:ext>
            </p:extLst>
          </p:nvPr>
        </p:nvGraphicFramePr>
        <p:xfrm>
          <a:off x="520427" y="1679008"/>
          <a:ext cx="8236800" cy="4693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92902">
                  <a:extLst>
                    <a:ext uri="{9D8B030D-6E8A-4147-A177-3AD203B41FA5}">
                      <a16:colId xmlns:a16="http://schemas.microsoft.com/office/drawing/2014/main" val="262790554"/>
                    </a:ext>
                  </a:extLst>
                </a:gridCol>
                <a:gridCol w="7343898">
                  <a:extLst>
                    <a:ext uri="{9D8B030D-6E8A-4147-A177-3AD203B41FA5}">
                      <a16:colId xmlns:a16="http://schemas.microsoft.com/office/drawing/2014/main" val="12075258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Title: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	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1:1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Song of Songs, by Solomon.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5243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18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She: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Oh, give me of the kisses of your mouth,· For your love is more delightful than wine. </a:t>
                      </a:r>
                    </a:p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Your ointments yield a sweet fragrance, Your name is like finest oil. Therefore, do maidens love you. 4 Draw me after you, let us run! The king has brought me to his chambers: Let us delight and rejoice in your love, Savoring it more than wine Like new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wine·they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love you!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772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458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She: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I am dark, but comely, O daughters of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Jerusalem. 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Like the tents of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Kedar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Like the pavilions of Solomon. 6 Don't stare at me because I am swarthy, Because the sun has gazed upon me. My mother's sons quarreled with me, They made me guard the vineyards; My own vineyard I did not guard.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95793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20930061">
            <a:off x="4956102" y="6069481"/>
            <a:ext cx="42614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Lyric style – Lyric stock situations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80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</p:spPr>
        <p:txBody>
          <a:bodyPr/>
          <a:lstStyle/>
          <a:p>
            <a:pPr algn="l" eaLnBrk="1" hangingPunct="1"/>
            <a:r>
              <a:rPr lang="he-IL" altLang="en-US" sz="180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שה"ש ד 7-1</a:t>
            </a:r>
            <a:endParaRPr lang="he-IL" altLang="en-US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188" y="692150"/>
          <a:ext cx="7920037" cy="6163594"/>
        </p:xfrm>
        <a:graphic>
          <a:graphicData uri="http://schemas.openxmlformats.org/drawingml/2006/table">
            <a:tbl>
              <a:tblPr rtl="1"/>
              <a:tblGrid>
                <a:gridCol w="720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639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Times New Roman"/>
                          <a:ea typeface="Times New Roman"/>
                          <a:cs typeface="David"/>
                        </a:rPr>
                        <a:t>הוא: </a:t>
                      </a:r>
                      <a:endParaRPr lang="en-US" sz="2000" dirty="0">
                        <a:latin typeface="Times New Roman"/>
                        <a:ea typeface="Times New Roman"/>
                        <a:cs typeface="Narkisim"/>
                      </a:endParaRPr>
                    </a:p>
                  </a:txBody>
                  <a:tcPr marL="55984" marR="55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ד </a:t>
                      </a: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1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הִנָּ֨ךְ יָפָ֤ה רַעְיָתִי֙   הִנָּ֣ךְ יָפָ֔ה  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עֵינַ֣יִךְ יוֹנִ֔ים   מִבַּ֖עַד לְצַמָּתֵ֑ךְ  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שַׂעְרֵךְ֙ כְּעֵ֣דֶר הָֽעִזִּ֔ים   שֶׁגָּֽלְשׁ֖וּ מֵהַ֥ר גִּלְעָֽד.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2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שִׁנַּ֨יִך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ְ֙ כְּעֵ֣דֶר הַקְּצוּב֔וֹת   שֶֽׁעָל֖וּ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מִן־הָֽרַחְצָ֑ה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  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שֶׁכֻּלָּם֙ מַתְאִימ֔וֹת   וְשַׁכֻּלָ֖ה אֵ֥ין בָּהֶֽם.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3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כְּח֤וּט הַשָּׁנִי֙ שִׂפְתוֹתַ֔יִךְ   וּמִדְבָּרֵ֖ךְ נָאוֶ֑ה  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כְּפֶ֤לַח הָֽרִמּוֹן֙ רַקָּתֵ֔ךְ   מִבַּ֖עַד לְצַמָּתֵֽךְ.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4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כְּמִגְדַּ֤ל דָּוִיד֙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צַוָּארֵ֔ך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ְ   בָּנ֖וּי לְתַלְפִּיּ֑וֹת   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אֶ֤לֶף הַמָּגֵן֙ תָּל֣וּי עָלָ֔יו   כֹּ֖ל שִׁלְטֵ֥י הַגִּבֹּרִֽים.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5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שְׁנֵ֥י שָׁדַ֛יִךְ כִּשְׁנֵ֥י עֳפָרִ֖ים   תְּאוֹמֵ֣י צְבִיָּ֑ה   הָֽרוֹעִ֖ים בַּשּֽׁוֹשַׁנִּֽים.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6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עַ֤ד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שֶׁיָּפ֨וּח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ַ֙ הַיּ֔וֹם   וְנָ֖סוּ הַצְּלָלִ֑ים  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אֵ֤לֶךְ לִי֙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אֶל־הַ֣ר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הַמּ֔וֹר   </a:t>
                      </a:r>
                      <a:r>
                        <a:rPr lang="he-IL" sz="2400" dirty="0" err="1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וְאֶל־גִּבְעַ֖ת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הַלְּבוֹנָֽה.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7</a:t>
                      </a: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 </a:t>
                      </a:r>
                      <a:r>
                        <a:rPr lang="he-IL" sz="2400" dirty="0" smtClean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כֻּלָּ֤ךְ יָפָה֙ רַעְיָתִ֔י   וּמ֖וּם אֵ֥ין בָּֽךְ. 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55984" marR="55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5984" marR="55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latin typeface="Narkisim" pitchFamily="34" charset="-79"/>
                          <a:ea typeface="Times New Roman"/>
                          <a:cs typeface="Narkisim" pitchFamily="34" charset="-79"/>
                        </a:rPr>
                        <a:t>*</a:t>
                      </a:r>
                      <a:endParaRPr lang="en-US" sz="2400" dirty="0">
                        <a:latin typeface="Narkisim" pitchFamily="34" charset="-79"/>
                        <a:ea typeface="Times New Roman"/>
                        <a:cs typeface="Narkisim" pitchFamily="34" charset="-79"/>
                      </a:endParaRPr>
                    </a:p>
                  </a:txBody>
                  <a:tcPr marL="55984" marR="55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4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3320</TotalTime>
  <Words>2977</Words>
  <Application>Microsoft Office PowerPoint</Application>
  <PresentationFormat>On-screen Show (4:3)</PresentationFormat>
  <Paragraphs>814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David</vt:lpstr>
      <vt:lpstr>Narkisim</vt:lpstr>
      <vt:lpstr>Times New Roman</vt:lpstr>
      <vt:lpstr>Office Theme</vt:lpstr>
      <vt:lpstr>6_Office Theme</vt:lpstr>
      <vt:lpstr>7_Office Theme</vt:lpstr>
      <vt:lpstr>8_Office Theme</vt:lpstr>
      <vt:lpstr>אאא</vt:lpstr>
      <vt:lpstr>Song of the One  - 2 -</vt:lpstr>
      <vt:lpstr>A Periodisation of 3000 years of Hebrew Literature</vt:lpstr>
      <vt:lpstr>Transitions in the world of Jewish prayer – from prayer towards prayer book</vt:lpstr>
      <vt:lpstr>Song of the One  - 5 -</vt:lpstr>
      <vt:lpstr>Song of the One  - 6 -</vt:lpstr>
      <vt:lpstr>Song of the One  - 7 -</vt:lpstr>
      <vt:lpstr>Song of the One  - 8 -</vt:lpstr>
      <vt:lpstr>שה"ש ד 7-1</vt:lpstr>
      <vt:lpstr>Song of Songs 4:1-7</vt:lpstr>
      <vt:lpstr>שה"ש ה 16-9</vt:lpstr>
      <vt:lpstr>Song of Songs 5:9-16</vt:lpstr>
      <vt:lpstr>שה"ש ו 7-1</vt:lpstr>
      <vt:lpstr>Song of Songs 6:1-3</vt:lpstr>
      <vt:lpstr>שה"ש ח 10-6</vt:lpstr>
      <vt:lpstr>Song of Songs 8:8-14</vt:lpstr>
      <vt:lpstr>Song of the One  - 17 -</vt:lpstr>
      <vt:lpstr>Song of the One  - 18 -</vt:lpstr>
      <vt:lpstr>Song of the One  - 19 -</vt:lpstr>
      <vt:lpstr>Song of the One  - 20 -</vt:lpstr>
      <vt:lpstr>Song of the One  - 21 -</vt:lpstr>
      <vt:lpstr>Song of the One  - 22 -</vt:lpstr>
      <vt:lpstr>Song of the One  - 23 -</vt:lpstr>
      <vt:lpstr>Song of the One  - 24 -</vt:lpstr>
      <vt:lpstr>Song of the One  - 25 -</vt:lpstr>
      <vt:lpstr>Song of the One  - 26 -</vt:lpstr>
      <vt:lpstr>Song of the One  - 27 -</vt:lpstr>
      <vt:lpstr>Song of the One  - 28 -</vt:lpstr>
      <vt:lpstr>Song of the One  - 29 -</vt:lpstr>
      <vt:lpstr>Song of the One  - 30 -</vt:lpstr>
      <vt:lpstr>Song of the One  - 31 -</vt:lpstr>
      <vt:lpstr>Song of the One  - 32 -</vt:lpstr>
      <vt:lpstr>Song of the One  - 33 -</vt:lpstr>
      <vt:lpstr>Song of the One  - 34 -</vt:lpstr>
      <vt:lpstr>Song of the One  - 35 -</vt:lpstr>
      <vt:lpstr>Song of the One  - 36 -</vt:lpstr>
      <vt:lpstr>Song of the One  - 37 -</vt:lpstr>
      <vt:lpstr>Song of the One  - 38 -</vt:lpstr>
      <vt:lpstr>אאא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אאא</dc:title>
  <dc:creator>HP</dc:creator>
  <cp:lastModifiedBy>HP</cp:lastModifiedBy>
  <cp:revision>217</cp:revision>
  <cp:lastPrinted>2018-07-01T09:48:43Z</cp:lastPrinted>
  <dcterms:created xsi:type="dcterms:W3CDTF">2018-06-29T09:44:50Z</dcterms:created>
  <dcterms:modified xsi:type="dcterms:W3CDTF">2018-07-10T20:15:03Z</dcterms:modified>
</cp:coreProperties>
</file>