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1" r:id="rId5"/>
    <p:sldId id="262" r:id="rId6"/>
    <p:sldId id="263" r:id="rId7"/>
    <p:sldId id="264" r:id="rId8"/>
    <p:sldId id="265" r:id="rId9"/>
    <p:sldId id="267" r:id="rId10"/>
    <p:sldId id="266" r:id="rId11"/>
    <p:sldId id="268" r:id="rId12"/>
    <p:sldId id="269" r:id="rId13"/>
    <p:sldId id="271" r:id="rId14"/>
    <p:sldId id="270" r:id="rId15"/>
    <p:sldId id="272" r:id="rId16"/>
    <p:sldId id="273" r:id="rId17"/>
    <p:sldId id="274" r:id="rId18"/>
    <p:sldId id="275" r:id="rId19"/>
    <p:sldId id="276" r:id="rId20"/>
    <p:sldId id="280" r:id="rId21"/>
    <p:sldId id="278" r:id="rId22"/>
    <p:sldId id="279" r:id="rId23"/>
    <p:sldId id="27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2" autoAdjust="0"/>
    <p:restoredTop sz="94249" autoAdjust="0"/>
  </p:normalViewPr>
  <p:slideViewPr>
    <p:cSldViewPr snapToGrid="0">
      <p:cViewPr varScale="1">
        <p:scale>
          <a:sx n="85" d="100"/>
          <a:sy n="85" d="100"/>
        </p:scale>
        <p:origin x="641" y="8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6893F-C414-469A-8196-780A02AF4A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EBD2B6-D697-44FB-998F-BD6B5B1182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C2CC0-4EE6-48BE-9F17-716C44E1E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036BD-2A33-4C6A-9B18-053357B1E512}" type="datetimeFigureOut">
              <a:rPr lang="en-US" smtClean="0"/>
              <a:t>12/3/2018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C3E7E5-9402-45E9-B7B2-EC9D0237C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804B6E-A6E2-4B90-AA6B-D31D923E5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BA6D7-58F7-4AE7-B1E7-EC8686E770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197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6DF3B-8BD3-4B36-B8EE-14F014748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563161-ED09-4594-BC1E-37A15B5334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92B636-1045-4334-AB3C-9930EAA79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036BD-2A33-4C6A-9B18-053357B1E512}" type="datetimeFigureOut">
              <a:rPr lang="en-US" smtClean="0"/>
              <a:t>12/3/2018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66308E-275B-47FF-8E0E-BDDDC9197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043003-AB20-4401-A6F4-26402DBDD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BA6D7-58F7-4AE7-B1E7-EC8686E770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526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8F94286-3DA4-4A49-A74C-0B570D532D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EFCBBC-E858-447E-92DA-A4B463D50A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6E136D-3196-407A-BEA8-102D5601C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036BD-2A33-4C6A-9B18-053357B1E512}" type="datetimeFigureOut">
              <a:rPr lang="en-US" smtClean="0"/>
              <a:t>12/3/2018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B0994E-8D45-4E93-BB86-419B297AD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C754A4-A995-4EB6-8591-8E4CFB8A3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BA6D7-58F7-4AE7-B1E7-EC8686E770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947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23635-5F58-45FF-8D32-1049491D6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D51D6E-8B5A-4D2C-BF95-17088D0487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1310AA-0D2D-4B12-937D-A9E4A9017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036BD-2A33-4C6A-9B18-053357B1E512}" type="datetimeFigureOut">
              <a:rPr lang="en-US" smtClean="0"/>
              <a:t>12/3/2018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8DA33C-2A0C-40C0-AB2B-23F2BADF0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A2A00B-D2B8-4C1D-806A-46DF00E96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BA6D7-58F7-4AE7-B1E7-EC8686E770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131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07FCA-98A8-4AC4-96EF-40DC50328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3F3013-90AB-422C-B9D0-B1F380F6AB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A9362C-D842-46D8-8957-CF6A8973C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036BD-2A33-4C6A-9B18-053357B1E512}" type="datetimeFigureOut">
              <a:rPr lang="en-US" smtClean="0"/>
              <a:t>12/3/2018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E0E663-6295-44FF-9FA2-8A6A49D0B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C1F503-CF9C-4D2E-BF91-6CDB7691B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BA6D7-58F7-4AE7-B1E7-EC8686E770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806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0F134-D2DE-4F08-8517-A8DC91C72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7DBC0-88FA-4186-A306-0144E34E3C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CA7309-54C1-451F-A32C-978D11CDB3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5D3AED-A53D-4967-A818-81928BFB2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036BD-2A33-4C6A-9B18-053357B1E512}" type="datetimeFigureOut">
              <a:rPr lang="en-US" smtClean="0"/>
              <a:t>12/3/2018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BF1144-7882-4E04-B163-2A77418AA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0D19DD-6456-46F0-9D0D-02A62144F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BA6D7-58F7-4AE7-B1E7-EC8686E770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169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60F48-874E-4049-8091-0090F3D0D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928439-A104-4363-BDE9-BD80FF6DCC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6DA575-170C-431B-96B7-650ED58BC5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C53970-E27E-458E-97B3-5442A34CD4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31A7A0-6C8E-480A-8E01-87ECF33A37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D932B6-B5C7-421C-BCDD-F8FEEFB1D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036BD-2A33-4C6A-9B18-053357B1E512}" type="datetimeFigureOut">
              <a:rPr lang="en-US" smtClean="0"/>
              <a:t>12/3/2018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20FA8E-AD19-4112-8A65-59745ABE8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278EDD-F797-47B1-9B14-B616BDFA5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BA6D7-58F7-4AE7-B1E7-EC8686E770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405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ED47F-C35C-4FEB-8A5A-B6682C7E1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0398DF-2CB9-40DA-877B-4083F9D0E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036BD-2A33-4C6A-9B18-053357B1E512}" type="datetimeFigureOut">
              <a:rPr lang="en-US" smtClean="0"/>
              <a:t>12/3/2018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A37125-68B6-48A1-9B2F-DFCEE2D0E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481E40-26D7-4E70-AEE4-C99F2677B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BA6D7-58F7-4AE7-B1E7-EC8686E770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644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5829D2-C802-4924-ADCC-3F2186FAE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036BD-2A33-4C6A-9B18-053357B1E512}" type="datetimeFigureOut">
              <a:rPr lang="en-US" smtClean="0"/>
              <a:t>12/3/2018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DC5C77-0F1A-44E2-8703-CFCC99AE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B42F24-3A84-4E1E-94C5-1DBBC46F6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BA6D7-58F7-4AE7-B1E7-EC8686E770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116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95877-66A0-45F9-BBAA-FD0E74076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F61E5A-51C9-4658-A4B8-D2CF1F1905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30F008-CAC8-4ACF-9ADC-894BA84A88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B9F43D-CCB3-4D6D-9679-8A56F3080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036BD-2A33-4C6A-9B18-053357B1E512}" type="datetimeFigureOut">
              <a:rPr lang="en-US" smtClean="0"/>
              <a:t>12/3/2018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A42238-27BF-4BBA-8219-7A9EEAD75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2C807E-1531-47D2-AD4A-CB4234676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BA6D7-58F7-4AE7-B1E7-EC8686E770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717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48250-B6ED-4F47-9CD0-56D3DAE53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D13681-8502-45CE-B07C-29B3C3B64D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A232C3-34F0-475E-8847-133CB76AE5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36ADD2-7F13-430F-A990-2EDBE7D78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036BD-2A33-4C6A-9B18-053357B1E512}" type="datetimeFigureOut">
              <a:rPr lang="en-US" smtClean="0"/>
              <a:t>12/3/2018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8D1FCF-6C62-448B-A0BE-C1E709B41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DD76D4-DE82-45BB-9632-972F99099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BA6D7-58F7-4AE7-B1E7-EC8686E770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968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511464-C515-448D-A6FB-E0BE71134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9F44B6-267C-44E5-AD52-35B8F36CEC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BC703C-73E4-4CC0-BF7D-86775300B8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4036BD-2A33-4C6A-9B18-053357B1E512}" type="datetimeFigureOut">
              <a:rPr lang="en-US" smtClean="0"/>
              <a:t>12/3/2018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F8A46D-9E7C-4424-876F-3F935C2AB3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3C378C-915A-411C-B483-E4259CBB99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DBA6D7-58F7-4AE7-B1E7-EC8686E770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399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37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704A3-4CEC-4B2B-A596-F4A2DE9CEC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0126" y="379828"/>
            <a:ext cx="11311745" cy="683718"/>
          </a:xfrm>
        </p:spPr>
        <p:txBody>
          <a:bodyPr>
            <a:normAutofit fontScale="90000"/>
          </a:bodyPr>
          <a:lstStyle/>
          <a:p>
            <a:r>
              <a:rPr lang="ru-RU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Изобретение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еврейской народной песни</a:t>
            </a:r>
            <a:endParaRPr lang="en-US" sz="4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105D1B-784B-4C4C-A9D0-792457A3BC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196" y="1552770"/>
            <a:ext cx="6961632" cy="448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6990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37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105D1B-784B-4C4C-A9D0-792457A3BC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98" y="1063546"/>
            <a:ext cx="2967292" cy="44845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0850E88-6263-4C55-92F1-E8E3A87A50B7}"/>
              </a:ext>
            </a:extLst>
          </p:cNvPr>
          <p:cNvSpPr/>
          <p:nvPr/>
        </p:nvSpPr>
        <p:spPr>
          <a:xfrm>
            <a:off x="3713871" y="1023803"/>
            <a:ext cx="830931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 споемте песенку, встанем рядом парами. </a:t>
            </a:r>
            <a:br>
              <a:rPr lang="ru-RU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Песенку, которую в далекие дни </a:t>
            </a:r>
            <a:br>
              <a:rPr lang="ru-RU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Пели ребе старые, наши ребе старые, </a:t>
            </a:r>
            <a:br>
              <a:rPr lang="ru-RU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Когда еще мальчишками бегали они.</a:t>
            </a:r>
          </a:p>
          <a:p>
            <a:br>
              <a:rPr lang="ru-RU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хоть песенки слова простые </a:t>
            </a:r>
            <a:br>
              <a:rPr lang="ru-RU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Сложены давным-давно до нас, </a:t>
            </a:r>
            <a:br>
              <a:rPr lang="ru-RU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Пусть покажется, что мы впервые </a:t>
            </a:r>
            <a:br>
              <a:rPr lang="ru-RU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Эту песенку поем сейчас.</a:t>
            </a:r>
            <a:endParaRPr lang="ru-RU" sz="3200" dirty="0"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2527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37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DE79D12-D550-43AF-8EE5-F74D970FAB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116" y="1139481"/>
            <a:ext cx="3410071" cy="50780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006416-0215-4F6A-9FC1-60412F36E8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77"/>
          <a:stretch/>
        </p:blipFill>
        <p:spPr>
          <a:xfrm>
            <a:off x="1303451" y="1660115"/>
            <a:ext cx="5476710" cy="3855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3703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37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DF955B7-7DC6-4673-984D-E8C698C703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7286" y="2038124"/>
            <a:ext cx="12192000" cy="2387600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ru-RU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АЗОЙ ЖЕ, ВИ ДЕР НИГН</a:t>
            </a:r>
            <a:br>
              <a:rPr lang="ru-RU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КЛИНГТ АЦИНДЕР</a:t>
            </a:r>
            <a:br>
              <a:rPr lang="ru-RU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АЗА ФРЕЙЛЕХС</a:t>
            </a:r>
            <a:br>
              <a:rPr lang="ru-RU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ЛОМИР АЛЕ ЗИНГЕН!</a:t>
            </a:r>
            <a:endParaRPr lang="en-US" sz="4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41DEA9-50C1-4FAB-A084-95C4EB1F0A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440" y="2718055"/>
            <a:ext cx="4475987" cy="3415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1189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37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DF955B7-7DC6-4673-984D-E8C698C703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5422" y="1923756"/>
            <a:ext cx="12192000" cy="1776046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br>
              <a:rPr lang="ru-R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Зиновий </a:t>
            </a:r>
            <a:r>
              <a:rPr lang="ru-RU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Киссельгоф</a:t>
            </a:r>
            <a:r>
              <a:rPr lang="ru-RU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(1878-1939)</a:t>
            </a:r>
            <a:br>
              <a:rPr lang="ru-RU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Сборникъ</a:t>
            </a:r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пѣсенъ</a:t>
            </a:r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еврейской школы и семьи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1757D9F-7E6D-4253-9267-C0F58C0F27D0}"/>
              </a:ext>
            </a:extLst>
          </p:cNvPr>
          <p:cNvSpPr txBox="1">
            <a:spLocks/>
          </p:cNvSpPr>
          <p:nvPr/>
        </p:nvSpPr>
        <p:spPr>
          <a:xfrm>
            <a:off x="492368" y="4494629"/>
            <a:ext cx="4664094" cy="99672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ru-R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СПб-Берлин, 1912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14945F-3DAD-4190-86B5-7895850FA2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7" t="7422" r="8101" b="4330"/>
          <a:stretch/>
        </p:blipFill>
        <p:spPr>
          <a:xfrm>
            <a:off x="8256043" y="3699802"/>
            <a:ext cx="1745795" cy="2837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7816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37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92BC15-DAA7-4630-BABB-63B3BB046D67}"/>
              </a:ext>
            </a:extLst>
          </p:cNvPr>
          <p:cNvPicPr/>
          <p:nvPr/>
        </p:nvPicPr>
        <p:blipFill rotWithShape="1">
          <a:blip r:embed="rId2"/>
          <a:srcRect l="14428" t="23468" r="6588" b="3087"/>
          <a:stretch/>
        </p:blipFill>
        <p:spPr bwMode="auto">
          <a:xfrm>
            <a:off x="943609" y="436563"/>
            <a:ext cx="10272079" cy="58070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622492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37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92BC15-DAA7-4630-BABB-63B3BB046D6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32881" y="436563"/>
            <a:ext cx="9893535" cy="58070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58812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37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92BC15-DAA7-4630-BABB-63B3BB046D6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27840" y="436563"/>
            <a:ext cx="8703616" cy="58070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687569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37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92BC15-DAA7-4630-BABB-63B3BB046D6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62508" y="1173982"/>
            <a:ext cx="5531518" cy="41501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F296404-5784-4A4C-9A74-F7615E8EDA4C}"/>
              </a:ext>
            </a:extLst>
          </p:cNvPr>
          <p:cNvSpPr txBox="1">
            <a:spLocks/>
          </p:cNvSpPr>
          <p:nvPr/>
        </p:nvSpPr>
        <p:spPr>
          <a:xfrm>
            <a:off x="610355" y="1173982"/>
            <a:ext cx="4212367" cy="99672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Залман</a:t>
            </a:r>
            <a:r>
              <a:rPr lang="ru-R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Шнеур</a:t>
            </a:r>
            <a:endParaRPr lang="ru-RU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r>
              <a:rPr lang="ru-R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«Маргаритки»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61CACC1-503F-4221-83CB-DB0EB9CD21B7}"/>
              </a:ext>
            </a:extLst>
          </p:cNvPr>
          <p:cNvSpPr txBox="1">
            <a:spLocks/>
          </p:cNvSpPr>
          <p:nvPr/>
        </p:nvSpPr>
        <p:spPr>
          <a:xfrm>
            <a:off x="393896" y="4188933"/>
            <a:ext cx="4848720" cy="99672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Мордехай</a:t>
            </a:r>
            <a:r>
              <a:rPr lang="ru-R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Гебиртиг</a:t>
            </a:r>
            <a:endParaRPr lang="ru-RU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r>
              <a:rPr lang="ru-R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«Гуляйте, ребята!»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6BC968A-B3BF-4592-8F4F-8796AF635FCE}"/>
              </a:ext>
            </a:extLst>
          </p:cNvPr>
          <p:cNvSpPr/>
          <p:nvPr/>
        </p:nvSpPr>
        <p:spPr>
          <a:xfrm>
            <a:off x="10183326" y="5324167"/>
            <a:ext cx="117371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Stanisław</a:t>
            </a:r>
            <a:r>
              <a:rPr lang="ru-RU" sz="800" dirty="0"/>
              <a:t> </a:t>
            </a:r>
            <a:r>
              <a:rPr lang="en-US" sz="800" dirty="0" err="1"/>
              <a:t>Żukowski</a:t>
            </a:r>
            <a:r>
              <a:rPr lang="ru-RU" sz="800" dirty="0"/>
              <a:t> </a:t>
            </a:r>
            <a:r>
              <a:rPr lang="en-US" sz="800" dirty="0"/>
              <a:t>Lies</a:t>
            </a:r>
            <a:endParaRPr lang="ru-RU" sz="800" dirty="0"/>
          </a:p>
        </p:txBody>
      </p:sp>
    </p:spTree>
    <p:extLst>
      <p:ext uri="{BB962C8B-B14F-4D97-AF65-F5344CB8AC3E}">
        <p14:creationId xmlns:p14="http://schemas.microsoft.com/office/powerpoint/2010/main" val="3190499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37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F296404-5784-4A4C-9A74-F7615E8EDA4C}"/>
              </a:ext>
            </a:extLst>
          </p:cNvPr>
          <p:cNvSpPr txBox="1">
            <a:spLocks/>
          </p:cNvSpPr>
          <p:nvPr/>
        </p:nvSpPr>
        <p:spPr>
          <a:xfrm>
            <a:off x="712072" y="1835164"/>
            <a:ext cx="4212367" cy="99672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Бельц</a:t>
            </a:r>
            <a:r>
              <a:rPr lang="ru-R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(1932)</a:t>
            </a:r>
          </a:p>
          <a:p>
            <a:pPr algn="l">
              <a:lnSpc>
                <a:spcPct val="100000"/>
              </a:lnSpc>
            </a:pPr>
            <a:r>
              <a:rPr lang="ru-RU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Ольшанецкий</a:t>
            </a:r>
            <a:r>
              <a:rPr lang="ru-R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l">
              <a:lnSpc>
                <a:spcPct val="100000"/>
              </a:lnSpc>
            </a:pPr>
            <a:r>
              <a:rPr lang="ru-RU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Джейкобс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61CACC1-503F-4221-83CB-DB0EB9CD21B7}"/>
              </a:ext>
            </a:extLst>
          </p:cNvPr>
          <p:cNvSpPr txBox="1">
            <a:spLocks/>
          </p:cNvSpPr>
          <p:nvPr/>
        </p:nvSpPr>
        <p:spPr>
          <a:xfrm>
            <a:off x="393896" y="4188933"/>
            <a:ext cx="4848720" cy="99672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Папиросн</a:t>
            </a:r>
            <a:r>
              <a:rPr lang="ru-R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(1922)</a:t>
            </a:r>
          </a:p>
          <a:p>
            <a:pPr algn="l">
              <a:lnSpc>
                <a:spcPct val="100000"/>
              </a:lnSpc>
            </a:pPr>
            <a:r>
              <a:rPr lang="ru-R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Яблоков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1FF879-B25C-4497-BF94-2AC1C50040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145" y="1148118"/>
            <a:ext cx="6156959" cy="394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4228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37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F296404-5784-4A4C-9A74-F7615E8EDA4C}"/>
              </a:ext>
            </a:extLst>
          </p:cNvPr>
          <p:cNvSpPr txBox="1">
            <a:spLocks/>
          </p:cNvSpPr>
          <p:nvPr/>
        </p:nvSpPr>
        <p:spPr>
          <a:xfrm>
            <a:off x="5340343" y="-217307"/>
            <a:ext cx="2358316" cy="99672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Бельц</a:t>
            </a:r>
            <a:r>
              <a:rPr lang="ru-R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1FF879-B25C-4497-BF94-2AC1C50040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42" y="931315"/>
            <a:ext cx="6156959" cy="41255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9BC562-9C1F-419C-B95C-68D7245EF3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7" t="7199" r="5853" b="5307"/>
          <a:stretch/>
        </p:blipFill>
        <p:spPr>
          <a:xfrm>
            <a:off x="6946490" y="1179871"/>
            <a:ext cx="4763730" cy="486696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CBAFBC4-B297-466A-AD12-42EF97B460C5}"/>
              </a:ext>
            </a:extLst>
          </p:cNvPr>
          <p:cNvSpPr txBox="1">
            <a:spLocks/>
          </p:cNvSpPr>
          <p:nvPr/>
        </p:nvSpPr>
        <p:spPr>
          <a:xfrm>
            <a:off x="362542" y="5208768"/>
            <a:ext cx="6377471" cy="99672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Иллюстрации: Блог Д. </a:t>
            </a:r>
            <a:r>
              <a:rPr lang="ru-RU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Ассафа</a:t>
            </a:r>
            <a:endParaRPr lang="en-US" sz="1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7039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37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704A3-4CEC-4B2B-A596-F4A2DE9CEC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23071" y="3545865"/>
            <a:ext cx="8067367" cy="2387600"/>
          </a:xfrm>
        </p:spPr>
        <p:txBody>
          <a:bodyPr>
            <a:normAutofit fontScale="90000"/>
          </a:bodyPr>
          <a:lstStyle/>
          <a:p>
            <a:r>
              <a:rPr lang="ru-RU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Велвл</a:t>
            </a:r>
            <a:r>
              <a:rPr lang="ru-RU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Збаржер</a:t>
            </a:r>
            <a:br>
              <a:rPr lang="ru-RU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(Вольф </a:t>
            </a:r>
            <a:r>
              <a:rPr lang="ru-RU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Эренкранц</a:t>
            </a:r>
            <a:r>
              <a:rPr lang="ru-RU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ru-RU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1819-1883</a:t>
            </a:r>
            <a:br>
              <a:rPr lang="ru-RU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«Народные песни </a:t>
            </a:r>
            <a:br>
              <a:rPr lang="ru-RU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фолкс</a:t>
            </a:r>
            <a:r>
              <a:rPr lang="ru-RU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-лидер) </a:t>
            </a:r>
            <a:br>
              <a:rPr lang="ru-RU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разговорном языке евреев Польши и Молдавии</a:t>
            </a:r>
            <a:br>
              <a:rPr lang="ru-RU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переводом на древнееврейский»</a:t>
            </a:r>
            <a:endParaRPr lang="en-US" sz="4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105D1B-784B-4C4C-A9D0-792457A3BC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69" y="402932"/>
            <a:ext cx="3583702" cy="5818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5413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37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F296404-5784-4A4C-9A74-F7615E8EDA4C}"/>
              </a:ext>
            </a:extLst>
          </p:cNvPr>
          <p:cNvSpPr txBox="1">
            <a:spLocks/>
          </p:cNvSpPr>
          <p:nvPr/>
        </p:nvSpPr>
        <p:spPr>
          <a:xfrm>
            <a:off x="7751298" y="-316091"/>
            <a:ext cx="4083262" cy="99672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Папиросн</a:t>
            </a:r>
            <a:r>
              <a:rPr lang="ru-R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CBAFBC4-B297-466A-AD12-42EF97B460C5}"/>
              </a:ext>
            </a:extLst>
          </p:cNvPr>
          <p:cNvSpPr txBox="1">
            <a:spLocks/>
          </p:cNvSpPr>
          <p:nvPr/>
        </p:nvSpPr>
        <p:spPr>
          <a:xfrm>
            <a:off x="7259576" y="5087468"/>
            <a:ext cx="4574984" cy="99672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Иллюстрации: Блог Д. </a:t>
            </a:r>
            <a:r>
              <a:rPr lang="ru-RU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Ассафа</a:t>
            </a:r>
            <a:endParaRPr lang="en-US" sz="1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7DE534-D75F-47C2-A3C3-9D737F193D27}"/>
              </a:ext>
            </a:extLst>
          </p:cNvPr>
          <p:cNvSpPr/>
          <p:nvPr/>
        </p:nvSpPr>
        <p:spPr>
          <a:xfrm>
            <a:off x="357440" y="182271"/>
            <a:ext cx="6377471" cy="6294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Ночь туманна и дождлива, </a:t>
            </a:r>
            <a:br>
              <a:rPr lang="ru-RU" sz="3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окном темно. </a:t>
            </a:r>
            <a:br>
              <a:rPr lang="ru-RU" sz="3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Мальчик маленький тоскливо </a:t>
            </a:r>
            <a:br>
              <a:rPr lang="ru-RU" sz="3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Плачет под окном. </a:t>
            </a:r>
            <a:br>
              <a:rPr lang="ru-RU" sz="3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стоит, к стене прижатый </a:t>
            </a:r>
            <a:br>
              <a:rPr lang="ru-RU" sz="3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на вид слегка горбатый, </a:t>
            </a:r>
            <a:br>
              <a:rPr lang="ru-RU" sz="3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поёт на языке родном: </a:t>
            </a:r>
            <a:br>
              <a:rPr lang="ru-RU" sz="3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Друзья, друзья, купите папиросы! </a:t>
            </a:r>
            <a:br>
              <a:rPr lang="ru-RU" sz="3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Подходи, пехота и матросы! </a:t>
            </a:r>
            <a:br>
              <a:rPr lang="ru-RU" sz="3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Подходите, пожалейте, </a:t>
            </a:r>
            <a:br>
              <a:rPr lang="ru-RU" sz="3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Сироту меня согрейте, </a:t>
            </a:r>
            <a:br>
              <a:rPr lang="ru-RU" sz="3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Посмотрите — ноги мои босы!</a:t>
            </a:r>
            <a:endParaRPr lang="en-US" sz="31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65EDFE-2DE7-49B5-BBB5-FC33818ABC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70" y="576938"/>
            <a:ext cx="5973227" cy="5991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829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37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ECBAFBC4-B297-466A-AD12-42EF97B460C5}"/>
              </a:ext>
            </a:extLst>
          </p:cNvPr>
          <p:cNvSpPr txBox="1">
            <a:spLocks/>
          </p:cNvSpPr>
          <p:nvPr/>
        </p:nvSpPr>
        <p:spPr>
          <a:xfrm>
            <a:off x="362542" y="5208768"/>
            <a:ext cx="6377471" cy="99672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Иллюстрации: </a:t>
            </a:r>
            <a:r>
              <a:rPr lang="ru-RU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Блог Д</a:t>
            </a: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Ассафа</a:t>
            </a:r>
            <a:endParaRPr lang="en-US" sz="1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FE5BE0-FD41-450F-876E-EED2EF82CC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564" y="811314"/>
            <a:ext cx="4543425" cy="381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8CEA51-9766-4433-9C9B-23629B5212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94"/>
          <a:stretch/>
        </p:blipFill>
        <p:spPr>
          <a:xfrm>
            <a:off x="7300452" y="759695"/>
            <a:ext cx="4114800" cy="5681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1165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37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81CE70-D700-4201-BF91-65BA09A37D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62" y="700342"/>
            <a:ext cx="2918215" cy="42703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B105FE-B6E1-412E-81DC-B10A9CD5CE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301" y="1142694"/>
            <a:ext cx="5452322" cy="370952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009A1AF-09BF-4EEA-B6FD-3443F57FDB0B}"/>
              </a:ext>
            </a:extLst>
          </p:cNvPr>
          <p:cNvSpPr txBox="1">
            <a:spLocks/>
          </p:cNvSpPr>
          <p:nvPr/>
        </p:nvSpPr>
        <p:spPr>
          <a:xfrm>
            <a:off x="698845" y="5524756"/>
            <a:ext cx="4212367" cy="99672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Иосиф </a:t>
            </a:r>
            <a:r>
              <a:rPr lang="ru-RU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Керлер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728D852-5FA9-43DC-A7DD-F7946BC29AAB}"/>
              </a:ext>
            </a:extLst>
          </p:cNvPr>
          <p:cNvSpPr txBox="1">
            <a:spLocks/>
          </p:cNvSpPr>
          <p:nvPr/>
        </p:nvSpPr>
        <p:spPr>
          <a:xfrm>
            <a:off x="6219658" y="5524756"/>
            <a:ext cx="4212367" cy="99672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Нехама</a:t>
            </a:r>
            <a:r>
              <a:rPr lang="ru-R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Лифшиц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4342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37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704A3-4CEC-4B2B-A596-F4A2DE9CEC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0126" y="-1324054"/>
            <a:ext cx="11311745" cy="2387600"/>
          </a:xfrm>
        </p:spPr>
        <p:txBody>
          <a:bodyPr>
            <a:normAutofit/>
          </a:bodyPr>
          <a:lstStyle/>
          <a:p>
            <a:r>
              <a:rPr lang="ru-RU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Изобретение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еврейской народной песни</a:t>
            </a:r>
            <a:endParaRPr lang="en-US" sz="4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105D1B-784B-4C4C-A9D0-792457A3BC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196" y="1552770"/>
            <a:ext cx="6961632" cy="448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1156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37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704A3-4CEC-4B2B-A596-F4A2DE9CEC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35834" y="1645781"/>
            <a:ext cx="6150078" cy="2387600"/>
          </a:xfrm>
        </p:spPr>
        <p:txBody>
          <a:bodyPr>
            <a:normAutofit fontScale="90000"/>
          </a:bodyPr>
          <a:lstStyle/>
          <a:p>
            <a:r>
              <a:rPr lang="ru-RU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Авром</a:t>
            </a:r>
            <a:r>
              <a:rPr lang="ru-RU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Гольдфаден</a:t>
            </a:r>
            <a:br>
              <a:rPr lang="ru-RU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1840-1908</a:t>
            </a:r>
            <a:br>
              <a:rPr lang="ru-RU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Рожинкес</a:t>
            </a:r>
            <a:r>
              <a:rPr lang="ru-RU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мит</a:t>
            </a:r>
            <a:r>
              <a:rPr lang="ru-RU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мандлен</a:t>
            </a:r>
            <a:r>
              <a:rPr lang="ru-RU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(1880)</a:t>
            </a:r>
            <a:endParaRPr lang="en-US" sz="4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5DDDD7-0C37-4F9F-9B99-1724D63248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99" y="965200"/>
            <a:ext cx="3479801" cy="460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2980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37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184EFB3-F931-4A01-A395-55DB78FEC7F0}"/>
              </a:ext>
            </a:extLst>
          </p:cNvPr>
          <p:cNvSpPr/>
          <p:nvPr/>
        </p:nvSpPr>
        <p:spPr>
          <a:xfrm>
            <a:off x="266700" y="546100"/>
            <a:ext cx="100965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 </a:t>
            </a:r>
            <a:r>
              <a:rPr lang="ru-RU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</a:t>
            </a: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бейс</a:t>
            </a: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амикдош</a:t>
            </a: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ин а </a:t>
            </a:r>
            <a:r>
              <a:rPr lang="ru-RU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винкл</a:t>
            </a: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хейдер</a:t>
            </a: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Зицт</a:t>
            </a: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</a:t>
            </a: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алмоне</a:t>
            </a: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бас </a:t>
            </a:r>
            <a:r>
              <a:rPr lang="ru-RU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Циен</a:t>
            </a: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алейн</a:t>
            </a: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Ир бен </a:t>
            </a:r>
            <a:r>
              <a:rPr lang="ru-RU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йохидл</a:t>
            </a: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Иделе</a:t>
            </a: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вигт</a:t>
            </a: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</a:t>
            </a: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кесейдер</a:t>
            </a: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</a:t>
            </a: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зингт</a:t>
            </a: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им </a:t>
            </a:r>
            <a:r>
              <a:rPr lang="ru-RU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цум</a:t>
            </a: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шлофн</a:t>
            </a: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 </a:t>
            </a:r>
            <a:r>
              <a:rPr lang="ru-RU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лиделе</a:t>
            </a: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шейн</a:t>
            </a: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Ай-ли, люли </a:t>
            </a:r>
            <a:r>
              <a:rPr lang="ru-RU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люли</a:t>
            </a: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</a:t>
            </a: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B1735DA-FC62-4715-A6EC-5426885D0552}"/>
              </a:ext>
            </a:extLst>
          </p:cNvPr>
          <p:cNvSpPr/>
          <p:nvPr/>
        </p:nvSpPr>
        <p:spPr>
          <a:xfrm>
            <a:off x="723900" y="3238500"/>
            <a:ext cx="97663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В Храме, во краю угла,</a:t>
            </a:r>
          </a:p>
          <a:p>
            <a:r>
              <a:rPr lang="ru-RU" sz="40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Сидит одиноко вдова - дочь Сиона.</a:t>
            </a:r>
          </a:p>
          <a:p>
            <a:r>
              <a:rPr lang="ru-RU" sz="40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Качает своего единственного сына </a:t>
            </a:r>
            <a:r>
              <a:rPr lang="ru-RU" sz="4000" b="1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Иделе</a:t>
            </a:r>
            <a:r>
              <a:rPr lang="ru-RU" sz="40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, </a:t>
            </a:r>
          </a:p>
          <a:p>
            <a:r>
              <a:rPr lang="ru-RU" sz="40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И поёт ему ко сну красивую песню:</a:t>
            </a:r>
          </a:p>
          <a:p>
            <a:r>
              <a:rPr lang="ru-RU" sz="40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Ай-ли, люли </a:t>
            </a:r>
            <a:r>
              <a:rPr lang="ru-RU" sz="4000" b="1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люли</a:t>
            </a:r>
            <a:r>
              <a:rPr lang="ru-RU" sz="40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4000" b="1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лю</a:t>
            </a:r>
            <a:r>
              <a:rPr lang="ru-RU" sz="40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5746614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37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184EFB3-F931-4A01-A395-55DB78FEC7F0}"/>
              </a:ext>
            </a:extLst>
          </p:cNvPr>
          <p:cNvSpPr/>
          <p:nvPr/>
        </p:nvSpPr>
        <p:spPr>
          <a:xfrm>
            <a:off x="190500" y="203200"/>
            <a:ext cx="100965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Унтер </a:t>
            </a:r>
            <a:r>
              <a:rPr lang="ru-RU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Иделес</a:t>
            </a: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вигеле</a:t>
            </a:r>
            <a:endParaRPr lang="ru-RU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Штейт</a:t>
            </a: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 </a:t>
            </a:r>
            <a:r>
              <a:rPr lang="ru-RU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клор</a:t>
            </a: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вайс</a:t>
            </a: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цигеле</a:t>
            </a: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</a:t>
            </a: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цигеле</a:t>
            </a: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из </a:t>
            </a:r>
            <a:r>
              <a:rPr lang="ru-RU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гефорн</a:t>
            </a: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ru-RU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андлен</a:t>
            </a: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</a:t>
            </a: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вет</a:t>
            </a: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зайн</a:t>
            </a: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дайн </a:t>
            </a:r>
            <a:r>
              <a:rPr lang="ru-RU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баруф</a:t>
            </a: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Рожинкес</a:t>
            </a: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мит</a:t>
            </a: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мандлен</a:t>
            </a: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»!</a:t>
            </a:r>
          </a:p>
          <a:p>
            <a:r>
              <a:rPr lang="ru-RU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Шлуф</a:t>
            </a: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же </a:t>
            </a:r>
            <a:r>
              <a:rPr lang="ru-RU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Иделе</a:t>
            </a: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шлуф</a:t>
            </a: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B1735DA-FC62-4715-A6EC-5426885D0552}"/>
              </a:ext>
            </a:extLst>
          </p:cNvPr>
          <p:cNvSpPr/>
          <p:nvPr/>
        </p:nvSpPr>
        <p:spPr>
          <a:xfrm>
            <a:off x="723900" y="3238500"/>
            <a:ext cx="97663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 колыбелькой </a:t>
            </a:r>
            <a:r>
              <a:rPr lang="ru-RU" sz="32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Иделе</a:t>
            </a:r>
            <a:endParaRPr lang="ru-RU" sz="3200" b="1" dirty="0">
              <a:solidFill>
                <a:schemeClr val="accent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Стоит чисто-белая козочка.</a:t>
            </a:r>
          </a:p>
          <a:p>
            <a:r>
              <a:rPr lang="ru-RU" sz="3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Козочка уехала торговать.</a:t>
            </a:r>
          </a:p>
          <a:p>
            <a:r>
              <a:rPr lang="ru-RU" sz="3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будет и твоё ремесло:</a:t>
            </a:r>
          </a:p>
          <a:p>
            <a:r>
              <a:rPr lang="ru-RU" sz="3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«Изюм с миндалём»!</a:t>
            </a:r>
          </a:p>
          <a:p>
            <a:r>
              <a:rPr lang="ru-RU" sz="3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 же, </a:t>
            </a:r>
            <a:r>
              <a:rPr lang="ru-RU" sz="32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Иделе</a:t>
            </a:r>
            <a:r>
              <a:rPr lang="ru-RU" sz="3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спи.</a:t>
            </a:r>
          </a:p>
        </p:txBody>
      </p:sp>
    </p:spTree>
    <p:extLst>
      <p:ext uri="{BB962C8B-B14F-4D97-AF65-F5344CB8AC3E}">
        <p14:creationId xmlns:p14="http://schemas.microsoft.com/office/powerpoint/2010/main" val="2430230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37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184EFB3-F931-4A01-A395-55DB78FEC7F0}"/>
              </a:ext>
            </a:extLst>
          </p:cNvPr>
          <p:cNvSpPr/>
          <p:nvPr/>
        </p:nvSpPr>
        <p:spPr>
          <a:xfrm>
            <a:off x="190500" y="203200"/>
            <a:ext cx="67437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Афн</a:t>
            </a:r>
            <a:r>
              <a:rPr lang="ru-RU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припечек</a:t>
            </a:r>
            <a:r>
              <a:rPr lang="ru-RU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брент</a:t>
            </a:r>
            <a:r>
              <a:rPr lang="ru-RU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 </a:t>
            </a:r>
            <a:r>
              <a:rPr lang="ru-RU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файерл</a:t>
            </a:r>
            <a:r>
              <a:rPr lang="ru-RU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br>
              <a:rPr lang="ru-RU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</a:t>
            </a:r>
            <a:r>
              <a:rPr lang="ru-RU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 </a:t>
            </a:r>
            <a:r>
              <a:rPr lang="ru-RU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штуб</a:t>
            </a:r>
            <a:r>
              <a:rPr lang="ru-RU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из 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ru-RU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ейс</a:t>
            </a:r>
            <a:r>
              <a:rPr lang="ru-RU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</a:t>
            </a:r>
            <a:r>
              <a:rPr lang="ru-RU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дер ребе </a:t>
            </a:r>
            <a:r>
              <a:rPr lang="ru-RU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лернт</a:t>
            </a:r>
            <a:r>
              <a:rPr lang="ru-RU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клэйне</a:t>
            </a:r>
            <a:r>
              <a:rPr lang="ru-RU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киндерлах</a:t>
            </a:r>
            <a:r>
              <a:rPr lang="ru-RU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Дэм</a:t>
            </a:r>
            <a:r>
              <a:rPr lang="ru-RU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алеф-</a:t>
            </a:r>
            <a:r>
              <a:rPr lang="ru-RU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бейс</a:t>
            </a:r>
            <a:r>
              <a:rPr lang="ru-RU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B1735DA-FC62-4715-A6EC-5426885D0552}"/>
              </a:ext>
            </a:extLst>
          </p:cNvPr>
          <p:cNvSpPr/>
          <p:nvPr/>
        </p:nvSpPr>
        <p:spPr>
          <a:xfrm>
            <a:off x="190500" y="4138832"/>
            <a:ext cx="737791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печке горит огонёк,</a:t>
            </a:r>
          </a:p>
          <a:p>
            <a:r>
              <a:rPr lang="ru-RU" sz="36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дома тепло.</a:t>
            </a:r>
            <a:br>
              <a:rPr lang="ru-RU" sz="36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ребе учит малых деток </a:t>
            </a:r>
            <a:br>
              <a:rPr lang="ru-RU" sz="36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Нашей азбуке.</a:t>
            </a:r>
            <a:endParaRPr lang="ru-RU" sz="3600" b="1" dirty="0">
              <a:solidFill>
                <a:schemeClr val="accent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F79B214-5AAC-4A81-972A-87CE9833EB1C}"/>
              </a:ext>
            </a:extLst>
          </p:cNvPr>
          <p:cNvSpPr/>
          <p:nvPr/>
        </p:nvSpPr>
        <p:spPr>
          <a:xfrm>
            <a:off x="5641146" y="1726694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печке горит огонёк,</a:t>
            </a:r>
            <a:endParaRPr lang="en-US" sz="3200" dirty="0">
              <a:solidFill>
                <a:schemeClr val="accent1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трубы выходит дым.</a:t>
            </a:r>
            <a:endParaRPr lang="en-US" sz="3200" dirty="0">
              <a:solidFill>
                <a:schemeClr val="accent1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E3E4B39-4BBA-44F0-9EA1-D87893578D39}"/>
              </a:ext>
            </a:extLst>
          </p:cNvPr>
          <p:cNvSpPr/>
          <p:nvPr/>
        </p:nvSpPr>
        <p:spPr>
          <a:xfrm>
            <a:off x="5641146" y="2803912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вспомню про милого друга,</a:t>
            </a:r>
            <a:endParaRPr lang="en-US" sz="3200" dirty="0">
              <a:solidFill>
                <a:schemeClr val="accent1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Душа рвётся из тела вон!</a:t>
            </a:r>
            <a:endParaRPr lang="ru-RU" sz="6000" dirty="0">
              <a:solidFill>
                <a:schemeClr val="accent1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870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37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704A3-4CEC-4B2B-A596-F4A2DE9CEC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0126" y="-1324054"/>
            <a:ext cx="11311745" cy="2387600"/>
          </a:xfrm>
        </p:spPr>
        <p:txBody>
          <a:bodyPr>
            <a:normAutofit/>
          </a:bodyPr>
          <a:lstStyle/>
          <a:p>
            <a:r>
              <a:rPr lang="ru-RU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Марк Варшавский 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(1848-1907)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105D1B-784B-4C4C-A9D0-792457A3BC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196" y="1552770"/>
            <a:ext cx="6961632" cy="448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9481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37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704A3-4CEC-4B2B-A596-F4A2DE9CEC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1324054"/>
            <a:ext cx="12192000" cy="2387600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ru-RU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обн</a:t>
            </a:r>
            <a:r>
              <a:rPr lang="ru-RU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мир а </a:t>
            </a:r>
            <a:r>
              <a:rPr lang="ru-RU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нигндл</a:t>
            </a:r>
            <a:r>
              <a:rPr lang="ru-RU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(Н. </a:t>
            </a:r>
            <a:r>
              <a:rPr lang="ru-RU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Штернгейм</a:t>
            </a:r>
            <a:r>
              <a:rPr lang="ru-RU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1879-1942)</a:t>
            </a:r>
            <a:endParaRPr lang="en-US" sz="4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105D1B-784B-4C4C-A9D0-792457A3BC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33" y="1665531"/>
            <a:ext cx="2967292" cy="44845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0850E88-6263-4C55-92F1-E8E3A87A50B7}"/>
              </a:ext>
            </a:extLst>
          </p:cNvPr>
          <p:cNvSpPr/>
          <p:nvPr/>
        </p:nvSpPr>
        <p:spPr>
          <a:xfrm>
            <a:off x="4093698" y="1125360"/>
            <a:ext cx="7568419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СТАРАЯ ПЕСЕНКА (пер. Наум Гребнев)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 споемте песенку, дорогую самую, </a:t>
            </a:r>
            <a:br>
              <a:rPr lang="ru-RU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Песенку, которую в далекие дни </a:t>
            </a:r>
            <a:br>
              <a:rPr lang="ru-RU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Пели папа с мамою, пели папа с мамою, </a:t>
            </a:r>
            <a:br>
              <a:rPr lang="ru-RU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Когда еще маленькими бегали они.</a:t>
            </a:r>
          </a:p>
          <a:p>
            <a:br>
              <a:rPr lang="ru-RU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хоть песенки слова простые </a:t>
            </a:r>
            <a:br>
              <a:rPr lang="ru-RU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Сложены давным-давно до нас. </a:t>
            </a:r>
            <a:br>
              <a:rPr lang="ru-RU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Пусть покажется, что мы впервые </a:t>
            </a:r>
            <a:br>
              <a:rPr lang="ru-RU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Эту песенку поем сейчас.</a:t>
            </a:r>
          </a:p>
        </p:txBody>
      </p:sp>
    </p:spTree>
    <p:extLst>
      <p:ext uri="{BB962C8B-B14F-4D97-AF65-F5344CB8AC3E}">
        <p14:creationId xmlns:p14="http://schemas.microsoft.com/office/powerpoint/2010/main" val="8979301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37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105D1B-784B-4C4C-A9D0-792457A3BC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03" y="1186714"/>
            <a:ext cx="2967292" cy="44845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0850E88-6263-4C55-92F1-E8E3A87A50B7}"/>
              </a:ext>
            </a:extLst>
          </p:cNvPr>
          <p:cNvSpPr/>
          <p:nvPr/>
        </p:nvSpPr>
        <p:spPr>
          <a:xfrm>
            <a:off x="3906128" y="1146971"/>
            <a:ext cx="808892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 споемте песенку про ладушки-ладушки. </a:t>
            </a:r>
            <a:br>
              <a:rPr lang="ru-RU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Песенку, которую в далекие дни </a:t>
            </a:r>
            <a:br>
              <a:rPr lang="ru-RU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Пели наши дедушки, пели наши бабушки. </a:t>
            </a:r>
            <a:br>
              <a:rPr lang="ru-RU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Когда еще маленькими бегали они.</a:t>
            </a:r>
          </a:p>
          <a:p>
            <a:br>
              <a:rPr lang="ru-RU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хоть песенки слова простые </a:t>
            </a:r>
            <a:br>
              <a:rPr lang="ru-RU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Сложены давным-давно до нас, </a:t>
            </a:r>
            <a:br>
              <a:rPr lang="ru-RU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Пусть покажется, что мы впервые </a:t>
            </a:r>
            <a:br>
              <a:rPr lang="ru-RU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Эту песенку поем сейчас.</a:t>
            </a:r>
          </a:p>
        </p:txBody>
      </p:sp>
    </p:spTree>
    <p:extLst>
      <p:ext uri="{BB962C8B-B14F-4D97-AF65-F5344CB8AC3E}">
        <p14:creationId xmlns:p14="http://schemas.microsoft.com/office/powerpoint/2010/main" val="19881897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2592</TotalTime>
  <Words>297</Words>
  <Application>Microsoft Office PowerPoint</Application>
  <PresentationFormat>Widescreen</PresentationFormat>
  <Paragraphs>63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Office Theme</vt:lpstr>
      <vt:lpstr>Изобретение еврейской народной песни</vt:lpstr>
      <vt:lpstr>Велвл Збаржер (Вольф Эренкранц) 1819-1883  «Народные песни  (фолкс-лидер)  на разговорном языке евреев Польши и Молдавии с переводом на древнееврейский»</vt:lpstr>
      <vt:lpstr>Авром Гольдфаден 1840-1908  Рожинкес мит мандлен (1880)</vt:lpstr>
      <vt:lpstr>PowerPoint Presentation</vt:lpstr>
      <vt:lpstr>PowerPoint Presentation</vt:lpstr>
      <vt:lpstr>PowerPoint Presentation</vt:lpstr>
      <vt:lpstr>Марк Варшавский (1848-1907)</vt:lpstr>
      <vt:lpstr>hобн мир а нигндл (Н. Штернгейм, 1879-1942)</vt:lpstr>
      <vt:lpstr>PowerPoint Presentation</vt:lpstr>
      <vt:lpstr>PowerPoint Presentation</vt:lpstr>
      <vt:lpstr>PowerPoint Presentation</vt:lpstr>
      <vt:lpstr>ОТ АЗОЙ ЖЕ, ВИ ДЕР НИГН КЛИНГТ АЦИНДЕР АЗА ФРЕЙЛЕХС ЛОМИР АЛЕ ЗИНГЕН!</vt:lpstr>
      <vt:lpstr>     Зиновий Киссельгоф (1878-1939) Сборникъ пѣсенъ  для еврейской школы и семьи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Изобретение еврейской народной песни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Изобретение еврейской народной песни</dc:title>
  <dc:creator>מיכאל לוקין</dc:creator>
  <cp:lastModifiedBy>ML</cp:lastModifiedBy>
  <cp:revision>65</cp:revision>
  <dcterms:created xsi:type="dcterms:W3CDTF">2018-11-21T19:01:57Z</dcterms:created>
  <dcterms:modified xsi:type="dcterms:W3CDTF">2018-12-04T00:11:23Z</dcterms:modified>
</cp:coreProperties>
</file>