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6" r:id="rId7"/>
    <p:sldId id="261" r:id="rId8"/>
    <p:sldId id="267" r:id="rId9"/>
    <p:sldId id="262" r:id="rId10"/>
    <p:sldId id="276" r:id="rId11"/>
    <p:sldId id="277" r:id="rId12"/>
    <p:sldId id="264" r:id="rId13"/>
    <p:sldId id="268" r:id="rId14"/>
    <p:sldId id="265" r:id="rId15"/>
    <p:sldId id="269" r:id="rId16"/>
    <p:sldId id="270" r:id="rId17"/>
    <p:sldId id="271" r:id="rId18"/>
    <p:sldId id="272" r:id="rId19"/>
    <p:sldId id="274" r:id="rId20"/>
    <p:sldId id="275" r:id="rId21"/>
    <p:sldId id="27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23.12.2012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23.12.2012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23.12.2012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23.12.2012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23.12.2012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23.12.2012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23.12.2012</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r>
              <a:rPr lang="ru-RU" dirty="0" smtClean="0"/>
              <a:t>Ангел смерти</a:t>
            </a:r>
            <a:endParaRPr lang="ru-RU" dirty="0"/>
          </a:p>
        </p:txBody>
      </p:sp>
    </p:spTree>
    <p:extLst>
      <p:ext uri="{BB962C8B-B14F-4D97-AF65-F5344CB8AC3E}">
        <p14:creationId xmlns:p14="http://schemas.microsoft.com/office/powerpoint/2010/main" val="2986564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395536" y="188640"/>
            <a:ext cx="8352928" cy="6408712"/>
          </a:xfrm>
        </p:spPr>
        <p:txBody>
          <a:bodyPr>
            <a:normAutofit/>
          </a:bodyPr>
          <a:lstStyle/>
          <a:p>
            <a:endParaRPr lang="ru-RU" sz="3200" dirty="0" smtClean="0"/>
          </a:p>
          <a:p>
            <a:endParaRPr lang="ru-RU" sz="3200" dirty="0"/>
          </a:p>
          <a:p>
            <a:r>
              <a:rPr lang="ru-RU" sz="3200" dirty="0" smtClean="0"/>
              <a:t>«</a:t>
            </a:r>
            <a:r>
              <a:rPr lang="ru-RU" sz="3200" dirty="0"/>
              <a:t>Я сама видела як несут его на </a:t>
            </a:r>
            <a:r>
              <a:rPr lang="ru-RU" sz="3200" dirty="0" err="1"/>
              <a:t>цвин</a:t>
            </a:r>
            <a:r>
              <a:rPr lang="ru-RU" sz="3200" dirty="0"/>
              <a:t>…, а кладбище было на другой улице, куча за ним евреев идут, и як </a:t>
            </a:r>
            <a:r>
              <a:rPr lang="ru-RU" sz="3200" dirty="0" err="1"/>
              <a:t>шо</a:t>
            </a:r>
            <a:r>
              <a:rPr lang="ru-RU" sz="3200" dirty="0"/>
              <a:t> зазвонил звон, они клали, они идут, а тут хлопцы были, и мы раз </a:t>
            </a:r>
            <a:r>
              <a:rPr lang="ru-RU" sz="3200" dirty="0" err="1"/>
              <a:t>дзин-дзилинь</a:t>
            </a:r>
            <a:r>
              <a:rPr lang="ru-RU" sz="3200" dirty="0"/>
              <a:t>, </a:t>
            </a:r>
            <a:r>
              <a:rPr lang="ru-RU" sz="3200" dirty="0" err="1"/>
              <a:t>дзин-дзилинь</a:t>
            </a:r>
            <a:r>
              <a:rPr lang="ru-RU" sz="3200" dirty="0"/>
              <a:t>, хоп – они поставили, звонит – они не идут, перестал звенеть – они – хап, и понесли на кладбище</a:t>
            </a:r>
            <a:r>
              <a:rPr lang="ru-RU" sz="3200" dirty="0" smtClean="0"/>
              <a:t>»</a:t>
            </a:r>
          </a:p>
        </p:txBody>
      </p:sp>
    </p:spTree>
    <p:extLst>
      <p:ext uri="{BB962C8B-B14F-4D97-AF65-F5344CB8AC3E}">
        <p14:creationId xmlns:p14="http://schemas.microsoft.com/office/powerpoint/2010/main" val="1020065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346050"/>
          </a:xfrm>
        </p:spPr>
        <p:txBody>
          <a:bodyPr/>
          <a:lstStyle/>
          <a:p>
            <a:endParaRPr lang="ru-RU" dirty="0"/>
          </a:p>
        </p:txBody>
      </p:sp>
      <p:sp>
        <p:nvSpPr>
          <p:cNvPr id="3" name="Объект 2"/>
          <p:cNvSpPr>
            <a:spLocks noGrp="1"/>
          </p:cNvSpPr>
          <p:nvPr>
            <p:ph sz="quarter" idx="13"/>
          </p:nvPr>
        </p:nvSpPr>
        <p:spPr>
          <a:xfrm>
            <a:off x="323528" y="476672"/>
            <a:ext cx="8424936" cy="6120680"/>
          </a:xfrm>
        </p:spPr>
        <p:txBody>
          <a:bodyPr>
            <a:normAutofit fontScale="92500" lnSpcReduction="20000"/>
          </a:bodyPr>
          <a:lstStyle/>
          <a:p>
            <a:r>
              <a:rPr lang="ru-RU" sz="3200" dirty="0"/>
              <a:t>«А, была тут. История… Я знаю сколько – двести лет тому назад или триста… Ну, несли одного нашего </a:t>
            </a:r>
            <a:r>
              <a:rPr lang="ru-RU" sz="3200" dirty="0" err="1"/>
              <a:t>рабина</a:t>
            </a:r>
            <a:r>
              <a:rPr lang="ru-RU" sz="3200" dirty="0"/>
              <a:t> и… ну, хотели тут стать, потому что тут синагога большая ж была. А напротив была церковь. Маленькая. Ну, и он начал это… звонить в колокола. Он поднялся, мёртвый. Ну, это или правда, или неправда, – бабушка рассказывала. Или правда это, или нет, но рассказывала, всё время рассказывала эту байку, </a:t>
            </a:r>
            <a:r>
              <a:rPr lang="ru-RU" sz="3200" dirty="0" err="1"/>
              <a:t>шо</a:t>
            </a:r>
            <a:r>
              <a:rPr lang="ru-RU" sz="3200" dirty="0"/>
              <a:t> он поднялся и сказал этим всем: “Всё, больше он не будет звонить!” И нагнулся сразу… </a:t>
            </a:r>
            <a:r>
              <a:rPr lang="ru-RU" sz="3200" dirty="0" err="1"/>
              <a:t>хрест</a:t>
            </a:r>
            <a:r>
              <a:rPr lang="ru-RU" sz="3200" dirty="0"/>
              <a:t>, нагнулся – и всё. И он положился назад, сказал: “Несите меня, куда вы меня несёте”. И на второй день уже </a:t>
            </a:r>
            <a:r>
              <a:rPr lang="ru-RU" sz="3200" dirty="0" err="1"/>
              <a:t>хрест</a:t>
            </a:r>
            <a:r>
              <a:rPr lang="ru-RU" sz="3200" dirty="0"/>
              <a:t> </a:t>
            </a:r>
            <a:r>
              <a:rPr lang="ru-RU" sz="3200" dirty="0" err="1"/>
              <a:t>бул</a:t>
            </a:r>
            <a:r>
              <a:rPr lang="ru-RU" sz="3200" dirty="0"/>
              <a:t>… нагнувшись. И всё. И </a:t>
            </a:r>
            <a:r>
              <a:rPr lang="ru-RU" sz="3200" dirty="0" err="1"/>
              <a:t>церкву</a:t>
            </a:r>
            <a:r>
              <a:rPr lang="ru-RU" sz="3200" dirty="0"/>
              <a:t> </a:t>
            </a:r>
            <a:r>
              <a:rPr lang="ru-RU" sz="3200" dirty="0" err="1"/>
              <a:t>вже</a:t>
            </a:r>
            <a:r>
              <a:rPr lang="ru-RU" sz="3200" dirty="0"/>
              <a:t>… эту </a:t>
            </a:r>
            <a:r>
              <a:rPr lang="ru-RU" sz="3200" dirty="0" err="1"/>
              <a:t>церкву</a:t>
            </a:r>
            <a:r>
              <a:rPr lang="ru-RU" sz="3200" dirty="0"/>
              <a:t> </a:t>
            </a:r>
            <a:r>
              <a:rPr lang="ru-RU" sz="3200" dirty="0" err="1"/>
              <a:t>вже</a:t>
            </a:r>
            <a:r>
              <a:rPr lang="ru-RU" sz="3200" dirty="0"/>
              <a:t> закрыли, потому что </a:t>
            </a:r>
            <a:r>
              <a:rPr lang="ru-RU" sz="3200" dirty="0" err="1"/>
              <a:t>хрест</a:t>
            </a:r>
            <a:r>
              <a:rPr lang="ru-RU" sz="3200" dirty="0"/>
              <a:t> нагнулся – всё. Вот это бабушка рассказывала»</a:t>
            </a:r>
          </a:p>
          <a:p>
            <a:endParaRPr lang="ru-RU" dirty="0"/>
          </a:p>
        </p:txBody>
      </p:sp>
    </p:spTree>
    <p:extLst>
      <p:ext uri="{BB962C8B-B14F-4D97-AF65-F5344CB8AC3E}">
        <p14:creationId xmlns:p14="http://schemas.microsoft.com/office/powerpoint/2010/main" val="2848025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User\Desktop\Новая папка\an151.tif"/>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776864"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95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a:bodyPr>
          <a:lstStyle/>
          <a:p>
            <a:r>
              <a:rPr lang="ru-RU" sz="3200" dirty="0">
                <a:latin typeface="Times New Roman" pitchFamily="18" charset="0"/>
                <a:cs typeface="Times New Roman" pitchFamily="18" charset="0"/>
              </a:rPr>
              <a:t>«</a:t>
            </a:r>
            <a:r>
              <a:rPr lang="ru-RU" sz="3200" dirty="0" err="1">
                <a:latin typeface="Times New Roman" pitchFamily="18" charset="0"/>
                <a:cs typeface="Times New Roman" pitchFamily="18" charset="0"/>
              </a:rPr>
              <a:t>Ишли</a:t>
            </a:r>
            <a:r>
              <a:rPr lang="ru-RU" sz="3200" dirty="0">
                <a:latin typeface="Times New Roman" pitchFamily="18" charset="0"/>
                <a:cs typeface="Times New Roman" pitchFamily="18" charset="0"/>
              </a:rPr>
              <a:t>, брали четверо на </a:t>
            </a:r>
            <a:r>
              <a:rPr lang="ru-RU" sz="3200" dirty="0" err="1">
                <a:latin typeface="Times New Roman" pitchFamily="18" charset="0"/>
                <a:cs typeface="Times New Roman" pitchFamily="18" charset="0"/>
              </a:rPr>
              <a:t>тых</a:t>
            </a:r>
            <a:r>
              <a:rPr lang="ru-RU" sz="3200" dirty="0">
                <a:latin typeface="Times New Roman" pitchFamily="18" charset="0"/>
                <a:cs typeface="Times New Roman" pitchFamily="18" charset="0"/>
              </a:rPr>
              <a:t> носилках, как бы то </a:t>
            </a:r>
            <a:r>
              <a:rPr lang="ru-RU" sz="3200" dirty="0" err="1">
                <a:latin typeface="Times New Roman" pitchFamily="18" charset="0"/>
                <a:cs typeface="Times New Roman" pitchFamily="18" charset="0"/>
              </a:rPr>
              <a:t>деревьяни</a:t>
            </a:r>
            <a:r>
              <a:rPr lang="ru-RU" sz="3200" dirty="0">
                <a:latin typeface="Times New Roman" pitchFamily="18" charset="0"/>
                <a:cs typeface="Times New Roman" pitchFamily="18" charset="0"/>
              </a:rPr>
              <a:t>, таки ручки </a:t>
            </a:r>
            <a:r>
              <a:rPr lang="ru-RU" sz="3200" dirty="0" err="1">
                <a:latin typeface="Times New Roman" pitchFamily="18" charset="0"/>
                <a:cs typeface="Times New Roman" pitchFamily="18" charset="0"/>
              </a:rPr>
              <a:t>були</a:t>
            </a:r>
            <a:r>
              <a:rPr lang="ru-RU" sz="3200" dirty="0">
                <a:latin typeface="Times New Roman" pitchFamily="18" charset="0"/>
                <a:cs typeface="Times New Roman" pitchFamily="18" charset="0"/>
              </a:rPr>
              <a:t>, четверо </a:t>
            </a:r>
            <a:r>
              <a:rPr lang="ru-RU" sz="3200" dirty="0" err="1">
                <a:latin typeface="Times New Roman" pitchFamily="18" charset="0"/>
                <a:cs typeface="Times New Roman" pitchFamily="18" charset="0"/>
              </a:rPr>
              <a:t>йих</a:t>
            </a:r>
            <a:r>
              <a:rPr lang="ru-RU" sz="3200" dirty="0">
                <a:latin typeface="Times New Roman" pitchFamily="18" charset="0"/>
                <a:cs typeface="Times New Roman" pitchFamily="18" charset="0"/>
              </a:rPr>
              <a:t> брали и </a:t>
            </a:r>
            <a:r>
              <a:rPr lang="ru-RU" sz="3200" dirty="0" err="1">
                <a:latin typeface="Times New Roman" pitchFamily="18" charset="0"/>
                <a:cs typeface="Times New Roman" pitchFamily="18" charset="0"/>
              </a:rPr>
              <a:t>швидко</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биглы</a:t>
            </a:r>
            <a:r>
              <a:rPr lang="ru-RU" sz="3200" dirty="0">
                <a:latin typeface="Times New Roman" pitchFamily="18" charset="0"/>
                <a:cs typeface="Times New Roman" pitchFamily="18" charset="0"/>
              </a:rPr>
              <a:t>! Як могли </a:t>
            </a:r>
            <a:r>
              <a:rPr lang="ru-RU" sz="3200" dirty="0" err="1">
                <a:latin typeface="Times New Roman" pitchFamily="18" charset="0"/>
                <a:cs typeface="Times New Roman" pitchFamily="18" charset="0"/>
              </a:rPr>
              <a:t>швидче</a:t>
            </a:r>
            <a:r>
              <a:rPr lang="ru-RU" sz="3200" dirty="0">
                <a:latin typeface="Times New Roman" pitchFamily="18" charset="0"/>
                <a:cs typeface="Times New Roman" pitchFamily="18" charset="0"/>
              </a:rPr>
              <a:t> – так воны </a:t>
            </a:r>
            <a:r>
              <a:rPr lang="ru-RU" sz="3200" dirty="0" err="1">
                <a:latin typeface="Times New Roman" pitchFamily="18" charset="0"/>
                <a:cs typeface="Times New Roman" pitchFamily="18" charset="0"/>
              </a:rPr>
              <a:t>биглы</a:t>
            </a:r>
            <a:r>
              <a:rPr lang="ru-RU" sz="3200" dirty="0">
                <a:latin typeface="Times New Roman" pitchFamily="18" charset="0"/>
                <a:cs typeface="Times New Roman" pitchFamily="18" charset="0"/>
              </a:rPr>
              <a:t>. А за ними </a:t>
            </a:r>
            <a:r>
              <a:rPr lang="ru-RU" sz="3200" dirty="0" err="1">
                <a:latin typeface="Times New Roman" pitchFamily="18" charset="0"/>
                <a:cs typeface="Times New Roman" pitchFamily="18" charset="0"/>
              </a:rPr>
              <a:t>биглы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чотыри-пьять</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плачок</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Котри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богатийши</a:t>
            </a:r>
            <a:r>
              <a:rPr lang="ru-RU" sz="3200" dirty="0">
                <a:latin typeface="Times New Roman" pitchFamily="18" charset="0"/>
                <a:cs typeface="Times New Roman" pitchFamily="18" charset="0"/>
              </a:rPr>
              <a:t>, тот </a:t>
            </a:r>
            <a:r>
              <a:rPr lang="ru-RU" sz="3200" dirty="0" err="1">
                <a:latin typeface="Times New Roman" pitchFamily="18" charset="0"/>
                <a:cs typeface="Times New Roman" pitchFamily="18" charset="0"/>
              </a:rPr>
              <a:t>бильше</a:t>
            </a:r>
            <a:r>
              <a:rPr lang="ru-RU" sz="3200" dirty="0">
                <a:latin typeface="Times New Roman" pitchFamily="18" charset="0"/>
                <a:cs typeface="Times New Roman" pitchFamily="18" charset="0"/>
              </a:rPr>
              <a:t> нанимав, а </a:t>
            </a:r>
            <a:r>
              <a:rPr lang="ru-RU" sz="3200" dirty="0" err="1">
                <a:latin typeface="Times New Roman" pitchFamily="18" charset="0"/>
                <a:cs typeface="Times New Roman" pitchFamily="18" charset="0"/>
              </a:rPr>
              <a:t>котори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бидный</a:t>
            </a:r>
            <a:r>
              <a:rPr lang="ru-RU" sz="3200" dirty="0">
                <a:latin typeface="Times New Roman" pitchFamily="18" charset="0"/>
                <a:cs typeface="Times New Roman" pitchFamily="18" charset="0"/>
              </a:rPr>
              <a:t> – одну-</a:t>
            </a:r>
            <a:r>
              <a:rPr lang="ru-RU" sz="3200" dirty="0" err="1">
                <a:latin typeface="Times New Roman" pitchFamily="18" charset="0"/>
                <a:cs typeface="Times New Roman" pitchFamily="18" charset="0"/>
              </a:rPr>
              <a:t>дви</a:t>
            </a:r>
            <a:r>
              <a:rPr lang="ru-RU" sz="3200" dirty="0">
                <a:latin typeface="Times New Roman" pitchFamily="18" charset="0"/>
                <a:cs typeface="Times New Roman" pitchFamily="18" charset="0"/>
              </a:rPr>
              <a:t>. И то так </a:t>
            </a:r>
            <a:r>
              <a:rPr lang="ru-RU" sz="3200" dirty="0" err="1">
                <a:latin typeface="Times New Roman" pitchFamily="18" charset="0"/>
                <a:cs typeface="Times New Roman" pitchFamily="18" charset="0"/>
              </a:rPr>
              <a:t>биглы</a:t>
            </a:r>
            <a:r>
              <a:rPr lang="ru-RU" sz="3200" dirty="0">
                <a:latin typeface="Times New Roman" pitchFamily="18" charset="0"/>
                <a:cs typeface="Times New Roman" pitchFamily="18" charset="0"/>
              </a:rPr>
              <a:t> туда</a:t>
            </a:r>
            <a:r>
              <a:rPr lang="ru-RU" sz="3200" dirty="0" smtClean="0">
                <a:latin typeface="Times New Roman" pitchFamily="18" charset="0"/>
                <a:cs typeface="Times New Roman" pitchFamily="18" charset="0"/>
              </a:rPr>
              <a:t>»</a:t>
            </a:r>
          </a:p>
          <a:p>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3555853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User\Desktop\Новая папка\IMG_1137.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411760" y="476672"/>
            <a:ext cx="3816424" cy="573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913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634082"/>
          </a:xfrm>
        </p:spPr>
        <p:txBody>
          <a:bodyPr/>
          <a:lstStyle/>
          <a:p>
            <a:endParaRPr lang="ru-RU"/>
          </a:p>
        </p:txBody>
      </p:sp>
      <p:sp>
        <p:nvSpPr>
          <p:cNvPr id="3" name="Объект 2"/>
          <p:cNvSpPr>
            <a:spLocks noGrp="1"/>
          </p:cNvSpPr>
          <p:nvPr>
            <p:ph sz="quarter" idx="13"/>
          </p:nvPr>
        </p:nvSpPr>
        <p:spPr>
          <a:xfrm>
            <a:off x="609600" y="1124744"/>
            <a:ext cx="8066856" cy="5472608"/>
          </a:xfrm>
        </p:spPr>
        <p:txBody>
          <a:bodyPr>
            <a:noAutofit/>
          </a:bodyPr>
          <a:lstStyle/>
          <a:p>
            <a:r>
              <a:rPr lang="ru-RU" sz="3200" dirty="0">
                <a:latin typeface="Times New Roman" pitchFamily="18" charset="0"/>
                <a:cs typeface="Times New Roman" pitchFamily="18" charset="0"/>
              </a:rPr>
              <a:t>«Я </a:t>
            </a:r>
            <a:r>
              <a:rPr lang="ru-RU" sz="3200" dirty="0" err="1">
                <a:latin typeface="Times New Roman" pitchFamily="18" charset="0"/>
                <a:cs typeface="Times New Roman" pitchFamily="18" charset="0"/>
              </a:rPr>
              <a:t>бачила</a:t>
            </a:r>
            <a:r>
              <a:rPr lang="ru-RU" sz="3200" dirty="0">
                <a:latin typeface="Times New Roman" pitchFamily="18" charset="0"/>
                <a:cs typeface="Times New Roman" pitchFamily="18" charset="0"/>
              </a:rPr>
              <a:t>, як похорон проходив, але вони </a:t>
            </a:r>
            <a:r>
              <a:rPr lang="ru-RU" sz="3200" dirty="0" err="1">
                <a:latin typeface="Times New Roman" pitchFamily="18" charset="0"/>
                <a:cs typeface="Times New Roman" pitchFamily="18" charset="0"/>
              </a:rPr>
              <a:t>всьо</a:t>
            </a:r>
            <a:r>
              <a:rPr lang="ru-RU" sz="3200" dirty="0">
                <a:latin typeface="Times New Roman" pitchFamily="18" charset="0"/>
                <a:cs typeface="Times New Roman" pitchFamily="18" charset="0"/>
              </a:rPr>
              <a:t> скоро, скоро так </a:t>
            </a:r>
            <a:r>
              <a:rPr lang="ru-RU" sz="3200" dirty="0" err="1">
                <a:latin typeface="Times New Roman" pitchFamily="18" charset="0"/>
                <a:cs typeface="Times New Roman" pitchFamily="18" charset="0"/>
              </a:rPr>
              <a:t>робили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щоб</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ніхто</a:t>
            </a:r>
            <a:r>
              <a:rPr lang="ru-RU" sz="3200" dirty="0">
                <a:latin typeface="Times New Roman" pitchFamily="18" charset="0"/>
                <a:cs typeface="Times New Roman" pitchFamily="18" charset="0"/>
              </a:rPr>
              <a:t> того не </a:t>
            </a:r>
            <a:r>
              <a:rPr lang="ru-RU" sz="3200" dirty="0" err="1">
                <a:latin typeface="Times New Roman" pitchFamily="18" charset="0"/>
                <a:cs typeface="Times New Roman" pitchFamily="18" charset="0"/>
              </a:rPr>
              <a:t>бачив</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Ті</a:t>
            </a:r>
            <a:r>
              <a:rPr lang="ru-RU" sz="3200" dirty="0">
                <a:latin typeface="Times New Roman" pitchFamily="18" charset="0"/>
                <a:cs typeface="Times New Roman" pitchFamily="18" charset="0"/>
              </a:rPr>
              <a:t> люди, </a:t>
            </a:r>
            <a:r>
              <a:rPr lang="ru-RU" sz="3200" dirty="0" err="1">
                <a:latin typeface="Times New Roman" pitchFamily="18" charset="0"/>
                <a:cs typeface="Times New Roman" pitchFamily="18" charset="0"/>
              </a:rPr>
              <a:t>приміром</a:t>
            </a:r>
            <a:r>
              <a:rPr lang="ru-RU" sz="3200" dirty="0">
                <a:latin typeface="Times New Roman" pitchFamily="18" charset="0"/>
                <a:cs typeface="Times New Roman" pitchFamily="18" charset="0"/>
              </a:rPr>
              <a:t>, як… </a:t>
            </a:r>
            <a:r>
              <a:rPr lang="ru-RU" sz="3200" dirty="0" err="1">
                <a:latin typeface="Times New Roman" pitchFamily="18" charset="0"/>
                <a:cs typeface="Times New Roman" pitchFamily="18" charset="0"/>
              </a:rPr>
              <a:t>вже</a:t>
            </a:r>
            <a:r>
              <a:rPr lang="ru-RU" sz="3200" dirty="0">
                <a:latin typeface="Times New Roman" pitchFamily="18" charset="0"/>
                <a:cs typeface="Times New Roman" pitchFamily="18" charset="0"/>
              </a:rPr>
              <a:t> похорон </a:t>
            </a:r>
            <a:r>
              <a:rPr lang="ru-RU" sz="3200" dirty="0" err="1">
                <a:latin typeface="Times New Roman" pitchFamily="18" charset="0"/>
                <a:cs typeface="Times New Roman" pitchFamily="18" charset="0"/>
              </a:rPr>
              <a:t>ішов</a:t>
            </a:r>
            <a:r>
              <a:rPr lang="ru-RU" sz="3200" dirty="0">
                <a:latin typeface="Times New Roman" pitchFamily="18" charset="0"/>
                <a:cs typeface="Times New Roman" pitchFamily="18" charset="0"/>
              </a:rPr>
              <a:t>, то вони брали, на </a:t>
            </a:r>
            <a:r>
              <a:rPr lang="ru-RU" sz="3200" dirty="0" err="1">
                <a:latin typeface="Times New Roman" pitchFamily="18" charset="0"/>
                <a:cs typeface="Times New Roman" pitchFamily="18" charset="0"/>
              </a:rPr>
              <a:t>їх</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чотирьох</a:t>
            </a:r>
            <a:r>
              <a:rPr lang="ru-RU" sz="3200" dirty="0">
                <a:latin typeface="Times New Roman" pitchFamily="18" charset="0"/>
                <a:cs typeface="Times New Roman" pitchFamily="18" charset="0"/>
              </a:rPr>
              <a:t> несли, </a:t>
            </a:r>
            <a:r>
              <a:rPr lang="ru-RU" sz="3200" dirty="0" err="1">
                <a:latin typeface="Times New Roman" pitchFamily="18" charset="0"/>
                <a:cs typeface="Times New Roman" pitchFamily="18" charset="0"/>
              </a:rPr>
              <a:t>накривали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чорним</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цим</a:t>
            </a:r>
            <a:r>
              <a:rPr lang="ru-RU" sz="3200" dirty="0">
                <a:latin typeface="Times New Roman" pitchFamily="18" charset="0"/>
                <a:cs typeface="Times New Roman" pitchFamily="18" charset="0"/>
              </a:rPr>
              <a:t>, і несли аж на …</a:t>
            </a:r>
            <a:r>
              <a:rPr lang="ru-RU" sz="3200" dirty="0" err="1">
                <a:latin typeface="Times New Roman" pitchFamily="18" charset="0"/>
                <a:cs typeface="Times New Roman" pitchFamily="18" charset="0"/>
              </a:rPr>
              <a:t>кописка</a:t>
            </a:r>
            <a:r>
              <a:rPr lang="ru-RU" sz="3200" dirty="0">
                <a:latin typeface="Times New Roman" pitchFamily="18" charset="0"/>
                <a:cs typeface="Times New Roman" pitchFamily="18" charset="0"/>
              </a:rPr>
              <a:t>… на </a:t>
            </a:r>
            <a:r>
              <a:rPr lang="ru-RU" sz="3200" dirty="0" err="1">
                <a:latin typeface="Times New Roman" pitchFamily="18" charset="0"/>
                <a:cs typeface="Times New Roman" pitchFamily="18" charset="0"/>
              </a:rPr>
              <a:t>цвинтар</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цей</a:t>
            </a:r>
            <a:r>
              <a:rPr lang="ru-RU" sz="3200" dirty="0">
                <a:latin typeface="Times New Roman" pitchFamily="18" charset="0"/>
                <a:cs typeface="Times New Roman" pitchFamily="18" charset="0"/>
              </a:rPr>
              <a:t>. &lt;…&gt; От так </a:t>
            </a:r>
            <a:r>
              <a:rPr lang="ru-RU" sz="3200" dirty="0" err="1">
                <a:latin typeface="Times New Roman" pitchFamily="18" charset="0"/>
                <a:cs typeface="Times New Roman" pitchFamily="18" charset="0"/>
              </a:rPr>
              <a:t>що</a:t>
            </a:r>
            <a:r>
              <a:rPr lang="ru-RU" sz="3200" dirty="0">
                <a:latin typeface="Times New Roman" pitchFamily="18" charset="0"/>
                <a:cs typeface="Times New Roman" pitchFamily="18" charset="0"/>
              </a:rPr>
              <a:t> похорон в них </a:t>
            </a:r>
            <a:r>
              <a:rPr lang="ru-RU" sz="3200" dirty="0" err="1">
                <a:latin typeface="Times New Roman" pitchFamily="18" charset="0"/>
                <a:cs typeface="Times New Roman" pitchFamily="18" charset="0"/>
              </a:rPr>
              <a:t>відбувався</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дуже</a:t>
            </a:r>
            <a:r>
              <a:rPr lang="ru-RU" sz="3200" dirty="0">
                <a:latin typeface="Times New Roman" pitchFamily="18" charset="0"/>
                <a:cs typeface="Times New Roman" pitchFamily="18" charset="0"/>
              </a:rPr>
              <a:t> сильно, </a:t>
            </a:r>
            <a:r>
              <a:rPr lang="ru-RU" sz="3200" dirty="0" err="1">
                <a:latin typeface="Times New Roman" pitchFamily="18" charset="0"/>
                <a:cs typeface="Times New Roman" pitchFamily="18" charset="0"/>
              </a:rPr>
              <a:t>що</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всі</a:t>
            </a:r>
            <a:r>
              <a:rPr lang="ru-RU" sz="3200" dirty="0">
                <a:latin typeface="Times New Roman" pitchFamily="18" charset="0"/>
                <a:cs typeface="Times New Roman" pitchFamily="18" charset="0"/>
              </a:rPr>
              <a:t> приходили, </a:t>
            </a:r>
            <a:r>
              <a:rPr lang="ru-RU" sz="3200" dirty="0" err="1">
                <a:latin typeface="Times New Roman" pitchFamily="18" charset="0"/>
                <a:cs typeface="Times New Roman" pitchFamily="18" charset="0"/>
              </a:rPr>
              <a:t>активну</a:t>
            </a:r>
            <a:r>
              <a:rPr lang="ru-RU" sz="3200" dirty="0">
                <a:latin typeface="Times New Roman" pitchFamily="18" charset="0"/>
                <a:cs typeface="Times New Roman" pitchFamily="18" charset="0"/>
              </a:rPr>
              <a:t> участь брали в </a:t>
            </a:r>
            <a:r>
              <a:rPr lang="ru-RU" sz="3200" dirty="0" err="1">
                <a:latin typeface="Times New Roman" pitchFamily="18" charset="0"/>
                <a:cs typeface="Times New Roman" pitchFamily="18" charset="0"/>
              </a:rPr>
              <a:t>ньому</a:t>
            </a:r>
            <a:r>
              <a:rPr lang="ru-RU" sz="3200" dirty="0">
                <a:latin typeface="Times New Roman" pitchFamily="18" charset="0"/>
                <a:cs typeface="Times New Roman" pitchFamily="18" charset="0"/>
              </a:rPr>
              <a:t>. А з </a:t>
            </a:r>
            <a:r>
              <a:rPr lang="ru-RU" sz="3200" dirty="0" err="1">
                <a:latin typeface="Times New Roman" pitchFamily="18" charset="0"/>
                <a:cs typeface="Times New Roman" pitchFamily="18" charset="0"/>
              </a:rPr>
              <a:t>тими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грішми</a:t>
            </a:r>
            <a:r>
              <a:rPr lang="ru-RU" sz="3200" dirty="0">
                <a:latin typeface="Times New Roman" pitchFamily="18" charset="0"/>
                <a:cs typeface="Times New Roman" pitchFamily="18" charset="0"/>
              </a:rPr>
              <a:t> і до тих </a:t>
            </a:r>
            <a:r>
              <a:rPr lang="ru-RU" sz="3200" dirty="0" err="1">
                <a:latin typeface="Times New Roman" pitchFamily="18" charset="0"/>
                <a:cs typeface="Times New Roman" pitchFamily="18" charset="0"/>
              </a:rPr>
              <a:t>копілок</a:t>
            </a:r>
            <a:r>
              <a:rPr lang="ru-RU" sz="3200" dirty="0">
                <a:latin typeface="Times New Roman" pitchFamily="18" charset="0"/>
                <a:cs typeface="Times New Roman" pitchFamily="18" charset="0"/>
              </a:rPr>
              <a:t> скидали </a:t>
            </a:r>
            <a:r>
              <a:rPr lang="ru-RU" sz="3200" dirty="0" err="1">
                <a:latin typeface="Times New Roman" pitchFamily="18" charset="0"/>
                <a:cs typeface="Times New Roman" pitchFamily="18" charset="0"/>
              </a:rPr>
              <a:t>копійки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гроші</a:t>
            </a:r>
            <a:r>
              <a:rPr lang="ru-RU" sz="3200" dirty="0">
                <a:latin typeface="Times New Roman" pitchFamily="18" charset="0"/>
                <a:cs typeface="Times New Roman" pitchFamily="18" charset="0"/>
              </a:rPr>
              <a:t>, то </a:t>
            </a:r>
            <a:r>
              <a:rPr lang="ru-RU" sz="3200" dirty="0" err="1">
                <a:latin typeface="Times New Roman" pitchFamily="18" charset="0"/>
                <a:cs typeface="Times New Roman" pitchFamily="18" charset="0"/>
              </a:rPr>
              <a:t>були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польські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гроші</a:t>
            </a:r>
            <a:r>
              <a:rPr lang="ru-RU" sz="3200" dirty="0">
                <a:latin typeface="Times New Roman" pitchFamily="18" charset="0"/>
                <a:cs typeface="Times New Roman" pitchFamily="18" charset="0"/>
              </a:rPr>
              <a:t>»</a:t>
            </a:r>
          </a:p>
        </p:txBody>
      </p:sp>
    </p:spTree>
    <p:extLst>
      <p:ext uri="{BB962C8B-B14F-4D97-AF65-F5344CB8AC3E}">
        <p14:creationId xmlns:p14="http://schemas.microsoft.com/office/powerpoint/2010/main" val="2504671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78098"/>
          </a:xfrm>
        </p:spPr>
        <p:txBody>
          <a:bodyPr/>
          <a:lstStyle/>
          <a:p>
            <a:endParaRPr lang="ru-RU"/>
          </a:p>
        </p:txBody>
      </p:sp>
      <p:sp>
        <p:nvSpPr>
          <p:cNvPr id="3" name="Объект 2"/>
          <p:cNvSpPr>
            <a:spLocks noGrp="1"/>
          </p:cNvSpPr>
          <p:nvPr>
            <p:ph sz="quarter" idx="13"/>
          </p:nvPr>
        </p:nvSpPr>
        <p:spPr>
          <a:xfrm>
            <a:off x="611560" y="1268760"/>
            <a:ext cx="7924800" cy="4114800"/>
          </a:xfrm>
        </p:spPr>
        <p:txBody>
          <a:bodyPr>
            <a:normAutofit/>
          </a:bodyPr>
          <a:lstStyle/>
          <a:p>
            <a:r>
              <a:rPr lang="ru-RU" sz="3200" dirty="0">
                <a:latin typeface="Times New Roman" pitchFamily="18" charset="0"/>
                <a:cs typeface="Times New Roman" pitchFamily="18" charset="0"/>
              </a:rPr>
              <a:t>«А обувь нельзя, её надо порезать на кусочки и сжечь. И я порезала и сожгла</a:t>
            </a:r>
            <a:r>
              <a:rPr lang="ru-RU" sz="3200" dirty="0" smtClean="0">
                <a:latin typeface="Times New Roman" pitchFamily="18" charset="0"/>
                <a:cs typeface="Times New Roman" pitchFamily="18" charset="0"/>
              </a:rPr>
              <a:t>»; </a:t>
            </a:r>
          </a:p>
          <a:p>
            <a:r>
              <a:rPr lang="ru-RU" sz="3200" dirty="0" smtClean="0">
                <a:latin typeface="Times New Roman" pitchFamily="18" charset="0"/>
                <a:cs typeface="Times New Roman" pitchFamily="18" charset="0"/>
              </a:rPr>
              <a:t>«</a:t>
            </a:r>
            <a:r>
              <a:rPr lang="ru-RU" sz="3200" dirty="0">
                <a:latin typeface="Times New Roman" pitchFamily="18" charset="0"/>
                <a:cs typeface="Times New Roman" pitchFamily="18" charset="0"/>
              </a:rPr>
              <a:t>Обувь тоже нельзя, говорят, что</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топчут ему на голову. Вот сейчас брат умер у меня, у него обувь я сожгу. Ну, новое, что не носил, можно продать. А то, что он одевал уже, то нельзя»</a:t>
            </a:r>
          </a:p>
        </p:txBody>
      </p:sp>
    </p:spTree>
    <p:extLst>
      <p:ext uri="{BB962C8B-B14F-4D97-AF65-F5344CB8AC3E}">
        <p14:creationId xmlns:p14="http://schemas.microsoft.com/office/powerpoint/2010/main" val="3993561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418058"/>
          </a:xfrm>
        </p:spPr>
        <p:txBody>
          <a:bodyPr/>
          <a:lstStyle/>
          <a:p>
            <a:endParaRPr lang="ru-RU" dirty="0"/>
          </a:p>
        </p:txBody>
      </p:sp>
      <p:sp>
        <p:nvSpPr>
          <p:cNvPr id="3" name="Объект 2"/>
          <p:cNvSpPr>
            <a:spLocks noGrp="1"/>
          </p:cNvSpPr>
          <p:nvPr>
            <p:ph sz="quarter" idx="13"/>
          </p:nvPr>
        </p:nvSpPr>
        <p:spPr>
          <a:xfrm>
            <a:off x="609600" y="836712"/>
            <a:ext cx="7924800" cy="4878288"/>
          </a:xfrm>
        </p:spPr>
        <p:txBody>
          <a:bodyPr>
            <a:noAutofit/>
          </a:bodyPr>
          <a:lstStyle/>
          <a:p>
            <a:r>
              <a:rPr lang="ru-RU" sz="3200" dirty="0">
                <a:latin typeface="Times New Roman" pitchFamily="18" charset="0"/>
                <a:cs typeface="Times New Roman" pitchFamily="18" charset="0"/>
              </a:rPr>
              <a:t>«Когда встают после </a:t>
            </a:r>
            <a:r>
              <a:rPr lang="ru-RU" sz="3200" dirty="0" err="1">
                <a:latin typeface="Times New Roman" pitchFamily="18" charset="0"/>
                <a:cs typeface="Times New Roman" pitchFamily="18" charset="0"/>
              </a:rPr>
              <a:t>шиве</a:t>
            </a:r>
            <a:r>
              <a:rPr lang="ru-RU" sz="3200" dirty="0">
                <a:latin typeface="Times New Roman" pitchFamily="18" charset="0"/>
                <a:cs typeface="Times New Roman" pitchFamily="18" charset="0"/>
              </a:rPr>
              <a:t>. Бытует такое понятие: семь дней душа </a:t>
            </a:r>
            <a:r>
              <a:rPr lang="ru-RU" sz="3200" dirty="0" err="1">
                <a:latin typeface="Times New Roman" pitchFamily="18" charset="0"/>
                <a:cs typeface="Times New Roman" pitchFamily="18" charset="0"/>
              </a:rPr>
              <a:t>кружляет</a:t>
            </a:r>
            <a:r>
              <a:rPr lang="ru-RU" sz="3200" dirty="0">
                <a:latin typeface="Times New Roman" pitchFamily="18" charset="0"/>
                <a:cs typeface="Times New Roman" pitchFamily="18" charset="0"/>
              </a:rPr>
              <a:t> над домом, в доме. Так,  когда встают после </a:t>
            </a:r>
            <a:r>
              <a:rPr lang="ru-RU" sz="3200" dirty="0" err="1">
                <a:latin typeface="Times New Roman" pitchFamily="18" charset="0"/>
                <a:cs typeface="Times New Roman" pitchFamily="18" charset="0"/>
              </a:rPr>
              <a:t>шиве</a:t>
            </a:r>
            <a:r>
              <a:rPr lang="ru-RU" sz="3200" dirty="0">
                <a:latin typeface="Times New Roman" pitchFamily="18" charset="0"/>
                <a:cs typeface="Times New Roman" pitchFamily="18" charset="0"/>
              </a:rPr>
              <a:t>, идут провожать душу. Так говорят: что когда сидят </a:t>
            </a:r>
            <a:r>
              <a:rPr lang="ru-RU" sz="3200" dirty="0" err="1">
                <a:latin typeface="Times New Roman" pitchFamily="18" charset="0"/>
                <a:cs typeface="Times New Roman" pitchFamily="18" charset="0"/>
              </a:rPr>
              <a:t>шиве</a:t>
            </a:r>
            <a:r>
              <a:rPr lang="ru-RU" sz="3200" dirty="0">
                <a:latin typeface="Times New Roman" pitchFamily="18" charset="0"/>
                <a:cs typeface="Times New Roman" pitchFamily="18" charset="0"/>
              </a:rPr>
              <a:t>, человек &lt;выходя&gt; должен класть камень на то место, где он должен сидеть. Пошли провожать душу до моста. Идут провожать душу. Провожают до того места, где вода течёт. Вернулись – выкинули камень»</a:t>
            </a:r>
          </a:p>
        </p:txBody>
      </p:sp>
    </p:spTree>
    <p:extLst>
      <p:ext uri="{BB962C8B-B14F-4D97-AF65-F5344CB8AC3E}">
        <p14:creationId xmlns:p14="http://schemas.microsoft.com/office/powerpoint/2010/main" val="3611258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274042"/>
          </a:xfrm>
        </p:spPr>
        <p:txBody>
          <a:bodyPr/>
          <a:lstStyle/>
          <a:p>
            <a:endParaRPr lang="ru-RU" dirty="0"/>
          </a:p>
        </p:txBody>
      </p:sp>
      <p:sp>
        <p:nvSpPr>
          <p:cNvPr id="3" name="Объект 2"/>
          <p:cNvSpPr>
            <a:spLocks noGrp="1"/>
          </p:cNvSpPr>
          <p:nvPr>
            <p:ph sz="quarter" idx="13"/>
          </p:nvPr>
        </p:nvSpPr>
        <p:spPr>
          <a:xfrm>
            <a:off x="179512" y="260648"/>
            <a:ext cx="8712968" cy="5454352"/>
          </a:xfrm>
        </p:spPr>
        <p:txBody>
          <a:bodyPr>
            <a:noAutofit/>
          </a:bodyPr>
          <a:lstStyle/>
          <a:p>
            <a:r>
              <a:rPr lang="ru-RU" sz="2800" dirty="0"/>
              <a:t>«Я знаю, что когда человек умирает, ставят стакан воды, ставят… берут отрезают кусочек, уголочек простыни. Туда вкалывают [...] Там, где лежит покойник. И… ну и если </a:t>
            </a:r>
            <a:r>
              <a:rPr lang="ru-RU" sz="2800" dirty="0" err="1"/>
              <a:t>тахрихим</a:t>
            </a:r>
            <a:r>
              <a:rPr lang="ru-RU" sz="2800" dirty="0"/>
              <a:t>, ну это такое уже дело – туда вкалывается или иголочка, или булавочка. Ставится на окно. Так оно стоит 8 дней. На восьмой день утречком на рассвете воду выливают. Этот стакан, этот кусочек материи, эту иголочку или булавочку идут к кладбищу и недалеко, не доходя до кладбища, где-то в </a:t>
            </a:r>
            <a:r>
              <a:rPr lang="ru-RU" sz="2800" dirty="0" err="1"/>
              <a:t>стороночке</a:t>
            </a:r>
            <a:r>
              <a:rPr lang="ru-RU" sz="2800" dirty="0"/>
              <a:t> оно закапывается. Это называется </a:t>
            </a:r>
            <a:r>
              <a:rPr lang="ru-RU" sz="2800" dirty="0" err="1"/>
              <a:t>аройс</a:t>
            </a:r>
            <a:r>
              <a:rPr lang="ru-RU" sz="2800" dirty="0"/>
              <a:t> </a:t>
            </a:r>
            <a:r>
              <a:rPr lang="ru-RU" sz="2800" dirty="0" err="1"/>
              <a:t>балейтн</a:t>
            </a:r>
            <a:r>
              <a:rPr lang="ru-RU" sz="2800" dirty="0"/>
              <a:t> </a:t>
            </a:r>
            <a:r>
              <a:rPr lang="ru-RU" sz="2800" dirty="0" err="1"/>
              <a:t>ди</a:t>
            </a:r>
            <a:r>
              <a:rPr lang="ru-RU" sz="2800" dirty="0"/>
              <a:t> </a:t>
            </a:r>
            <a:r>
              <a:rPr lang="ru-RU" sz="2800" dirty="0" err="1"/>
              <a:t>нешуме</a:t>
            </a:r>
            <a:r>
              <a:rPr lang="ru-RU" sz="2800" dirty="0"/>
              <a:t> - провести душу. Поворачиваешь лицо к Иерусалиму. И просишь Всевышнего принять…[...] Но так закапывают, чтоб где-то в сторонке. И чтобы не на кладбище, а чтобы видно было кладбище. У русских, у украинцев на девятый день это делают. У нас делают на восьмой»</a:t>
            </a:r>
          </a:p>
        </p:txBody>
      </p:sp>
    </p:spTree>
    <p:extLst>
      <p:ext uri="{BB962C8B-B14F-4D97-AF65-F5344CB8AC3E}">
        <p14:creationId xmlns:p14="http://schemas.microsoft.com/office/powerpoint/2010/main" val="1733363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274042"/>
          </a:xfrm>
        </p:spPr>
        <p:txBody>
          <a:bodyPr/>
          <a:lstStyle/>
          <a:p>
            <a:endParaRPr lang="ru-RU"/>
          </a:p>
        </p:txBody>
      </p:sp>
      <p:sp>
        <p:nvSpPr>
          <p:cNvPr id="3" name="Объект 2"/>
          <p:cNvSpPr>
            <a:spLocks noGrp="1"/>
          </p:cNvSpPr>
          <p:nvPr>
            <p:ph sz="quarter" idx="13"/>
          </p:nvPr>
        </p:nvSpPr>
        <p:spPr>
          <a:xfrm>
            <a:off x="609600" y="620688"/>
            <a:ext cx="7924800" cy="5094312"/>
          </a:xfrm>
        </p:spPr>
        <p:txBody>
          <a:bodyPr>
            <a:normAutofit/>
          </a:bodyPr>
          <a:lstStyle/>
          <a:p>
            <a:r>
              <a:rPr lang="ru-RU" sz="2800" dirty="0">
                <a:latin typeface="Times New Roman" pitchFamily="18" charset="0"/>
                <a:cs typeface="Times New Roman" pitchFamily="18" charset="0"/>
              </a:rPr>
              <a:t>«Понимаете, очень часто, допустим, два раза в неделю, нет резона тревожить людей: наших покойников, наших родных. А вот, допустим, у человека какое-то горе, не дай Б-г, какая-то неприятность, какие-то события хорошие. На свадьбу… Вот у нас, допустим, должна быть свадьба. У сына, у дочери, у внучки. Можно прийти и известить своих родных…»</a:t>
            </a:r>
          </a:p>
        </p:txBody>
      </p:sp>
    </p:spTree>
    <p:extLst>
      <p:ext uri="{BB962C8B-B14F-4D97-AF65-F5344CB8AC3E}">
        <p14:creationId xmlns:p14="http://schemas.microsoft.com/office/powerpoint/2010/main" val="2853867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1570186"/>
          </a:xfrm>
        </p:spPr>
        <p:txBody>
          <a:bodyPr/>
          <a:lstStyle/>
          <a:p>
            <a:r>
              <a:rPr lang="ru-RU" dirty="0" err="1"/>
              <a:t>Малхемувес</a:t>
            </a:r>
            <a:r>
              <a:rPr lang="ru-RU" dirty="0"/>
              <a:t> (идиш) </a:t>
            </a:r>
            <a:r>
              <a:rPr lang="ru-RU" dirty="0" err="1" smtClean="0"/>
              <a:t>малах</a:t>
            </a:r>
            <a:r>
              <a:rPr lang="ru-RU" dirty="0" smtClean="0"/>
              <a:t> а-</a:t>
            </a:r>
            <a:r>
              <a:rPr lang="ru-RU" dirty="0" err="1" smtClean="0"/>
              <a:t>мавет</a:t>
            </a:r>
            <a:r>
              <a:rPr lang="ru-RU" dirty="0" smtClean="0"/>
              <a:t> (иврит) </a:t>
            </a:r>
            <a:r>
              <a:rPr lang="ru-RU" dirty="0"/>
              <a:t>- «ангел Смерти»</a:t>
            </a:r>
          </a:p>
        </p:txBody>
      </p:sp>
      <p:sp>
        <p:nvSpPr>
          <p:cNvPr id="3" name="Объект 2"/>
          <p:cNvSpPr>
            <a:spLocks noGrp="1"/>
          </p:cNvSpPr>
          <p:nvPr>
            <p:ph sz="quarter" idx="13"/>
          </p:nvPr>
        </p:nvSpPr>
        <p:spPr>
          <a:xfrm>
            <a:off x="683568" y="1916832"/>
            <a:ext cx="7924800" cy="4608512"/>
          </a:xfrm>
        </p:spPr>
        <p:txBody>
          <a:bodyPr>
            <a:noAutofit/>
          </a:bodyPr>
          <a:lstStyle/>
          <a:p>
            <a:pPr marL="0" indent="0">
              <a:buNone/>
            </a:pPr>
            <a:r>
              <a:rPr lang="ru-RU" sz="3200" dirty="0"/>
              <a:t>«</a:t>
            </a:r>
            <a:r>
              <a:rPr lang="ru-RU" sz="3200" dirty="0" err="1"/>
              <a:t>Малхемувес</a:t>
            </a:r>
            <a:r>
              <a:rPr lang="ru-RU" sz="3200" dirty="0"/>
              <a:t> — это тот, кто приходит душу брать. Дер </a:t>
            </a:r>
            <a:r>
              <a:rPr lang="ru-RU" sz="3200" dirty="0" err="1"/>
              <a:t>Малхемувес</a:t>
            </a:r>
            <a:r>
              <a:rPr lang="ru-RU" sz="3200" dirty="0"/>
              <a:t> </a:t>
            </a:r>
            <a:r>
              <a:rPr lang="ru-RU" sz="3200" dirty="0" err="1"/>
              <a:t>кимт</a:t>
            </a:r>
            <a:r>
              <a:rPr lang="ru-RU" sz="3200" dirty="0"/>
              <a:t> /Ангел Смерти приходит/ и забирает </a:t>
            </a:r>
            <a:r>
              <a:rPr lang="ru-RU" sz="3200" dirty="0" err="1"/>
              <a:t>людину</a:t>
            </a:r>
            <a:r>
              <a:rPr lang="ru-RU" sz="3200" dirty="0"/>
              <a:t> на том свет. Это значит дер </a:t>
            </a:r>
            <a:r>
              <a:rPr lang="ru-RU" sz="3200" dirty="0" err="1"/>
              <a:t>Малхемувес</a:t>
            </a:r>
            <a:r>
              <a:rPr lang="ru-RU" sz="3200" dirty="0"/>
              <a:t> &lt;…&gt; Его никто не видит. Бог его посылает, что он душу брал. [...А не было такого, что воду в домах выливали?] А! </a:t>
            </a:r>
            <a:r>
              <a:rPr lang="ru-RU" sz="3200" dirty="0" err="1"/>
              <a:t>Ме</a:t>
            </a:r>
            <a:r>
              <a:rPr lang="ru-RU" sz="3200" dirty="0"/>
              <a:t> </a:t>
            </a:r>
            <a:r>
              <a:rPr lang="ru-RU" sz="3200" dirty="0" err="1"/>
              <a:t>гис</a:t>
            </a:r>
            <a:r>
              <a:rPr lang="ru-RU" sz="3200" dirty="0"/>
              <a:t> ус </a:t>
            </a:r>
            <a:r>
              <a:rPr lang="ru-RU" sz="3200" dirty="0" err="1"/>
              <a:t>восер</a:t>
            </a:r>
            <a:r>
              <a:rPr lang="ru-RU" sz="3200" dirty="0"/>
              <a:t>, говорят, дер </a:t>
            </a:r>
            <a:r>
              <a:rPr lang="ru-RU" sz="3200" dirty="0" err="1"/>
              <a:t>малхемус</a:t>
            </a:r>
            <a:r>
              <a:rPr lang="ru-RU" sz="3200" dirty="0"/>
              <a:t> хот </a:t>
            </a:r>
            <a:r>
              <a:rPr lang="ru-RU" sz="3200" dirty="0" err="1"/>
              <a:t>гетринкен</a:t>
            </a:r>
            <a:r>
              <a:rPr lang="ru-RU" sz="3200" dirty="0"/>
              <a:t> /выливают воду, говорят ее пил ангел смерти/»</a:t>
            </a:r>
          </a:p>
        </p:txBody>
      </p:sp>
    </p:spTree>
    <p:extLst>
      <p:ext uri="{BB962C8B-B14F-4D97-AF65-F5344CB8AC3E}">
        <p14:creationId xmlns:p14="http://schemas.microsoft.com/office/powerpoint/2010/main" val="3158750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490066"/>
          </a:xfrm>
        </p:spPr>
        <p:txBody>
          <a:bodyPr/>
          <a:lstStyle/>
          <a:p>
            <a:endParaRPr lang="ru-RU" dirty="0"/>
          </a:p>
        </p:txBody>
      </p:sp>
      <p:sp>
        <p:nvSpPr>
          <p:cNvPr id="3" name="Объект 2"/>
          <p:cNvSpPr>
            <a:spLocks noGrp="1"/>
          </p:cNvSpPr>
          <p:nvPr>
            <p:ph sz="quarter" idx="13"/>
          </p:nvPr>
        </p:nvSpPr>
        <p:spPr>
          <a:xfrm>
            <a:off x="467544" y="980728"/>
            <a:ext cx="8496944" cy="5472608"/>
          </a:xfrm>
        </p:spPr>
        <p:txBody>
          <a:bodyPr/>
          <a:lstStyle/>
          <a:p>
            <a:r>
              <a:rPr lang="ru-RU" sz="2800" dirty="0">
                <a:latin typeface="Times New Roman" pitchFamily="18" charset="0"/>
                <a:cs typeface="Times New Roman" pitchFamily="18" charset="0"/>
              </a:rPr>
              <a:t>«Папа, ты должен бежать и просить, чтоб было спокойно в мире, чтобы все евреи и все люди были здоровы. Поскольку у меня свадьба, то я прошу тебя на свадьбу, беги и проси, чтобы моя жена, и я были здоровы, и чтобы мама была здорова, и мы все…не позабудем тебя». </a:t>
            </a:r>
          </a:p>
          <a:p>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«Папа, мама мои милые, заболел… там… </a:t>
            </a:r>
            <a:r>
              <a:rPr lang="ru-RU" sz="2800" dirty="0" err="1">
                <a:latin typeface="Times New Roman" pitchFamily="18" charset="0"/>
                <a:cs typeface="Times New Roman" pitchFamily="18" charset="0"/>
              </a:rPr>
              <a:t>Ицик</a:t>
            </a:r>
            <a:r>
              <a:rPr lang="ru-RU" sz="2800" dirty="0">
                <a:latin typeface="Times New Roman" pitchFamily="18" charset="0"/>
                <a:cs typeface="Times New Roman" pitchFamily="18" charset="0"/>
              </a:rPr>
              <a:t>. Я прошу тебя, мама, я прошу, ты должна бежать просить Б-га за меня».</a:t>
            </a:r>
          </a:p>
          <a:p>
            <a:endParaRPr lang="ru-RU" dirty="0"/>
          </a:p>
        </p:txBody>
      </p:sp>
    </p:spTree>
    <p:extLst>
      <p:ext uri="{BB962C8B-B14F-4D97-AF65-F5344CB8AC3E}">
        <p14:creationId xmlns:p14="http://schemas.microsoft.com/office/powerpoint/2010/main" val="1821592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274042"/>
          </a:xfrm>
        </p:spPr>
        <p:txBody>
          <a:bodyPr/>
          <a:lstStyle/>
          <a:p>
            <a:endParaRPr lang="ru-RU"/>
          </a:p>
        </p:txBody>
      </p:sp>
      <p:sp>
        <p:nvSpPr>
          <p:cNvPr id="3" name="Объект 2"/>
          <p:cNvSpPr>
            <a:spLocks noGrp="1"/>
          </p:cNvSpPr>
          <p:nvPr>
            <p:ph sz="quarter" idx="13"/>
          </p:nvPr>
        </p:nvSpPr>
        <p:spPr>
          <a:xfrm>
            <a:off x="609600" y="548680"/>
            <a:ext cx="7924800" cy="5688632"/>
          </a:xfrm>
        </p:spPr>
        <p:txBody>
          <a:bodyPr>
            <a:normAutofit/>
          </a:bodyPr>
          <a:lstStyle/>
          <a:p>
            <a:pPr marL="0" indent="0">
              <a:buNone/>
            </a:pPr>
            <a:endParaRPr lang="ru-RU" sz="3200" dirty="0"/>
          </a:p>
          <a:p>
            <a:r>
              <a:rPr lang="ru-RU" sz="3200" dirty="0" smtClean="0"/>
              <a:t>«</a:t>
            </a:r>
            <a:r>
              <a:rPr lang="ru-RU" sz="3200" dirty="0"/>
              <a:t>Если есть родители, так этих детей не брали на кладбище. У которых есть родители – нельзя ходить на кладбище никогда. Сирота – уже имеет право</a:t>
            </a:r>
            <a:r>
              <a:rPr lang="ru-RU" sz="3200" dirty="0" smtClean="0"/>
              <a:t>».</a:t>
            </a:r>
          </a:p>
          <a:p>
            <a:endParaRPr lang="ru-RU" sz="3200" dirty="0"/>
          </a:p>
          <a:p>
            <a:r>
              <a:rPr lang="ru-RU" sz="3200" dirty="0"/>
              <a:t>«Перед свадьбой, если были родители умершие, или мать, или отец, так ходили просить на свадьбу…»</a:t>
            </a:r>
            <a:endParaRPr lang="ru-RU" sz="3200" dirty="0" smtClean="0"/>
          </a:p>
          <a:p>
            <a:endParaRPr lang="ru-RU" sz="3200" dirty="0"/>
          </a:p>
        </p:txBody>
      </p:sp>
    </p:spTree>
    <p:extLst>
      <p:ext uri="{BB962C8B-B14F-4D97-AF65-F5344CB8AC3E}">
        <p14:creationId xmlns:p14="http://schemas.microsoft.com/office/powerpoint/2010/main" val="630703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924800" cy="229418"/>
          </a:xfrm>
        </p:spPr>
        <p:txBody>
          <a:bodyPr/>
          <a:lstStyle/>
          <a:p>
            <a:endParaRPr lang="ru-RU" dirty="0"/>
          </a:p>
        </p:txBody>
      </p:sp>
      <p:sp>
        <p:nvSpPr>
          <p:cNvPr id="3" name="Объект 2"/>
          <p:cNvSpPr>
            <a:spLocks noGrp="1"/>
          </p:cNvSpPr>
          <p:nvPr>
            <p:ph sz="quarter" idx="13"/>
          </p:nvPr>
        </p:nvSpPr>
        <p:spPr>
          <a:xfrm>
            <a:off x="609600" y="476672"/>
            <a:ext cx="7924800" cy="5976664"/>
          </a:xfrm>
        </p:spPr>
        <p:txBody>
          <a:bodyPr>
            <a:noAutofit/>
          </a:bodyPr>
          <a:lstStyle/>
          <a:p>
            <a:pPr marL="0" indent="0">
              <a:buNone/>
            </a:pPr>
            <a:r>
              <a:rPr lang="ru-RU" sz="2400" dirty="0" smtClean="0">
                <a:latin typeface="Times New Roman" pitchFamily="18" charset="0"/>
                <a:cs typeface="Times New Roman" pitchFamily="18" charset="0"/>
              </a:rPr>
              <a:t>- А </a:t>
            </a:r>
            <a:r>
              <a:rPr lang="ru-RU" sz="2400" dirty="0">
                <a:latin typeface="Times New Roman" pitchFamily="18" charset="0"/>
                <a:cs typeface="Times New Roman" pitchFamily="18" charset="0"/>
              </a:rPr>
              <a:t>вот собака если воет, это к чему</a:t>
            </a:r>
            <a:r>
              <a:rPr lang="ru-RU" sz="2400" dirty="0" smtClean="0">
                <a:latin typeface="Times New Roman" pitchFamily="18" charset="0"/>
                <a:cs typeface="Times New Roman" pitchFamily="18" charset="0"/>
              </a:rPr>
              <a:t>?</a:t>
            </a:r>
          </a:p>
          <a:p>
            <a:pPr marL="0" indent="0">
              <a:buNone/>
            </a:pP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Это кто-то должен умереть. </a:t>
            </a:r>
            <a:endParaRPr lang="ru-RU" sz="2400"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 Это </a:t>
            </a:r>
            <a:r>
              <a:rPr lang="ru-RU" sz="2400" dirty="0">
                <a:latin typeface="Times New Roman" pitchFamily="18" charset="0"/>
                <a:cs typeface="Times New Roman" pitchFamily="18" charset="0"/>
              </a:rPr>
              <a:t>плохо, да? А не говорят, что как-то переворачивают</a:t>
            </a:r>
            <a:r>
              <a:rPr lang="ru-RU" sz="2400" dirty="0" smtClean="0">
                <a:latin typeface="Times New Roman" pitchFamily="18" charset="0"/>
                <a:cs typeface="Times New Roman" pitchFamily="18" charset="0"/>
              </a:rPr>
              <a:t>…?</a:t>
            </a:r>
          </a:p>
          <a:p>
            <a:pPr marL="0" indent="0">
              <a:buNone/>
            </a:pP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Переворачивают а </a:t>
            </a:r>
            <a:r>
              <a:rPr lang="ru-RU" sz="2400" dirty="0" err="1">
                <a:latin typeface="Times New Roman" pitchFamily="18" charset="0"/>
                <a:cs typeface="Times New Roman" pitchFamily="18" charset="0"/>
              </a:rPr>
              <a:t>шкроп</a:t>
            </a:r>
            <a:r>
              <a:rPr lang="ru-RU" sz="2400" dirty="0">
                <a:latin typeface="Times New Roman" pitchFamily="18" charset="0"/>
                <a:cs typeface="Times New Roman" pitchFamily="18" charset="0"/>
              </a:rPr>
              <a:t> [идиш — старая обувь]. Тапок старый, или старую ботинку переворачивают на ту сторону, он перестает выть. Если что-то воет, это уже не хорошо, я уже знаю. Я могу выйти на улицу, я переворачиваю, я это знаю. Выхожу на улицу, или та соседка умерла, или - та. Она это чувствует. </a:t>
            </a:r>
            <a:endParaRPr lang="ru-RU" sz="2400"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 А </a:t>
            </a:r>
            <a:r>
              <a:rPr lang="ru-RU" sz="2400" dirty="0">
                <a:latin typeface="Times New Roman" pitchFamily="18" charset="0"/>
                <a:cs typeface="Times New Roman" pitchFamily="18" charset="0"/>
              </a:rPr>
              <a:t>вот зачем переворачивают</a:t>
            </a:r>
            <a:r>
              <a:rPr lang="ru-RU" sz="2400" dirty="0" smtClean="0">
                <a:latin typeface="Times New Roman" pitchFamily="18" charset="0"/>
                <a:cs typeface="Times New Roman" pitchFamily="18" charset="0"/>
              </a:rPr>
              <a:t>?</a:t>
            </a:r>
          </a:p>
          <a:p>
            <a:pPr marL="0" indent="0">
              <a:buNone/>
            </a:pP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Чтоб он перестал выть &lt;...&gt; Он чувствует и перестает выть. А почему, я не </a:t>
            </a:r>
            <a:r>
              <a:rPr lang="ru-RU" sz="2400" dirty="0" smtClean="0">
                <a:latin typeface="Times New Roman" pitchFamily="18" charset="0"/>
                <a:cs typeface="Times New Roman" pitchFamily="18" charset="0"/>
              </a:rPr>
              <a:t>знаю</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989700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274042"/>
          </a:xfrm>
        </p:spPr>
        <p:txBody>
          <a:bodyPr/>
          <a:lstStyle/>
          <a:p>
            <a:endParaRPr lang="ru-RU" dirty="0"/>
          </a:p>
        </p:txBody>
      </p:sp>
      <p:sp>
        <p:nvSpPr>
          <p:cNvPr id="3" name="Объект 2"/>
          <p:cNvSpPr>
            <a:spLocks noGrp="1"/>
          </p:cNvSpPr>
          <p:nvPr>
            <p:ph sz="quarter" idx="13"/>
          </p:nvPr>
        </p:nvSpPr>
        <p:spPr>
          <a:xfrm>
            <a:off x="609600" y="764704"/>
            <a:ext cx="7924800" cy="4950296"/>
          </a:xfrm>
        </p:spPr>
        <p:txBody>
          <a:bodyPr>
            <a:normAutofit/>
          </a:bodyPr>
          <a:lstStyle/>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смерть</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сначала </a:t>
            </a:r>
            <a:r>
              <a:rPr lang="ru-RU" sz="2800" dirty="0">
                <a:latin typeface="Times New Roman" pitchFamily="18" charset="0"/>
                <a:cs typeface="Times New Roman" pitchFamily="18" charset="0"/>
              </a:rPr>
              <a:t>пересчитает каждое перо в подушке</a:t>
            </a:r>
            <a:r>
              <a:rPr lang="ru-RU" sz="2800" dirty="0" smtClean="0">
                <a:latin typeface="Times New Roman" pitchFamily="18" charset="0"/>
                <a:cs typeface="Times New Roman" pitchFamily="18" charset="0"/>
              </a:rPr>
              <a:t>»</a:t>
            </a:r>
          </a:p>
          <a:p>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a:t>
            </a:r>
            <a:r>
              <a:rPr lang="ru-RU" sz="2800" dirty="0" err="1">
                <a:latin typeface="Times New Roman" pitchFamily="18" charset="0"/>
                <a:cs typeface="Times New Roman" pitchFamily="18" charset="0"/>
              </a:rPr>
              <a:t>Миньян</a:t>
            </a:r>
            <a:r>
              <a:rPr lang="ru-RU" sz="2800" dirty="0">
                <a:latin typeface="Times New Roman" pitchFamily="18" charset="0"/>
                <a:cs typeface="Times New Roman" pitchFamily="18" charset="0"/>
              </a:rPr>
              <a:t> должен быть – вот эта молитва, она приближает покойника, как говорится, в рай, десять мужчин должно быть евреев обязательно»</a:t>
            </a:r>
          </a:p>
          <a:p>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204643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490066"/>
          </a:xfrm>
        </p:spPr>
        <p:txBody>
          <a:bodyPr/>
          <a:lstStyle/>
          <a:p>
            <a:endParaRPr lang="ru-RU" dirty="0"/>
          </a:p>
        </p:txBody>
      </p:sp>
      <p:sp>
        <p:nvSpPr>
          <p:cNvPr id="3" name="Объект 2"/>
          <p:cNvSpPr>
            <a:spLocks noGrp="1"/>
          </p:cNvSpPr>
          <p:nvPr>
            <p:ph sz="quarter" idx="13"/>
          </p:nvPr>
        </p:nvSpPr>
        <p:spPr>
          <a:xfrm>
            <a:off x="609600" y="980728"/>
            <a:ext cx="7924800" cy="5760640"/>
          </a:xfrm>
        </p:spPr>
        <p:txBody>
          <a:bodyPr>
            <a:normAutofit fontScale="92500" lnSpcReduction="20000"/>
          </a:bodyPr>
          <a:lstStyle/>
          <a:p>
            <a:r>
              <a:rPr lang="ru-RU" sz="3200" dirty="0">
                <a:latin typeface="Times New Roman" pitchFamily="18" charset="0"/>
                <a:cs typeface="Times New Roman" pitchFamily="18" charset="0"/>
              </a:rPr>
              <a:t>«Если одеть только костюм, то покойнику будет плохо, его будут кусать и мучить</a:t>
            </a:r>
            <a:r>
              <a:rPr lang="ru-RU" sz="3200" dirty="0" smtClean="0">
                <a:latin typeface="Times New Roman" pitchFamily="18" charset="0"/>
                <a:cs typeface="Times New Roman" pitchFamily="18" charset="0"/>
              </a:rPr>
              <a:t>»;</a:t>
            </a:r>
          </a:p>
          <a:p>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«и у нас одевают сейчас... видите, раньше делали так – когда он умер, то поворачивали простыни и шили такой, что одевают, как капюшон, полностью, вот до сих вот. И в этом и только хоронили»; </a:t>
            </a:r>
            <a:endParaRPr lang="ru-RU" sz="3200" dirty="0" smtClean="0">
              <a:latin typeface="Times New Roman" pitchFamily="18" charset="0"/>
              <a:cs typeface="Times New Roman" pitchFamily="18" charset="0"/>
            </a:endParaRPr>
          </a:p>
          <a:p>
            <a:r>
              <a:rPr lang="ru-RU" sz="3200" dirty="0" smtClean="0">
                <a:latin typeface="Times New Roman" pitchFamily="18" charset="0"/>
                <a:cs typeface="Times New Roman" pitchFamily="18" charset="0"/>
              </a:rPr>
              <a:t>«</a:t>
            </a:r>
            <a:r>
              <a:rPr lang="ru-RU" sz="3200" dirty="0">
                <a:latin typeface="Times New Roman" pitchFamily="18" charset="0"/>
                <a:cs typeface="Times New Roman" pitchFamily="18" charset="0"/>
              </a:rPr>
              <a:t>И белые, такие как штаны, сорочку, и, по-моему, мама говорила, даже чепчик шили. И потом заматывают в белое полотно, и вот это так опускают, а сверху эти доски перекладывают тоже досками, и засыпают тогда их»</a:t>
            </a:r>
          </a:p>
        </p:txBody>
      </p:sp>
    </p:spTree>
    <p:extLst>
      <p:ext uri="{BB962C8B-B14F-4D97-AF65-F5344CB8AC3E}">
        <p14:creationId xmlns:p14="http://schemas.microsoft.com/office/powerpoint/2010/main" val="1376703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202034"/>
          </a:xfrm>
        </p:spPr>
        <p:txBody>
          <a:bodyPr/>
          <a:lstStyle/>
          <a:p>
            <a:endParaRPr lang="ru-RU" dirty="0"/>
          </a:p>
        </p:txBody>
      </p:sp>
      <p:sp>
        <p:nvSpPr>
          <p:cNvPr id="3" name="Объект 2"/>
          <p:cNvSpPr>
            <a:spLocks noGrp="1"/>
          </p:cNvSpPr>
          <p:nvPr>
            <p:ph sz="quarter" idx="13"/>
          </p:nvPr>
        </p:nvSpPr>
        <p:spPr>
          <a:xfrm>
            <a:off x="609600" y="548680"/>
            <a:ext cx="7924800" cy="5166320"/>
          </a:xfrm>
        </p:spPr>
        <p:txBody>
          <a:bodyPr>
            <a:noAutofit/>
          </a:bodyPr>
          <a:lstStyle/>
          <a:p>
            <a:r>
              <a:rPr lang="ru-RU" sz="2800" dirty="0"/>
              <a:t>«Там совсем другой обряд. Там если еврей умирает, то его закатывают в простынь, не знаю сколько метров, говорят шестнадцать или восемнадцать метров, полностью закатывают</a:t>
            </a:r>
            <a:r>
              <a:rPr lang="ru-RU" sz="2800" dirty="0" smtClean="0"/>
              <a:t>»</a:t>
            </a:r>
          </a:p>
          <a:p>
            <a:endParaRPr lang="ru-RU" sz="2800" dirty="0"/>
          </a:p>
          <a:p>
            <a:r>
              <a:rPr lang="ru-RU" sz="2800" dirty="0"/>
              <a:t>«Простынь, все завивали в простынь. Мыли как обычно, и завивали, у них простыни были такие длинные: метр вот так и в длину пять –шесть метров, такими простынями они завивали и так они /А почему без гроба они?/ Ну, как считается, что Иисуса тоже хоронили не в гробу, а завивали в плащаницу, это еврейская традиция с этих веков осталось еще»</a:t>
            </a:r>
          </a:p>
        </p:txBody>
      </p:sp>
    </p:spTree>
    <p:extLst>
      <p:ext uri="{BB962C8B-B14F-4D97-AF65-F5344CB8AC3E}">
        <p14:creationId xmlns:p14="http://schemas.microsoft.com/office/powerpoint/2010/main" val="634486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924800" cy="216024"/>
          </a:xfrm>
        </p:spPr>
        <p:txBody>
          <a:bodyPr/>
          <a:lstStyle/>
          <a:p>
            <a:endParaRPr lang="ru-RU" dirty="0"/>
          </a:p>
        </p:txBody>
      </p:sp>
      <p:sp>
        <p:nvSpPr>
          <p:cNvPr id="3" name="Объект 2"/>
          <p:cNvSpPr>
            <a:spLocks noGrp="1"/>
          </p:cNvSpPr>
          <p:nvPr>
            <p:ph sz="quarter" idx="13"/>
          </p:nvPr>
        </p:nvSpPr>
        <p:spPr>
          <a:xfrm>
            <a:off x="179512" y="692696"/>
            <a:ext cx="8712968" cy="5544616"/>
          </a:xfrm>
        </p:spPr>
        <p:txBody>
          <a:bodyPr>
            <a:noAutofit/>
          </a:bodyPr>
          <a:lstStyle/>
          <a:p>
            <a:r>
              <a:rPr lang="ru-RU" sz="2800" dirty="0"/>
              <a:t>«Ещё кирпичики. Вот тут на глаза. Чтобы он не видел. Туда, потому что человек имеет больше глаза. Раз он умер, уже не надо большие глаза. Потому что вин при жизни мае дюже велики </a:t>
            </a:r>
            <a:r>
              <a:rPr lang="ru-RU" sz="2800" dirty="0" err="1"/>
              <a:t>вочи</a:t>
            </a:r>
            <a:r>
              <a:rPr lang="ru-RU" sz="2800" dirty="0"/>
              <a:t>. При жизни он всё хочет…» </a:t>
            </a:r>
            <a:endParaRPr lang="ru-RU" sz="2800" dirty="0" smtClean="0"/>
          </a:p>
          <a:p>
            <a:r>
              <a:rPr lang="ru-RU" sz="2800" dirty="0" smtClean="0"/>
              <a:t> </a:t>
            </a:r>
            <a:r>
              <a:rPr lang="ru-RU" sz="2800" dirty="0"/>
              <a:t>«Соб.: Скажите, а на глаза что-то клали? – ЗГ: </a:t>
            </a:r>
            <a:r>
              <a:rPr lang="ru-RU" sz="2800" dirty="0" err="1"/>
              <a:t>Ложили</a:t>
            </a:r>
            <a:r>
              <a:rPr lang="ru-RU" sz="2800" dirty="0"/>
              <a:t> копейки. Пять копеек клали. – Соб.: А зачем? – ЗГ: Я не знаю, это, видно, так положено было у евреев. Чтоб не смотрел покойник, видно, на этот мир обратно»; </a:t>
            </a:r>
            <a:endParaRPr lang="ru-RU" sz="2800" dirty="0" smtClean="0"/>
          </a:p>
          <a:p>
            <a:r>
              <a:rPr lang="ru-RU" sz="2800" dirty="0" smtClean="0"/>
              <a:t>«</a:t>
            </a:r>
            <a:r>
              <a:rPr lang="ru-RU" sz="2800" dirty="0"/>
              <a:t>Я знаю, когда покойных, я не помню, я, конечно, смутно помню, что у евреев ставили на глаза черепки. Чего, почему – я не помню, это обычай какой-то»</a:t>
            </a:r>
          </a:p>
        </p:txBody>
      </p:sp>
    </p:spTree>
    <p:extLst>
      <p:ext uri="{BB962C8B-B14F-4D97-AF65-F5344CB8AC3E}">
        <p14:creationId xmlns:p14="http://schemas.microsoft.com/office/powerpoint/2010/main" val="584064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274042"/>
          </a:xfrm>
        </p:spPr>
        <p:txBody>
          <a:bodyPr/>
          <a:lstStyle/>
          <a:p>
            <a:endParaRPr lang="ru-RU"/>
          </a:p>
        </p:txBody>
      </p:sp>
      <p:sp>
        <p:nvSpPr>
          <p:cNvPr id="3" name="Объект 2"/>
          <p:cNvSpPr>
            <a:spLocks noGrp="1"/>
          </p:cNvSpPr>
          <p:nvPr>
            <p:ph sz="quarter" idx="13"/>
          </p:nvPr>
        </p:nvSpPr>
        <p:spPr>
          <a:xfrm>
            <a:off x="609600" y="548680"/>
            <a:ext cx="7924800" cy="5760640"/>
          </a:xfrm>
        </p:spPr>
        <p:txBody>
          <a:bodyPr>
            <a:normAutofit/>
          </a:bodyPr>
          <a:lstStyle/>
          <a:p>
            <a:r>
              <a:rPr lang="ru-RU" sz="3200" dirty="0"/>
              <a:t>«И берут два горшке, и ему кладут горшок на (показывает лицо), и его опускают лицеем до земли &lt;…&gt; /А почему горшок на лицо кладут?/ Потому, что он ещё чует</a:t>
            </a:r>
            <a:r>
              <a:rPr lang="ru-RU" sz="3200" dirty="0" smtClean="0"/>
              <a:t>»</a:t>
            </a:r>
          </a:p>
          <a:p>
            <a:r>
              <a:rPr lang="ru-RU" sz="3200" dirty="0"/>
              <a:t>«…били </a:t>
            </a:r>
            <a:r>
              <a:rPr lang="ru-RU" sz="3200" dirty="0" err="1" smtClean="0"/>
              <a:t>горшечик</a:t>
            </a:r>
            <a:r>
              <a:rPr lang="ru-RU" sz="3200" dirty="0"/>
              <a:t>, и на очи клали </a:t>
            </a:r>
            <a:r>
              <a:rPr lang="ru-RU" sz="3200" dirty="0" err="1"/>
              <a:t>ци</a:t>
            </a:r>
            <a:r>
              <a:rPr lang="ru-RU" sz="3200" dirty="0"/>
              <a:t> черепки. &lt;Соб.: А зачем это делали?&gt; </a:t>
            </a:r>
            <a:r>
              <a:rPr lang="ru-RU" sz="3200" dirty="0" err="1"/>
              <a:t>Шоб</a:t>
            </a:r>
            <a:r>
              <a:rPr lang="ru-RU" sz="3200" dirty="0"/>
              <a:t> вин не видев, я знаю… То </a:t>
            </a:r>
            <a:r>
              <a:rPr lang="ru-RU" sz="3200" dirty="0" err="1"/>
              <a:t>давна</a:t>
            </a:r>
            <a:r>
              <a:rPr lang="ru-RU" sz="3200" dirty="0"/>
              <a:t> </a:t>
            </a:r>
            <a:r>
              <a:rPr lang="ru-RU" sz="3200" dirty="0" err="1"/>
              <a:t>йих</a:t>
            </a:r>
            <a:r>
              <a:rPr lang="ru-RU" sz="3200" dirty="0"/>
              <a:t> традиция, я не знаю… Не </a:t>
            </a:r>
            <a:r>
              <a:rPr lang="ru-RU" sz="3200" dirty="0" err="1"/>
              <a:t>можу</a:t>
            </a:r>
            <a:r>
              <a:rPr lang="ru-RU" sz="3200" dirty="0"/>
              <a:t> вам </a:t>
            </a:r>
            <a:r>
              <a:rPr lang="ru-RU" sz="3200" dirty="0" err="1"/>
              <a:t>сказаты</a:t>
            </a:r>
            <a:r>
              <a:rPr lang="ru-RU" sz="3200" dirty="0"/>
              <a:t>. Там таки </a:t>
            </a:r>
            <a:r>
              <a:rPr lang="ru-RU" sz="3200" dirty="0" err="1"/>
              <a:t>глиняни</a:t>
            </a:r>
            <a:r>
              <a:rPr lang="ru-RU" sz="3200" dirty="0"/>
              <a:t> </a:t>
            </a:r>
            <a:r>
              <a:rPr lang="ru-RU" sz="3200" dirty="0" err="1"/>
              <a:t>горшчики</a:t>
            </a:r>
            <a:r>
              <a:rPr lang="ru-RU" sz="3200" dirty="0"/>
              <a:t> </a:t>
            </a:r>
            <a:r>
              <a:rPr lang="ru-RU" sz="3200" dirty="0" err="1"/>
              <a:t>булы</a:t>
            </a:r>
            <a:r>
              <a:rPr lang="ru-RU" sz="3200" dirty="0"/>
              <a:t>, то воны тих </a:t>
            </a:r>
            <a:r>
              <a:rPr lang="ru-RU" sz="3200" dirty="0" err="1"/>
              <a:t>глиняних</a:t>
            </a:r>
            <a:r>
              <a:rPr lang="ru-RU" sz="3200" dirty="0"/>
              <a:t> </a:t>
            </a:r>
            <a:r>
              <a:rPr lang="ru-RU" sz="3200" dirty="0" err="1"/>
              <a:t>горшчикив</a:t>
            </a:r>
            <a:r>
              <a:rPr lang="ru-RU" sz="3200" dirty="0"/>
              <a:t> били, и черепки давали</a:t>
            </a:r>
            <a:r>
              <a:rPr lang="ru-RU" sz="3200" dirty="0" smtClean="0"/>
              <a:t>»</a:t>
            </a:r>
          </a:p>
        </p:txBody>
      </p:sp>
    </p:spTree>
    <p:extLst>
      <p:ext uri="{BB962C8B-B14F-4D97-AF65-F5344CB8AC3E}">
        <p14:creationId xmlns:p14="http://schemas.microsoft.com/office/powerpoint/2010/main" val="2602402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346050"/>
          </a:xfrm>
        </p:spPr>
        <p:txBody>
          <a:bodyPr/>
          <a:lstStyle/>
          <a:p>
            <a:endParaRPr lang="ru-RU" dirty="0"/>
          </a:p>
        </p:txBody>
      </p:sp>
      <p:sp>
        <p:nvSpPr>
          <p:cNvPr id="3" name="Объект 2"/>
          <p:cNvSpPr>
            <a:spLocks noGrp="1"/>
          </p:cNvSpPr>
          <p:nvPr>
            <p:ph sz="quarter" idx="13"/>
          </p:nvPr>
        </p:nvSpPr>
        <p:spPr>
          <a:xfrm>
            <a:off x="609600" y="764704"/>
            <a:ext cx="7924800" cy="4950296"/>
          </a:xfrm>
        </p:spPr>
        <p:txBody>
          <a:bodyPr>
            <a:noAutofit/>
          </a:bodyPr>
          <a:lstStyle/>
          <a:p>
            <a:r>
              <a:rPr lang="ru-RU" sz="3200" dirty="0"/>
              <a:t>«РК: И. у моего дедушки – тетя моя положила книгу. </a:t>
            </a:r>
            <a:endParaRPr lang="ru-RU" sz="3200" dirty="0" smtClean="0"/>
          </a:p>
          <a:p>
            <a:r>
              <a:rPr lang="ru-RU" sz="3200" dirty="0" smtClean="0"/>
              <a:t> </a:t>
            </a:r>
            <a:r>
              <a:rPr lang="ru-RU" sz="3200" dirty="0"/>
              <a:t>Соб. Куда? – Р.К. В могилу положила, под подушку положила. И очки положила, и палку положила. </a:t>
            </a:r>
            <a:endParaRPr lang="ru-RU" sz="3200" dirty="0" smtClean="0"/>
          </a:p>
          <a:p>
            <a:r>
              <a:rPr lang="ru-RU" sz="3200" dirty="0" smtClean="0"/>
              <a:t> </a:t>
            </a:r>
            <a:r>
              <a:rPr lang="ru-RU" sz="3200" dirty="0"/>
              <a:t>Инф. А палку зачем положила? </a:t>
            </a:r>
            <a:r>
              <a:rPr lang="ru-RU" sz="3200" dirty="0" smtClean="0"/>
              <a:t>–</a:t>
            </a:r>
          </a:p>
          <a:p>
            <a:r>
              <a:rPr lang="ru-RU" sz="3200" dirty="0" smtClean="0"/>
              <a:t>Р.К</a:t>
            </a:r>
            <a:r>
              <a:rPr lang="ru-RU" sz="3200" dirty="0"/>
              <a:t>. Они же говорят, что покойники будут вставать… так без палки они не смогут встать, старые. А с палкой они смогут встать, </a:t>
            </a:r>
            <a:r>
              <a:rPr lang="ru-RU" sz="3200" dirty="0" err="1"/>
              <a:t>бо</a:t>
            </a:r>
            <a:r>
              <a:rPr lang="ru-RU" sz="3200" dirty="0"/>
              <a:t> ходил с палкой, и палка для него была (</a:t>
            </a:r>
            <a:r>
              <a:rPr lang="ru-RU" sz="3200" dirty="0" err="1"/>
              <a:t>нрзб</a:t>
            </a:r>
            <a:r>
              <a:rPr lang="ru-RU" sz="3200" dirty="0"/>
              <a:t>)»</a:t>
            </a:r>
          </a:p>
        </p:txBody>
      </p:sp>
    </p:spTree>
    <p:extLst>
      <p:ext uri="{BB962C8B-B14F-4D97-AF65-F5344CB8AC3E}">
        <p14:creationId xmlns:p14="http://schemas.microsoft.com/office/powerpoint/2010/main" val="3660953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229</TotalTime>
  <Words>1715</Words>
  <Application>Microsoft Office PowerPoint</Application>
  <PresentationFormat>Экран (4:3)</PresentationFormat>
  <Paragraphs>45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Горизонт</vt:lpstr>
      <vt:lpstr>Ангел смерти</vt:lpstr>
      <vt:lpstr>Малхемувес (идиш) малах а-мавет (иврит) - «ангел Смерти»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Ангел смерти</dc:title>
  <dc:creator>User</dc:creator>
  <cp:lastModifiedBy>User</cp:lastModifiedBy>
  <cp:revision>26</cp:revision>
  <dcterms:created xsi:type="dcterms:W3CDTF">2012-12-23T09:05:38Z</dcterms:created>
  <dcterms:modified xsi:type="dcterms:W3CDTF">2012-12-23T14:26:07Z</dcterms:modified>
</cp:coreProperties>
</file>